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Lst>
  <p:notesMasterIdLst>
    <p:notesMasterId r:id="rId70"/>
  </p:notesMasterIdLst>
  <p:sldIdLst>
    <p:sldId id="256" r:id="rId3"/>
    <p:sldId id="257" r:id="rId4"/>
    <p:sldId id="258" r:id="rId5"/>
    <p:sldId id="259" r:id="rId6"/>
    <p:sldId id="277" r:id="rId7"/>
    <p:sldId id="260" r:id="rId8"/>
    <p:sldId id="262" r:id="rId9"/>
    <p:sldId id="263" r:id="rId10"/>
    <p:sldId id="264" r:id="rId11"/>
    <p:sldId id="265" r:id="rId12"/>
    <p:sldId id="266" r:id="rId13"/>
    <p:sldId id="267" r:id="rId14"/>
    <p:sldId id="268" r:id="rId15"/>
    <p:sldId id="269" r:id="rId16"/>
    <p:sldId id="271" r:id="rId17"/>
    <p:sldId id="270" r:id="rId18"/>
    <p:sldId id="272" r:id="rId19"/>
    <p:sldId id="283" r:id="rId20"/>
    <p:sldId id="284" r:id="rId21"/>
    <p:sldId id="285" r:id="rId22"/>
    <p:sldId id="286" r:id="rId23"/>
    <p:sldId id="287" r:id="rId24"/>
    <p:sldId id="288" r:id="rId25"/>
    <p:sldId id="289" r:id="rId26"/>
    <p:sldId id="290" r:id="rId27"/>
    <p:sldId id="291" r:id="rId28"/>
    <p:sldId id="292" r:id="rId29"/>
    <p:sldId id="293" r:id="rId30"/>
    <p:sldId id="294" r:id="rId31"/>
    <p:sldId id="295" r:id="rId32"/>
    <p:sldId id="296" r:id="rId33"/>
    <p:sldId id="297" r:id="rId34"/>
    <p:sldId id="298" r:id="rId35"/>
    <p:sldId id="299" r:id="rId36"/>
    <p:sldId id="337" r:id="rId37"/>
    <p:sldId id="300" r:id="rId38"/>
    <p:sldId id="301" r:id="rId39"/>
    <p:sldId id="302" r:id="rId40"/>
    <p:sldId id="303" r:id="rId41"/>
    <p:sldId id="304" r:id="rId42"/>
    <p:sldId id="305" r:id="rId43"/>
    <p:sldId id="306" r:id="rId44"/>
    <p:sldId id="307" r:id="rId45"/>
    <p:sldId id="308" r:id="rId46"/>
    <p:sldId id="309" r:id="rId47"/>
    <p:sldId id="315" r:id="rId48"/>
    <p:sldId id="316" r:id="rId49"/>
    <p:sldId id="310" r:id="rId50"/>
    <p:sldId id="311" r:id="rId51"/>
    <p:sldId id="312" r:id="rId52"/>
    <p:sldId id="313" r:id="rId53"/>
    <p:sldId id="314" r:id="rId54"/>
    <p:sldId id="317" r:id="rId55"/>
    <p:sldId id="318" r:id="rId56"/>
    <p:sldId id="319" r:id="rId57"/>
    <p:sldId id="320" r:id="rId58"/>
    <p:sldId id="321" r:id="rId59"/>
    <p:sldId id="325" r:id="rId60"/>
    <p:sldId id="326" r:id="rId61"/>
    <p:sldId id="327" r:id="rId62"/>
    <p:sldId id="328" r:id="rId63"/>
    <p:sldId id="329" r:id="rId64"/>
    <p:sldId id="330" r:id="rId65"/>
    <p:sldId id="331" r:id="rId66"/>
    <p:sldId id="332" r:id="rId67"/>
    <p:sldId id="333" r:id="rId68"/>
    <p:sldId id="334" r:id="rId69"/>
  </p:sldIdLst>
  <p:sldSz cx="9144000" cy="5143500" type="screen16x9"/>
  <p:notesSz cx="6858000" cy="9144000"/>
  <p:embeddedFontLst>
    <p:embeddedFont>
      <p:font typeface="Calibri" panose="020F0502020204030204" pitchFamily="34" charset="0"/>
      <p:regular r:id="rId71"/>
      <p:bold r:id="rId72"/>
      <p:italic r:id="rId73"/>
      <p:boldItalic r:id="rId74"/>
    </p:embeddedFont>
    <p:embeddedFont>
      <p:font typeface="Century Gothic" panose="020B0502020202020204" pitchFamily="34" charset="0"/>
      <p:regular r:id="rId75"/>
      <p:bold r:id="rId76"/>
      <p:italic r:id="rId77"/>
      <p:boldItalic r:id="rId78"/>
    </p:embeddedFont>
    <p:embeddedFont>
      <p:font typeface="Noto Sans" panose="020B0502040504020204" pitchFamily="34" charset="0"/>
      <p:regular r:id="rId79"/>
      <p:bold r:id="rId80"/>
      <p:italic r:id="rId81"/>
      <p:boldItalic r:id="rId82"/>
    </p:embeddedFont>
    <p:embeddedFont>
      <p:font typeface="Roboto" panose="02000000000000000000" pitchFamily="2" charset="0"/>
      <p:regular r:id="rId83"/>
      <p:bold r:id="rId84"/>
      <p:italic r:id="rId85"/>
      <p:boldItalic r:id="rId86"/>
    </p:embeddedFont>
    <p:embeddedFont>
      <p:font typeface="Times" panose="02020603050405020304" pitchFamily="18" charset="0"/>
      <p:regular r:id="rId87"/>
      <p:bold r:id="rId88"/>
      <p:italic r:id="rId89"/>
      <p:boldItalic r:id="rId90"/>
    </p:embeddedFont>
    <p:embeddedFont>
      <p:font typeface="Trebuchet MS" panose="020B0603020202020204" pitchFamily="34" charset="0"/>
      <p:regular r:id="rId91"/>
      <p:bold r:id="rId92"/>
      <p:italic r:id="rId93"/>
      <p:boldItalic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720">
          <p15:clr>
            <a:srgbClr val="9AA0A6"/>
          </p15:clr>
        </p15:guide>
        <p15:guide id="2" orient="horz" pos="720">
          <p15:clr>
            <a:srgbClr val="9AA0A6"/>
          </p15:clr>
        </p15:guide>
        <p15:guide id="3" pos="360">
          <p15:clr>
            <a:srgbClr val="9AA0A6"/>
          </p15:clr>
        </p15:guide>
        <p15:guide id="4" pos="4248">
          <p15:clr>
            <a:srgbClr val="9AA0A6"/>
          </p15:clr>
        </p15:guide>
        <p15:guide id="5" orient="horz" pos="1042">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5E76149-E884-46AF-BAC6-1DC94D998E40}">
  <a:tblStyle styleId="{05E76149-E884-46AF-BAC6-1DC94D998E40}"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B2F0B927-E1D9-4CD9-82F3-D167A746C0CA}"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autoAdjust="0"/>
    <p:restoredTop sz="46694" autoAdjust="0"/>
  </p:normalViewPr>
  <p:slideViewPr>
    <p:cSldViewPr snapToGrid="0">
      <p:cViewPr varScale="1">
        <p:scale>
          <a:sx n="41" d="100"/>
          <a:sy n="41" d="100"/>
        </p:scale>
        <p:origin x="2000" y="28"/>
      </p:cViewPr>
      <p:guideLst>
        <p:guide pos="720"/>
        <p:guide orient="horz" pos="720"/>
        <p:guide pos="360"/>
        <p:guide pos="4248"/>
        <p:guide orient="horz" pos="1042"/>
      </p:guideLst>
    </p:cSldViewPr>
  </p:slideViewPr>
  <p:outlineViewPr>
    <p:cViewPr>
      <p:scale>
        <a:sx n="33" d="100"/>
        <a:sy n="33" d="100"/>
      </p:scale>
      <p:origin x="0" y="-249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4.fntdata"/><Relationship Id="rId89" Type="http://schemas.openxmlformats.org/officeDocument/2006/relationships/font" Target="fonts/font19.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4.fntdata"/><Relationship Id="rId79" Type="http://schemas.openxmlformats.org/officeDocument/2006/relationships/font" Target="fonts/font9.fntdata"/><Relationship Id="rId5" Type="http://schemas.openxmlformats.org/officeDocument/2006/relationships/slide" Target="slides/slide3.xml"/><Relationship Id="rId90" Type="http://schemas.openxmlformats.org/officeDocument/2006/relationships/font" Target="fonts/font20.fntdata"/><Relationship Id="rId95" Type="http://schemas.openxmlformats.org/officeDocument/2006/relationships/presProps" Target="pres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10.fntdata"/><Relationship Id="rId85" Type="http://schemas.openxmlformats.org/officeDocument/2006/relationships/font" Target="fonts/font1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notesMaster" Target="notesMasters/notesMaster1.xml"/><Relationship Id="rId75" Type="http://schemas.openxmlformats.org/officeDocument/2006/relationships/font" Target="fonts/font5.fntdata"/><Relationship Id="rId83" Type="http://schemas.openxmlformats.org/officeDocument/2006/relationships/font" Target="fonts/font13.fntdata"/><Relationship Id="rId88" Type="http://schemas.openxmlformats.org/officeDocument/2006/relationships/font" Target="fonts/font18.fntdata"/><Relationship Id="rId91" Type="http://schemas.openxmlformats.org/officeDocument/2006/relationships/font" Target="fonts/font21.fntdata"/><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86" Type="http://schemas.openxmlformats.org/officeDocument/2006/relationships/font" Target="fonts/font16.fntdata"/><Relationship Id="rId94" Type="http://schemas.openxmlformats.org/officeDocument/2006/relationships/font" Target="fonts/font24.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6.fntdata"/><Relationship Id="rId97"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1.fntdata"/><Relationship Id="rId92" Type="http://schemas.openxmlformats.org/officeDocument/2006/relationships/font" Target="fonts/font2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7.fntdata"/><Relationship Id="rId61" Type="http://schemas.openxmlformats.org/officeDocument/2006/relationships/slide" Target="slides/slide59.xml"/><Relationship Id="rId82" Type="http://schemas.openxmlformats.org/officeDocument/2006/relationships/font" Target="fonts/font1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fntdata"/><Relationship Id="rId93" Type="http://schemas.openxmlformats.org/officeDocument/2006/relationships/font" Target="fonts/font23.fntdata"/><Relationship Id="rId98"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jpeg>
</file>

<file path=ppt/media/image16.jpg>
</file>

<file path=ppt/media/image17.jp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g>
</file>

<file path=ppt/media/image34.png>
</file>

<file path=ppt/media/image35.png>
</file>

<file path=ppt/media/image36.jpg>
</file>

<file path=ppt/media/image37.png>
</file>

<file path=ppt/media/image38.jpe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acquisition.gov/far/13.201"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www.acquisition.gov/far/2.101"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acquisition.gov/far/2.101"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www.acquisition.gov/far/37.101"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www.acquisition.gov/far/2.101" TargetMode="External"/><Relationship Id="rId2" Type="http://schemas.openxmlformats.org/officeDocument/2006/relationships/slide" Target="../slides/slide27.xml"/><Relationship Id="rId1" Type="http://schemas.openxmlformats.org/officeDocument/2006/relationships/notesMaster" Target="../notesMasters/notesMaster1.xml"/><Relationship Id="rId4" Type="http://schemas.openxmlformats.org/officeDocument/2006/relationships/hyperlink" Target="https://www.acquisition.gov/far/8.405-1" TargetMode="Externa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www.acquisition.gov/far/13.301"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www.acquisition.gov/far/13.301"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8" Type="http://schemas.openxmlformats.org/officeDocument/2006/relationships/hyperlink" Target="https://www.acquisition.gov/far/8.405-1" TargetMode="External"/><Relationship Id="rId3" Type="http://schemas.openxmlformats.org/officeDocument/2006/relationships/hyperlink" Target="https://www.acquisition.gov/far/4.1102" TargetMode="External"/><Relationship Id="rId7" Type="http://schemas.openxmlformats.org/officeDocument/2006/relationships/hyperlink" Target="https://www.acquisition.gov/far/13.301" TargetMode="External"/><Relationship Id="rId2" Type="http://schemas.openxmlformats.org/officeDocument/2006/relationships/slide" Target="../slides/slide31.xml"/><Relationship Id="rId1" Type="http://schemas.openxmlformats.org/officeDocument/2006/relationships/notesMaster" Target="../notesMasters/notesMaster1.xml"/><Relationship Id="rId6" Type="http://schemas.openxmlformats.org/officeDocument/2006/relationships/hyperlink" Target="https://www.acquisition.gov/far/part-13" TargetMode="External"/><Relationship Id="rId5" Type="http://schemas.openxmlformats.org/officeDocument/2006/relationships/hyperlink" Target="https://www.acquisition.gov/far/part-6" TargetMode="External"/><Relationship Id="rId4" Type="http://schemas.openxmlformats.org/officeDocument/2006/relationships/hyperlink" Target="https://www.acquisition.gov/far/52.209-11" TargetMode="External"/><Relationship Id="rId9" Type="http://schemas.openxmlformats.org/officeDocument/2006/relationships/hyperlink" Target="https://www.acquisition.gov/far/8.405-2" TargetMode="Externa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www.acquisition.gov/far/8.002" TargetMode="External"/><Relationship Id="rId2" Type="http://schemas.openxmlformats.org/officeDocument/2006/relationships/slide" Target="../slides/slide32.xml"/><Relationship Id="rId1" Type="http://schemas.openxmlformats.org/officeDocument/2006/relationships/notesMaster" Target="../notesMasters/notesMaster1.xml"/><Relationship Id="rId5" Type="http://schemas.openxmlformats.org/officeDocument/2006/relationships/hyperlink" Target="http://abilityone.gov" TargetMode="External"/><Relationship Id="rId4" Type="http://schemas.openxmlformats.org/officeDocument/2006/relationships/hyperlink" Target="https://www.acquisition.gov/far/8.003" TargetMode="Externa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www.section508.gov/manage/laws-and-policies/#:~:text=Section%20508%20of%20the%20Rehabilitation%20Act%20of%201973&amp;text=Under%20Section%20508%2C%20agencies%20must,the%20access%20available%20to%20others." TargetMode="External"/><Relationship Id="rId2" Type="http://schemas.openxmlformats.org/officeDocument/2006/relationships/slide" Target="../slides/slide33.xml"/><Relationship Id="rId1" Type="http://schemas.openxmlformats.org/officeDocument/2006/relationships/notesMaster" Target="../notesMasters/notesMaster1.xml"/><Relationship Id="rId4" Type="http://schemas.openxmlformats.org/officeDocument/2006/relationships/hyperlink" Target="https://www.access-board.gov/" TargetMode="Externa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sftool.gov/greenprocurement"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www.sam.gov/"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martpay.gsa.gov"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3" Type="http://schemas.openxmlformats.org/officeDocument/2006/relationships/hyperlink" Target="http://www.gsa.gov/cmls" TargetMode="External"/><Relationship Id="rId2" Type="http://schemas.openxmlformats.org/officeDocument/2006/relationships/slide" Target="../slides/slide59.xml"/><Relationship Id="rId1" Type="http://schemas.openxmlformats.org/officeDocument/2006/relationships/notesMaster" Target="../notesMasters/notesMaster1.xml"/><Relationship Id="rId4" Type="http://schemas.openxmlformats.org/officeDocument/2006/relationships/hyperlink" Target="https://cmls.gsa.gov/s/publication-details/a12t0000003kQ5BAAU/ca0026442"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smartpay.gsa.gov/"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martpay.gsa.gov" TargetMode="Externa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gsasmartpayforum.org" TargetMode="External"/><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martpay.gsa.gov" TargetMode="External"/><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training.smartpay.gsa.gov"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a:latin typeface="Arial"/>
                <a:ea typeface="Arial"/>
                <a:cs typeface="Arial"/>
                <a:sym typeface="Arial"/>
              </a:rPr>
              <a:t>Hello. My name is Rebekah Knouse Perillo and I am a Business Management Specialist with GSA’s Center for Charge Card Management.</a:t>
            </a: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latin typeface="Arial"/>
              <a:ea typeface="Arial"/>
              <a:cs typeface="Arial"/>
              <a:sym typeface="Arial"/>
            </a:endParaRPr>
          </a:p>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lang="en-US" dirty="0">
                <a:latin typeface="Arial"/>
                <a:ea typeface="Arial"/>
                <a:cs typeface="Arial"/>
                <a:sym typeface="Arial"/>
              </a:rPr>
              <a:t>Today, I will be presenting the GSA SmartPay Purchase Management Essentials course.  This is a basic introduction about GSA SmartPay’s purchase business line geared towards newer A/OPCs.  </a:t>
            </a:r>
          </a:p>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endParaRPr lang="en-US" dirty="0">
              <a:latin typeface="Arial"/>
              <a:ea typeface="Arial"/>
              <a:cs typeface="Arial"/>
              <a:sym typeface="Arial"/>
            </a:endParaRPr>
          </a:p>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lang="en-US" dirty="0">
                <a:latin typeface="Arial"/>
                <a:ea typeface="Arial"/>
                <a:cs typeface="Arial"/>
                <a:sym typeface="Arial"/>
              </a:rPr>
              <a:t>For more seasoned charge card management professionals, we are also offering the Advanced Purchase Management course during this year’s forum. So, please try to check out that class if your schedule allows.</a:t>
            </a:r>
          </a:p>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lang="en-US" dirty="0">
                <a:latin typeface="Arial"/>
                <a:ea typeface="Arial"/>
                <a:cs typeface="Arial"/>
                <a:sym typeface="Arial"/>
              </a:rPr>
              <a:t>. </a:t>
            </a:r>
          </a:p>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lang="en-US" dirty="0">
                <a:latin typeface="Arial"/>
                <a:ea typeface="Arial"/>
                <a:cs typeface="Arial"/>
                <a:sym typeface="Arial"/>
              </a:rPr>
              <a:t>Just a quick reminder that all of the forum courses are available on-demand through the end of July if you’re not able to attend the live sessions. You receive CLP credit when you attend live classes and when you attend on-demand classes.</a:t>
            </a:r>
          </a:p>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dirty="0">
                <a:latin typeface="Arial"/>
                <a:ea typeface="Arial"/>
                <a:cs typeface="Arial"/>
                <a:sym typeface="Arial"/>
              </a:rPr>
              <a:t>We have quite a bit of information to review today, so let’s go ahead and get started!</a:t>
            </a:r>
            <a:endParaRPr dirty="0">
              <a:latin typeface="Arial"/>
              <a:ea typeface="Arial"/>
              <a:cs typeface="Arial"/>
              <a:sym typeface="Arial"/>
            </a:endParaRPr>
          </a:p>
        </p:txBody>
      </p:sp>
      <p:sp>
        <p:nvSpPr>
          <p:cNvPr id="165" name="Google Shape;16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b01ead387e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276" name="Google Shape;276;g1b01ead387e_0_20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60"/>
              </a:spcBef>
              <a:spcAft>
                <a:spcPts val="0"/>
              </a:spcAft>
              <a:buClr>
                <a:srgbClr val="000000"/>
              </a:buClr>
              <a:buSzPts val="1400"/>
              <a:buFont typeface="Arial"/>
              <a:buNone/>
            </a:pPr>
            <a:r>
              <a:rPr lang="en-US" dirty="0">
                <a:latin typeface="Arial"/>
                <a:ea typeface="Arial"/>
                <a:cs typeface="Arial"/>
                <a:sym typeface="Arial"/>
              </a:rPr>
              <a:t>Here’s some FY22 refund information.  You can see that this list of top 5 agencies for refunds is similar to the top 5 agencies for spend on the last slide.</a:t>
            </a:r>
            <a:endParaRPr dirty="0">
              <a:latin typeface="Arial"/>
              <a:ea typeface="Arial"/>
              <a:cs typeface="Arial"/>
              <a:sym typeface="Arial"/>
            </a:endParaRPr>
          </a:p>
          <a:p>
            <a:pPr marL="139700" marR="0" lvl="0" indent="0" algn="l" rtl="0">
              <a:lnSpc>
                <a:spcPct val="100000"/>
              </a:lnSpc>
              <a:spcBef>
                <a:spcPts val="360"/>
              </a:spcBef>
              <a:spcAft>
                <a:spcPts val="0"/>
              </a:spcAft>
              <a:buClr>
                <a:srgbClr val="000000"/>
              </a:buClr>
              <a:buSzPts val="1400"/>
              <a:buFont typeface="Arial"/>
              <a:buNone/>
            </a:pPr>
            <a:endParaRPr dirty="0">
              <a:latin typeface="Arial"/>
              <a:ea typeface="Arial"/>
              <a:cs typeface="Arial"/>
              <a:sym typeface="Arial"/>
            </a:endParaRPr>
          </a:p>
          <a:p>
            <a:pPr marL="0" marR="0" lvl="0" indent="0" algn="l" rtl="0">
              <a:lnSpc>
                <a:spcPct val="100000"/>
              </a:lnSpc>
              <a:spcBef>
                <a:spcPts val="360"/>
              </a:spcBef>
              <a:spcAft>
                <a:spcPts val="0"/>
              </a:spcAft>
              <a:buClr>
                <a:srgbClr val="000000"/>
              </a:buClr>
              <a:buSzPts val="1400"/>
              <a:buFont typeface="Arial"/>
              <a:buNone/>
            </a:pPr>
            <a:r>
              <a:rPr lang="en-US" dirty="0">
                <a:latin typeface="Arial"/>
                <a:ea typeface="Arial"/>
                <a:cs typeface="Arial"/>
                <a:sym typeface="Arial"/>
              </a:rPr>
              <a:t>So, this just reminds you, there’s always an opportunity to improve.  Higher spend leads to more refunds for your agency.</a:t>
            </a:r>
            <a:endParaRPr dirty="0">
              <a:latin typeface="Arial"/>
              <a:ea typeface="Arial"/>
              <a:cs typeface="Arial"/>
              <a:sym typeface="Arial"/>
            </a:endParaRPr>
          </a:p>
          <a:p>
            <a:pPr marL="139700" marR="0" lvl="0" indent="0" algn="l" rtl="0">
              <a:lnSpc>
                <a:spcPct val="100000"/>
              </a:lnSpc>
              <a:spcBef>
                <a:spcPts val="360"/>
              </a:spcBef>
              <a:spcAft>
                <a:spcPts val="0"/>
              </a:spcAft>
              <a:buClr>
                <a:srgbClr val="000000"/>
              </a:buClr>
              <a:buSzPts val="1400"/>
              <a:buFont typeface="Arial"/>
              <a:buNone/>
            </a:pPr>
            <a:endParaRPr dirty="0">
              <a:latin typeface="Arial"/>
              <a:ea typeface="Arial"/>
              <a:cs typeface="Arial"/>
              <a:sym typeface="Arial"/>
            </a:endParaRPr>
          </a:p>
          <a:p>
            <a:pPr marL="0" marR="0" lvl="0" indent="0" algn="l" rtl="0">
              <a:lnSpc>
                <a:spcPct val="100000"/>
              </a:lnSpc>
              <a:spcBef>
                <a:spcPts val="360"/>
              </a:spcBef>
              <a:spcAft>
                <a:spcPts val="0"/>
              </a:spcAft>
              <a:buClr>
                <a:srgbClr val="000000"/>
              </a:buClr>
              <a:buSzPts val="1400"/>
              <a:buFont typeface="Arial"/>
              <a:buNone/>
            </a:pPr>
            <a:r>
              <a:rPr lang="en-US" dirty="0">
                <a:latin typeface="Arial"/>
                <a:ea typeface="Arial"/>
                <a:cs typeface="Arial"/>
                <a:sym typeface="Arial"/>
              </a:rPr>
              <a:t>Therefore, your agency may want to consider </a:t>
            </a:r>
            <a:r>
              <a:rPr lang="en-US" i="0" dirty="0">
                <a:latin typeface="Arial"/>
                <a:ea typeface="Arial"/>
                <a:cs typeface="Arial"/>
                <a:sym typeface="Arial"/>
              </a:rPr>
              <a:t>using your </a:t>
            </a:r>
            <a:r>
              <a:rPr lang="en-US" dirty="0">
                <a:latin typeface="Arial"/>
                <a:ea typeface="Arial"/>
                <a:cs typeface="Arial"/>
                <a:sym typeface="Arial"/>
              </a:rPr>
              <a:t>purchase</a:t>
            </a:r>
            <a:r>
              <a:rPr lang="en-US" i="0" dirty="0">
                <a:latin typeface="Arial"/>
                <a:ea typeface="Arial"/>
                <a:cs typeface="Arial"/>
                <a:sym typeface="Arial"/>
              </a:rPr>
              <a:t> accounts more frequently or for more things or for higher dollar value </a:t>
            </a:r>
            <a:r>
              <a:rPr lang="en-US" dirty="0">
                <a:latin typeface="Arial"/>
                <a:ea typeface="Arial"/>
                <a:cs typeface="Arial"/>
                <a:sym typeface="Arial"/>
              </a:rPr>
              <a:t>items</a:t>
            </a:r>
            <a:r>
              <a:rPr lang="en-US" i="0" dirty="0">
                <a:latin typeface="Arial"/>
                <a:ea typeface="Arial"/>
                <a:cs typeface="Arial"/>
                <a:sym typeface="Arial"/>
              </a:rPr>
              <a:t>.  The higher spend will lead to an increase in the refunds that go back to your agency.</a:t>
            </a:r>
            <a:endParaRPr dirty="0">
              <a:latin typeface="Arial"/>
              <a:ea typeface="Arial"/>
              <a:cs typeface="Arial"/>
              <a:sym typeface="Arial"/>
            </a:endParaRPr>
          </a:p>
        </p:txBody>
      </p:sp>
      <p:sp>
        <p:nvSpPr>
          <p:cNvPr id="277" name="Google Shape;277;g1b01ead387e_0_200: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10</a:t>
            </a:fld>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a2f67c5bc6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287" name="Google Shape;287;g1a2f67c5bc6_7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400"/>
              </a:spcBef>
              <a:spcAft>
                <a:spcPts val="0"/>
              </a:spcAft>
              <a:buClr>
                <a:schemeClr val="dk1"/>
              </a:buClr>
              <a:buSzPts val="1100"/>
              <a:buFont typeface="Arial"/>
              <a:buNone/>
            </a:pPr>
            <a:r>
              <a:rPr lang="en-US" sz="1200" dirty="0">
                <a:solidFill>
                  <a:schemeClr val="dk1"/>
                </a:solidFill>
                <a:latin typeface="Arial"/>
                <a:ea typeface="Arial"/>
                <a:cs typeface="Arial"/>
                <a:sym typeface="Arial"/>
              </a:rPr>
              <a:t>Let’s take a quick look at some of the key players associated with the GSA SmartPay program.</a:t>
            </a:r>
            <a:endParaRPr sz="1200" dirty="0">
              <a:solidFill>
                <a:schemeClr val="dk1"/>
              </a:solidFill>
              <a:latin typeface="Arial"/>
              <a:ea typeface="Arial"/>
              <a:cs typeface="Arial"/>
              <a:sym typeface="Arial"/>
            </a:endParaRPr>
          </a:p>
          <a:p>
            <a:pPr marL="0" lvl="0" indent="0" algn="l" rtl="0">
              <a:spcBef>
                <a:spcPts val="0"/>
              </a:spcBef>
              <a:spcAft>
                <a:spcPts val="0"/>
              </a:spcAft>
              <a:buNone/>
            </a:pPr>
            <a:endParaRPr dirty="0"/>
          </a:p>
        </p:txBody>
      </p:sp>
      <p:sp>
        <p:nvSpPr>
          <p:cNvPr id="288" name="Google Shape;288;g1a2f67c5bc6_7_0: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11</a:t>
            </a:fld>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a2f67c5bc6_7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3" name="Google Shape;293;g1a2f67c5bc6_7_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a:solidFill>
                  <a:schemeClr val="dk1"/>
                </a:solidFill>
                <a:latin typeface="Arial"/>
                <a:ea typeface="Arial"/>
                <a:cs typeface="Arial"/>
                <a:sym typeface="Arial"/>
              </a:rPr>
              <a:t>Take a look at this graphic.  As you can see, there are many different parties involved with the GSA SmartPay program.  We’re only going to focus on the A/OPC during this part today’s presentation.</a:t>
            </a:r>
            <a:endParaRPr dirty="0">
              <a:solidFill>
                <a:schemeClr val="dk1"/>
              </a:solidFill>
              <a:latin typeface="Arial"/>
              <a:ea typeface="Arial"/>
              <a:cs typeface="Arial"/>
              <a:sym typeface="Arial"/>
            </a:endParaRPr>
          </a:p>
          <a:p>
            <a:pPr marL="0" lvl="0" indent="0" algn="l" rtl="0">
              <a:spcBef>
                <a:spcPts val="0"/>
              </a:spcBef>
              <a:spcAft>
                <a:spcPts val="0"/>
              </a:spcAft>
              <a:buNone/>
            </a:pPr>
            <a:endParaRPr dirty="0"/>
          </a:p>
        </p:txBody>
      </p:sp>
      <p:sp>
        <p:nvSpPr>
          <p:cNvPr id="294" name="Google Shape;294;g1a2f67c5bc6_7_6: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12</a:t>
            </a:fld>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a2f67c5bc6_7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9" name="Google Shape;309;g1a2f67c5bc6_7_2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400"/>
              </a:spcBef>
              <a:spcAft>
                <a:spcPts val="0"/>
              </a:spcAft>
              <a:buNone/>
            </a:pPr>
            <a:r>
              <a:rPr lang="en-US" dirty="0">
                <a:solidFill>
                  <a:srgbClr val="000000"/>
                </a:solidFill>
                <a:latin typeface="Arial"/>
                <a:ea typeface="Arial"/>
                <a:cs typeface="Arial"/>
                <a:sym typeface="Arial"/>
              </a:rPr>
              <a:t>As an A/OPC, you are responsible for the overall management and oversight of the accounts under your span of control.</a:t>
            </a:r>
            <a:br>
              <a:rPr lang="en-US" dirty="0">
                <a:solidFill>
                  <a:srgbClr val="000000"/>
                </a:solidFill>
                <a:latin typeface="Arial"/>
                <a:ea typeface="Arial"/>
                <a:cs typeface="Arial"/>
                <a:sym typeface="Arial"/>
              </a:rPr>
            </a:br>
            <a:br>
              <a:rPr lang="en-US" dirty="0">
                <a:solidFill>
                  <a:srgbClr val="000000"/>
                </a:solidFill>
                <a:latin typeface="Arial"/>
                <a:ea typeface="Arial"/>
                <a:cs typeface="Arial"/>
                <a:sym typeface="Arial"/>
              </a:rPr>
            </a:br>
            <a:r>
              <a:rPr lang="en-US" dirty="0">
                <a:solidFill>
                  <a:srgbClr val="000000"/>
                </a:solidFill>
                <a:latin typeface="Arial"/>
                <a:ea typeface="Arial"/>
                <a:cs typeface="Arial"/>
                <a:sym typeface="Arial"/>
              </a:rPr>
              <a:t>I’m going to review the typical roles and responsibilities of the A/OPC but this may vary by level, depending on the hierarchies for control and oversight established at your agency.   </a:t>
            </a:r>
            <a:br>
              <a:rPr lang="en-US" dirty="0">
                <a:solidFill>
                  <a:srgbClr val="000000"/>
                </a:solidFill>
                <a:latin typeface="Arial"/>
                <a:ea typeface="Arial"/>
                <a:cs typeface="Arial"/>
                <a:sym typeface="Arial"/>
              </a:rPr>
            </a:br>
            <a:br>
              <a:rPr lang="en-US" dirty="0">
                <a:solidFill>
                  <a:srgbClr val="000000"/>
                </a:solidFill>
                <a:latin typeface="Arial"/>
                <a:ea typeface="Arial"/>
                <a:cs typeface="Arial"/>
                <a:sym typeface="Arial"/>
              </a:rPr>
            </a:br>
            <a:r>
              <a:rPr lang="en-US" dirty="0">
                <a:solidFill>
                  <a:srgbClr val="000000"/>
                </a:solidFill>
                <a:latin typeface="Arial"/>
                <a:ea typeface="Arial"/>
                <a:cs typeface="Arial"/>
                <a:sym typeface="Arial"/>
              </a:rPr>
              <a:t>A/OPCs are the focal point for answering all questions related to the charge card program at the agency/organization level.  A/OPCs also have several other responsibilities.</a:t>
            </a:r>
            <a:br>
              <a:rPr lang="en-US" dirty="0">
                <a:solidFill>
                  <a:srgbClr val="000000"/>
                </a:solidFill>
                <a:latin typeface="Arial"/>
                <a:ea typeface="Arial"/>
                <a:cs typeface="Arial"/>
                <a:sym typeface="Arial"/>
              </a:rPr>
            </a:br>
            <a:br>
              <a:rPr lang="en-US" dirty="0">
                <a:solidFill>
                  <a:srgbClr val="000000"/>
                </a:solidFill>
                <a:latin typeface="Arial"/>
                <a:ea typeface="Arial"/>
                <a:cs typeface="Arial"/>
                <a:sym typeface="Arial"/>
              </a:rPr>
            </a:br>
            <a:r>
              <a:rPr lang="en-US" dirty="0">
                <a:solidFill>
                  <a:srgbClr val="000000"/>
                </a:solidFill>
                <a:latin typeface="Arial"/>
                <a:ea typeface="Arial"/>
                <a:cs typeface="Arial"/>
                <a:sym typeface="Arial"/>
              </a:rPr>
              <a:t>Generally speaking, your responsibilities include:</a:t>
            </a:r>
            <a:endParaRPr dirty="0">
              <a:solidFill>
                <a:srgbClr val="000000"/>
              </a:solidFill>
              <a:latin typeface="Arial"/>
              <a:ea typeface="Arial"/>
              <a:cs typeface="Arial"/>
              <a:sym typeface="Arial"/>
            </a:endParaRPr>
          </a:p>
          <a:p>
            <a:pPr marL="0" lvl="0" indent="-76200" algn="l" rtl="0">
              <a:lnSpc>
                <a:spcPct val="115000"/>
              </a:lnSpc>
              <a:spcBef>
                <a:spcPts val="400"/>
              </a:spcBef>
              <a:spcAft>
                <a:spcPts val="0"/>
              </a:spcAft>
              <a:buSzPts val="1200"/>
              <a:buChar char="●"/>
            </a:pPr>
            <a:r>
              <a:rPr lang="en-US" dirty="0">
                <a:solidFill>
                  <a:srgbClr val="000000"/>
                </a:solidFill>
                <a:latin typeface="Arial"/>
                <a:ea typeface="Arial"/>
                <a:cs typeface="Arial"/>
                <a:sym typeface="Arial"/>
              </a:rPr>
              <a:t>Setting up, maintaining, renewing,and terminating accounts (we’ll talk more about this on the next few slides).</a:t>
            </a:r>
            <a:endParaRPr dirty="0">
              <a:solidFill>
                <a:srgbClr val="000000"/>
              </a:solidFill>
              <a:latin typeface="Arial"/>
              <a:ea typeface="Arial"/>
              <a:cs typeface="Arial"/>
              <a:sym typeface="Arial"/>
            </a:endParaRPr>
          </a:p>
          <a:p>
            <a:pPr marL="0" lvl="0" indent="-76200" algn="l" rtl="0">
              <a:lnSpc>
                <a:spcPct val="115000"/>
              </a:lnSpc>
              <a:spcBef>
                <a:spcPts val="0"/>
              </a:spcBef>
              <a:spcAft>
                <a:spcPts val="0"/>
              </a:spcAft>
              <a:buSzPts val="1200"/>
              <a:buChar char="●"/>
            </a:pPr>
            <a:r>
              <a:rPr lang="en-US" dirty="0">
                <a:solidFill>
                  <a:srgbClr val="000000"/>
                </a:solidFill>
                <a:latin typeface="Arial"/>
                <a:ea typeface="Arial"/>
                <a:cs typeface="Arial"/>
                <a:sym typeface="Arial"/>
              </a:rPr>
              <a:t>Serving as a liaison between account holders and the contractor bank.</a:t>
            </a:r>
            <a:endParaRPr dirty="0">
              <a:solidFill>
                <a:srgbClr val="000000"/>
              </a:solidFill>
              <a:latin typeface="Arial"/>
              <a:ea typeface="Arial"/>
              <a:cs typeface="Arial"/>
              <a:sym typeface="Arial"/>
            </a:endParaRPr>
          </a:p>
          <a:p>
            <a:pPr marL="0" lvl="0" indent="-76200" algn="l" rtl="0">
              <a:lnSpc>
                <a:spcPct val="115000"/>
              </a:lnSpc>
              <a:spcBef>
                <a:spcPts val="0"/>
              </a:spcBef>
              <a:spcAft>
                <a:spcPts val="0"/>
              </a:spcAft>
              <a:buSzPts val="1200"/>
              <a:buChar char="●"/>
            </a:pPr>
            <a:r>
              <a:rPr lang="en-US" dirty="0">
                <a:solidFill>
                  <a:srgbClr val="000000"/>
                </a:solidFill>
                <a:latin typeface="Arial"/>
                <a:ea typeface="Arial"/>
                <a:cs typeface="Arial"/>
                <a:sym typeface="Arial"/>
              </a:rPr>
              <a:t>Providing ongoing advice and assistance to account holders.</a:t>
            </a:r>
            <a:endParaRPr dirty="0">
              <a:solidFill>
                <a:srgbClr val="000000"/>
              </a:solidFill>
            </a:endParaRPr>
          </a:p>
        </p:txBody>
      </p:sp>
      <p:sp>
        <p:nvSpPr>
          <p:cNvPr id="310" name="Google Shape;310;g1a2f67c5bc6_7_2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13</a:t>
            </a:fld>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a2f67c5bc6_7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6" name="Google Shape;316;g1a2f67c5bc6_7_2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dk1"/>
              </a:buClr>
              <a:buSzPts val="1200"/>
              <a:buChar char="●"/>
            </a:pPr>
            <a:r>
              <a:rPr lang="en-US" dirty="0">
                <a:solidFill>
                  <a:schemeClr val="dk1"/>
                </a:solidFill>
                <a:latin typeface="Arial"/>
                <a:ea typeface="Arial"/>
                <a:cs typeface="Arial"/>
                <a:sym typeface="Arial"/>
              </a:rPr>
              <a:t>Developing agency policies and procedures, as needed.</a:t>
            </a:r>
            <a:endParaRPr dirty="0">
              <a:latin typeface="Arial"/>
              <a:ea typeface="Arial"/>
              <a:cs typeface="Arial"/>
              <a:sym typeface="Arial"/>
            </a:endParaRPr>
          </a:p>
          <a:p>
            <a:pPr marL="457200" lvl="0" indent="-304800" algn="l" rtl="0">
              <a:lnSpc>
                <a:spcPct val="115000"/>
              </a:lnSpc>
              <a:spcBef>
                <a:spcPts val="0"/>
              </a:spcBef>
              <a:spcAft>
                <a:spcPts val="0"/>
              </a:spcAft>
              <a:buClr>
                <a:schemeClr val="dk1"/>
              </a:buClr>
              <a:buSzPts val="1200"/>
              <a:buChar char="●"/>
            </a:pPr>
            <a:r>
              <a:rPr lang="en-US" dirty="0">
                <a:solidFill>
                  <a:schemeClr val="dk1"/>
                </a:solidFill>
                <a:latin typeface="Arial"/>
                <a:ea typeface="Arial"/>
                <a:cs typeface="Arial"/>
                <a:sym typeface="Arial"/>
              </a:rPr>
              <a:t>Auditing accounts as required by your agency policy.</a:t>
            </a:r>
            <a:endParaRPr dirty="0">
              <a:latin typeface="Arial"/>
              <a:ea typeface="Arial"/>
              <a:cs typeface="Arial"/>
              <a:sym typeface="Arial"/>
            </a:endParaRPr>
          </a:p>
          <a:p>
            <a:pPr marL="457200" lvl="0" indent="-304800" algn="l" rtl="0">
              <a:lnSpc>
                <a:spcPct val="115000"/>
              </a:lnSpc>
              <a:spcBef>
                <a:spcPts val="0"/>
              </a:spcBef>
              <a:spcAft>
                <a:spcPts val="0"/>
              </a:spcAft>
              <a:buClr>
                <a:schemeClr val="dk1"/>
              </a:buClr>
              <a:buSzPts val="1200"/>
              <a:buChar char="●"/>
            </a:pPr>
            <a:r>
              <a:rPr lang="en-US" dirty="0">
                <a:solidFill>
                  <a:schemeClr val="dk1"/>
                </a:solidFill>
                <a:latin typeface="Arial"/>
                <a:ea typeface="Arial"/>
                <a:cs typeface="Arial"/>
                <a:sym typeface="Arial"/>
              </a:rPr>
              <a:t>Using the bank's Electronic Access System to perform account management and oversight.</a:t>
            </a:r>
            <a:endParaRPr dirty="0">
              <a:solidFill>
                <a:schemeClr val="dk1"/>
              </a:solidFill>
              <a:latin typeface="Arial"/>
              <a:ea typeface="Arial"/>
              <a:cs typeface="Arial"/>
              <a:sym typeface="Arial"/>
            </a:endParaRPr>
          </a:p>
          <a:p>
            <a:pPr marL="0" lvl="0" indent="0" algn="l" rtl="0">
              <a:spcBef>
                <a:spcPts val="0"/>
              </a:spcBef>
              <a:spcAft>
                <a:spcPts val="0"/>
              </a:spcAft>
              <a:buNone/>
            </a:pPr>
            <a:endParaRPr dirty="0"/>
          </a:p>
        </p:txBody>
      </p:sp>
      <p:sp>
        <p:nvSpPr>
          <p:cNvPr id="317" name="Google Shape;317;g1a2f67c5bc6_7_2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14</a:t>
            </a:fld>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86766862b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0" name="Google Shape;330;g1c86766862b_0_20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As the A/OPC, you have the discretion to initiate suspension and/or cancellation procedures for any account; however, you must document the reason for suspension and/or cancellation</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Suspension is the process by which an account is deactivated due to delinquency or multiple pre-suspension actions. An account is considered past due if payment for the undisputed principal amounts has not been received within 45 calendar days from the billing date.</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The contractor bank may suspend an account when the account becomes delinquent. Once payment of the undisputed principal amount and Prompt Payment Act Interest is received, the bank is required to reinstate the suspended account, unless otherwise specified by the </a:t>
            </a:r>
            <a:r>
              <a:rPr lang="en-US" dirty="0">
                <a:latin typeface="Arial"/>
                <a:ea typeface="Arial"/>
                <a:cs typeface="Arial"/>
                <a:sym typeface="Arial"/>
              </a:rPr>
              <a:t>A/OPC</a:t>
            </a:r>
            <a:r>
              <a:rPr lang="en-US" i="0" dirty="0">
                <a:latin typeface="Arial"/>
                <a:ea typeface="Arial"/>
                <a:cs typeface="Arial"/>
                <a:sym typeface="Arial"/>
              </a:rPr>
              <a:t>.  </a:t>
            </a:r>
            <a:r>
              <a:rPr lang="en-US" dirty="0">
                <a:latin typeface="Arial"/>
                <a:ea typeface="Arial"/>
                <a:cs typeface="Arial"/>
                <a:sym typeface="Arial"/>
              </a:rPr>
              <a:t>A/OPC</a:t>
            </a:r>
            <a:r>
              <a:rPr lang="en-US" i="0" dirty="0">
                <a:latin typeface="Arial"/>
                <a:ea typeface="Arial"/>
                <a:cs typeface="Arial"/>
                <a:sym typeface="Arial"/>
              </a:rPr>
              <a:t>s may also notify the bank of any mission-related, extenuating circumstances for which the account should not be suspended.</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An account can be canceled if an undisputed balance remains unpaid for the prescribed number of calendar days after the date of the statement of account on which the charge first appeared. An account may also be canceled for numerous suspensions. Once an account has been cancelled, the contractor bank is under no obligation to reinstate the account.</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Accounts may be cancelled through your bank’s electronic access system or through the bank’s customer service office.</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The following chart may be used as a guide for determining the status of an account. </a:t>
            </a:r>
            <a:r>
              <a:rPr lang="en-US" b="1" i="1" dirty="0">
                <a:latin typeface="Arial"/>
                <a:ea typeface="Arial"/>
                <a:cs typeface="Arial"/>
                <a:sym typeface="Arial"/>
              </a:rPr>
              <a:t>Please refer to your agency policy for specific delinquency stages because they may be different than what I have here.</a:t>
            </a:r>
            <a:endParaRPr b="0" i="0" dirty="0">
              <a:latin typeface="Roboto"/>
              <a:ea typeface="Roboto"/>
              <a:cs typeface="Roboto"/>
              <a:sym typeface="Roboto"/>
            </a:endParaRPr>
          </a:p>
        </p:txBody>
      </p:sp>
      <p:sp>
        <p:nvSpPr>
          <p:cNvPr id="331" name="Google Shape;331;g1c86766862b_0_204: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15</a:t>
            </a:fld>
            <a:endParaRPr sz="1400" b="0" i="0" u="none" strike="noStrike" cap="none" dirty="0">
              <a:solidFill>
                <a:srgbClr val="000000"/>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c86766862b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23" name="Google Shape;323;g1c86766862b_0_19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dirty="0">
                <a:latin typeface="Arial"/>
                <a:ea typeface="Arial"/>
                <a:cs typeface="Arial"/>
                <a:sym typeface="Arial"/>
              </a:rPr>
              <a:t>A/OPC</a:t>
            </a:r>
            <a:r>
              <a:rPr lang="en-US" i="0" dirty="0">
                <a:latin typeface="Arial"/>
                <a:ea typeface="Arial"/>
                <a:cs typeface="Arial"/>
                <a:sym typeface="Arial"/>
              </a:rPr>
              <a:t>s are responsible for closing and terminating accounts. </a:t>
            </a:r>
          </a:p>
          <a:p>
            <a:pPr marL="0" lvl="0" indent="0" algn="l" rtl="0">
              <a:lnSpc>
                <a:spcPct val="100000"/>
              </a:lnSpc>
              <a:spcBef>
                <a:spcPts val="360"/>
              </a:spcBef>
              <a:spcAft>
                <a:spcPts val="0"/>
              </a:spcAft>
              <a:buClr>
                <a:srgbClr val="505050"/>
              </a:buClr>
              <a:buSzPts val="1400"/>
              <a:buFont typeface="Roboto"/>
              <a:buNone/>
            </a:pPr>
            <a:endParaRPr lang="en-US" i="0"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There are four steps to closing or terminating an account.  They are as follows:</a:t>
            </a: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AutoNum type="arabicPeriod"/>
            </a:pPr>
            <a:r>
              <a:rPr lang="en-US" i="0" dirty="0">
                <a:latin typeface="Arial"/>
                <a:ea typeface="Arial"/>
                <a:cs typeface="Arial"/>
                <a:sym typeface="Arial"/>
              </a:rPr>
              <a:t>Immediately notify the contractor bank when an account is no longer required.</a:t>
            </a: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AutoNum type="arabicPeriod"/>
            </a:pPr>
            <a:r>
              <a:rPr lang="en-US" i="0" dirty="0">
                <a:latin typeface="Arial"/>
                <a:ea typeface="Arial"/>
                <a:cs typeface="Arial"/>
                <a:sym typeface="Arial"/>
              </a:rPr>
              <a:t>Follow the account close out procedures from your contractor bank.</a:t>
            </a: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AutoNum type="arabicPeriod"/>
            </a:pPr>
            <a:r>
              <a:rPr lang="en-US" i="0" dirty="0">
                <a:latin typeface="Arial"/>
                <a:ea typeface="Arial"/>
                <a:cs typeface="Arial"/>
                <a:sym typeface="Arial"/>
              </a:rPr>
              <a:t>Instruct the account holder to destroy/dispose of the card by cutting it into pieces.</a:t>
            </a: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AutoNum type="arabicPeriod"/>
            </a:pPr>
            <a:r>
              <a:rPr lang="en-US" i="0" dirty="0">
                <a:latin typeface="Arial"/>
                <a:ea typeface="Arial"/>
                <a:cs typeface="Arial"/>
                <a:sym typeface="Arial"/>
              </a:rPr>
              <a:t>Review the master file/account holder listing to ensure the account is closed.</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b="0" i="0" dirty="0">
              <a:solidFill>
                <a:srgbClr val="505050"/>
              </a:solidFill>
              <a:latin typeface="Roboto"/>
              <a:ea typeface="Roboto"/>
              <a:cs typeface="Roboto"/>
              <a:sym typeface="Roboto"/>
            </a:endParaRPr>
          </a:p>
        </p:txBody>
      </p:sp>
      <p:sp>
        <p:nvSpPr>
          <p:cNvPr id="324" name="Google Shape;324;g1c86766862b_0_198: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16</a:t>
            </a:fld>
            <a:endParaRPr sz="1400" b="0" i="0" u="none" strike="noStrike" cap="none" dirty="0">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c86766862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7" name="Google Shape;337;g1c86766862b_0_2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As a Program Coordinator, be sure to instruct your account holders to report a lost or stolen </a:t>
            </a:r>
            <a:r>
              <a:rPr lang="en-US" dirty="0">
                <a:latin typeface="Arial"/>
                <a:ea typeface="Arial"/>
                <a:cs typeface="Arial"/>
                <a:sym typeface="Arial"/>
              </a:rPr>
              <a:t>purchase</a:t>
            </a:r>
            <a:r>
              <a:rPr lang="en-US" i="0" dirty="0">
                <a:latin typeface="Arial"/>
                <a:ea typeface="Arial"/>
                <a:cs typeface="Arial"/>
                <a:sym typeface="Arial"/>
              </a:rPr>
              <a:t> account promptly to:</a:t>
            </a: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AutoNum type="arabicPeriod"/>
            </a:pPr>
            <a:r>
              <a:rPr lang="en-US" i="0" dirty="0">
                <a:latin typeface="Arial"/>
                <a:ea typeface="Arial"/>
                <a:cs typeface="Arial"/>
                <a:sym typeface="Arial"/>
              </a:rPr>
              <a:t>The contractor bank.</a:t>
            </a: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AutoNum type="arabicPeriod"/>
            </a:pPr>
            <a:r>
              <a:rPr lang="en-US" i="0" dirty="0">
                <a:latin typeface="Arial"/>
                <a:ea typeface="Arial"/>
                <a:cs typeface="Arial"/>
                <a:sym typeface="Arial"/>
              </a:rPr>
              <a:t>You, the program coordinator (A/OPC) and</a:t>
            </a: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AutoNum type="arabicPeriod"/>
            </a:pPr>
            <a:r>
              <a:rPr lang="en-US" i="0" dirty="0">
                <a:latin typeface="Arial"/>
                <a:ea typeface="Arial"/>
                <a:cs typeface="Arial"/>
                <a:sym typeface="Arial"/>
              </a:rPr>
              <a:t>Their supervisor.</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Once an account has been reported as lost or stolen, the contractor bank immediately blocks that account from further usage and a new account number will be issued to the account holder.</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If the account holder does not recognize a transaction appearing on their statement, they are responsible for notifying the contractor bank within </a:t>
            </a:r>
            <a:r>
              <a:rPr lang="en-US" b="1" i="0" dirty="0">
                <a:latin typeface="Arial"/>
                <a:ea typeface="Arial"/>
                <a:cs typeface="Arial"/>
                <a:sym typeface="Arial"/>
              </a:rPr>
              <a:t>90 calendar days</a:t>
            </a:r>
            <a:r>
              <a:rPr lang="en-US" i="0" dirty="0">
                <a:latin typeface="Arial"/>
                <a:ea typeface="Arial"/>
                <a:cs typeface="Arial"/>
                <a:sym typeface="Arial"/>
              </a:rPr>
              <a:t> from the transaction date to initiate a dispute, unless otherwise specified by the agency/organization. </a:t>
            </a:r>
            <a:endParaRPr b="0" i="0" dirty="0">
              <a:solidFill>
                <a:srgbClr val="505050"/>
              </a:solidFill>
              <a:latin typeface="Roboto"/>
              <a:ea typeface="Roboto"/>
              <a:cs typeface="Roboto"/>
              <a:sym typeface="Roboto"/>
            </a:endParaRPr>
          </a:p>
        </p:txBody>
      </p:sp>
      <p:sp>
        <p:nvSpPr>
          <p:cNvPr id="338" name="Google Shape;338;g1c86766862b_0_210: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17</a:t>
            </a:fld>
            <a:endParaRPr sz="1400" b="0" i="0" u="none" strike="noStrike" cap="none" dirty="0">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a2f67c5bc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418" name="Google Shape;418;g1a2f67c5bc6_0_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rial"/>
                <a:ea typeface="Arial"/>
                <a:cs typeface="Arial"/>
                <a:sym typeface="Arial"/>
              </a:rPr>
              <a:t>Let’s dig in and talk more about some topics that apply to GSA SmartPay’s purchase business line.</a:t>
            </a:r>
            <a:endParaRPr dirty="0">
              <a:latin typeface="Arial"/>
              <a:ea typeface="Arial"/>
              <a:cs typeface="Arial"/>
              <a:sym typeface="Arial"/>
            </a:endParaRPr>
          </a:p>
        </p:txBody>
      </p:sp>
      <p:sp>
        <p:nvSpPr>
          <p:cNvPr id="419" name="Google Shape;419;g1a2f67c5bc6_0_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18</a:t>
            </a:fld>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a33084aff6_1_40: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300"/>
              <a:buNone/>
            </a:pPr>
            <a:fld id="{00000000-1234-1234-1234-123412341234}" type="slidenum">
              <a:rPr lang="en-US" sz="1200" b="0" i="0" u="none" strike="noStrike" cap="none">
                <a:solidFill>
                  <a:schemeClr val="dk1"/>
                </a:solidFill>
                <a:latin typeface="Arial"/>
                <a:ea typeface="Arial"/>
                <a:cs typeface="Arial"/>
                <a:sym typeface="Arial"/>
              </a:rPr>
              <a:t>19</a:t>
            </a:fld>
            <a:endParaRPr sz="1200" b="0" i="0" u="none" strike="noStrike" cap="none" dirty="0">
              <a:solidFill>
                <a:schemeClr val="dk1"/>
              </a:solidFill>
              <a:latin typeface="Arial"/>
              <a:ea typeface="Arial"/>
              <a:cs typeface="Arial"/>
              <a:sym typeface="Arial"/>
            </a:endParaRPr>
          </a:p>
        </p:txBody>
      </p:sp>
      <p:sp>
        <p:nvSpPr>
          <p:cNvPr id="425" name="Google Shape;425;g1a33084aff6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6" name="Google Shape;426;g1a33084aff6_1_4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a:highlight>
                  <a:srgbClr val="FFFFFF"/>
                </a:highlight>
                <a:latin typeface="Arial"/>
                <a:ea typeface="Arial"/>
                <a:cs typeface="Arial"/>
                <a:sym typeface="Arial"/>
              </a:rPr>
              <a:t>There are</a:t>
            </a:r>
            <a:r>
              <a:rPr lang="en-US" dirty="0">
                <a:solidFill>
                  <a:schemeClr val="dk1"/>
                </a:solidFill>
                <a:highlight>
                  <a:srgbClr val="FFFFFF"/>
                </a:highlight>
                <a:latin typeface="Arial"/>
                <a:ea typeface="Arial"/>
                <a:cs typeface="Arial"/>
                <a:sym typeface="Arial"/>
              </a:rPr>
              <a:t> two types of product and service offerings under the GSA SmartPay 3 Master Contract. </a:t>
            </a:r>
            <a:endParaRPr dirty="0">
              <a:solidFill>
                <a:schemeClr val="dk1"/>
              </a:solidFill>
              <a:highlight>
                <a:srgbClr val="FFFFFF"/>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highlight>
                <a:srgbClr val="FFFFFF"/>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dirty="0">
                <a:solidFill>
                  <a:schemeClr val="dk1"/>
                </a:solidFill>
                <a:highlight>
                  <a:srgbClr val="FFFFFF"/>
                </a:highlight>
                <a:latin typeface="Arial"/>
                <a:ea typeface="Arial"/>
                <a:cs typeface="Arial"/>
                <a:sym typeface="Arial"/>
              </a:rPr>
              <a:t>Tier 1 (required or “core” requirements) and Tier 2 (value-added or “optional” requirements). The tiers and their respective products and services are found in the master contract, Sections C.3.1.1. and C.3.1.2, respectively.  So, you can check them out there.</a:t>
            </a:r>
            <a:endParaRPr dirty="0">
              <a:solidFill>
                <a:schemeClr val="dk1"/>
              </a:solidFill>
              <a:highlight>
                <a:srgbClr val="FFFFFF"/>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highlight>
                <a:srgbClr val="FFFFFF"/>
              </a:highlight>
              <a:latin typeface="Arial"/>
              <a:ea typeface="Arial"/>
              <a:cs typeface="Arial"/>
              <a:sym typeface="Arial"/>
            </a:endParaRPr>
          </a:p>
          <a:p>
            <a:pPr marL="0" lvl="0" indent="0" algn="l" rtl="0">
              <a:lnSpc>
                <a:spcPct val="120000"/>
              </a:lnSpc>
              <a:spcBef>
                <a:spcPts val="0"/>
              </a:spcBef>
              <a:spcAft>
                <a:spcPts val="0"/>
              </a:spcAft>
              <a:buClr>
                <a:schemeClr val="dk1"/>
              </a:buClr>
              <a:buSzPts val="1100"/>
              <a:buFont typeface="Arial"/>
              <a:buNone/>
            </a:pPr>
            <a:r>
              <a:rPr lang="en-US" dirty="0">
                <a:solidFill>
                  <a:schemeClr val="dk1"/>
                </a:solidFill>
                <a:latin typeface="Arial"/>
                <a:ea typeface="Arial"/>
                <a:cs typeface="Arial"/>
                <a:sym typeface="Arial"/>
              </a:rPr>
              <a:t>Tier 1 products and services are the same across both contractors banks.  Why is that?  Because they are our “core” requirements - they are the payment solutions that we use to initiate the majority of our transactions under the GSA SmartPay program.  </a:t>
            </a:r>
            <a:endParaRPr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highlight>
                <a:schemeClr val="lt1"/>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dirty="0">
                <a:solidFill>
                  <a:schemeClr val="dk1"/>
                </a:solidFill>
                <a:highlight>
                  <a:schemeClr val="lt1"/>
                </a:highlight>
                <a:latin typeface="Arial"/>
                <a:ea typeface="Arial"/>
                <a:cs typeface="Arial"/>
                <a:sym typeface="Arial"/>
              </a:rPr>
              <a:t>Both Citibank and U.S. Bank were required to propose on the Tier 1 offerings in order to receive a contract.</a:t>
            </a:r>
            <a:endParaRPr dirty="0">
              <a:highlight>
                <a:srgbClr val="FFFFFF"/>
              </a:highlight>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a2f67c5bc6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170" name="Google Shape;170;g1a2f67c5bc6_2_4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400"/>
              </a:spcBef>
              <a:spcAft>
                <a:spcPts val="0"/>
              </a:spcAft>
              <a:buNone/>
            </a:pPr>
            <a:r>
              <a:rPr lang="en-US" dirty="0">
                <a:latin typeface="Arial"/>
                <a:ea typeface="Arial"/>
                <a:cs typeface="Arial"/>
                <a:sym typeface="Arial"/>
              </a:rPr>
              <a:t>First, we’ll start with some </a:t>
            </a:r>
            <a:r>
              <a:rPr lang="en-US" sz="1200" dirty="0">
                <a:solidFill>
                  <a:schemeClr val="dk1"/>
                </a:solidFill>
                <a:latin typeface="Arial"/>
                <a:ea typeface="Arial"/>
                <a:cs typeface="Arial"/>
                <a:sym typeface="Arial"/>
              </a:rPr>
              <a:t>high level information about the GSA SmartPay program. </a:t>
            </a:r>
            <a:endParaRPr sz="1200" dirty="0">
              <a:solidFill>
                <a:schemeClr val="dk1"/>
              </a:solidFill>
              <a:latin typeface="Arial"/>
              <a:ea typeface="Arial"/>
              <a:cs typeface="Arial"/>
              <a:sym typeface="Arial"/>
            </a:endParaRPr>
          </a:p>
        </p:txBody>
      </p:sp>
      <p:sp>
        <p:nvSpPr>
          <p:cNvPr id="171" name="Google Shape;171;g1a2f67c5bc6_2_4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2</a:t>
            </a:fld>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1a1e38856cf_1_48: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solidFill>
                  <a:srgbClr val="000000"/>
                </a:solidFill>
              </a:rPr>
              <a:t>20</a:t>
            </a:fld>
            <a:endParaRPr dirty="0">
              <a:solidFill>
                <a:srgbClr val="000000"/>
              </a:solidFill>
            </a:endParaRPr>
          </a:p>
        </p:txBody>
      </p:sp>
      <p:sp>
        <p:nvSpPr>
          <p:cNvPr id="432" name="Google Shape;432;g1a1e38856cf_1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33" name="Google Shape;433;g1a1e38856cf_1_4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A</a:t>
            </a:r>
            <a:r>
              <a:rPr lang="en-US" i="0" u="none" strike="noStrike" cap="none" dirty="0">
                <a:solidFill>
                  <a:srgbClr val="000000"/>
                </a:solidFill>
                <a:latin typeface="Arial"/>
                <a:ea typeface="Arial"/>
                <a:cs typeface="Arial"/>
                <a:sym typeface="Arial"/>
              </a:rPr>
              <a:t>ll business lines under the GSA SmartPay</a:t>
            </a:r>
            <a:r>
              <a:rPr lang="en-US" i="0" u="none" strike="noStrike" cap="none" baseline="30000" dirty="0">
                <a:solidFill>
                  <a:srgbClr val="000000"/>
                </a:solidFill>
                <a:latin typeface="Arial"/>
                <a:ea typeface="Arial"/>
                <a:cs typeface="Arial"/>
                <a:sym typeface="Arial"/>
              </a:rPr>
              <a:t>®</a:t>
            </a:r>
            <a:r>
              <a:rPr lang="en-US" i="0" u="none" strike="noStrike" cap="none" dirty="0">
                <a:solidFill>
                  <a:srgbClr val="000000"/>
                </a:solidFill>
                <a:latin typeface="Arial"/>
                <a:ea typeface="Arial"/>
                <a:cs typeface="Arial"/>
                <a:sym typeface="Arial"/>
              </a:rPr>
              <a:t> 3 contract include the Tier 1 (or Mandatory) products and services shown in the left-hand column.  </a:t>
            </a: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Those Tier 1 products and services specific to the purchase business line are shown in the right-hand column.  They are:</a:t>
            </a:r>
            <a:endParaRPr dirty="0">
              <a:latin typeface="Arial"/>
              <a:ea typeface="Arial"/>
              <a:cs typeface="Arial"/>
              <a:sym typeface="Arial"/>
            </a:endParaRPr>
          </a:p>
          <a:p>
            <a:pPr marL="181240" marR="0" lvl="0" indent="-193940" algn="l" rtl="0">
              <a:lnSpc>
                <a:spcPct val="100000"/>
              </a:lnSpc>
              <a:spcBef>
                <a:spcPts val="300"/>
              </a:spcBef>
              <a:spcAft>
                <a:spcPts val="0"/>
              </a:spcAft>
              <a:buClr>
                <a:srgbClr val="000000"/>
              </a:buClr>
              <a:buSzPts val="1200"/>
              <a:buChar char="•"/>
            </a:pPr>
            <a:r>
              <a:rPr lang="en-US" i="0" u="none" strike="noStrike" cap="none" dirty="0">
                <a:solidFill>
                  <a:srgbClr val="000000"/>
                </a:solidFill>
                <a:latin typeface="Arial"/>
                <a:ea typeface="Arial"/>
                <a:cs typeface="Arial"/>
                <a:sym typeface="Arial"/>
              </a:rPr>
              <a:t>Convenience Checks*</a:t>
            </a:r>
            <a:endParaRPr dirty="0">
              <a:latin typeface="Arial"/>
              <a:ea typeface="Arial"/>
              <a:cs typeface="Arial"/>
              <a:sym typeface="Arial"/>
            </a:endParaRPr>
          </a:p>
          <a:p>
            <a:pPr marL="181240" marR="0" lvl="0" indent="-193940" algn="l" rtl="0">
              <a:lnSpc>
                <a:spcPct val="100000"/>
              </a:lnSpc>
              <a:spcBef>
                <a:spcPts val="300"/>
              </a:spcBef>
              <a:spcAft>
                <a:spcPts val="0"/>
              </a:spcAft>
              <a:buClr>
                <a:srgbClr val="000000"/>
              </a:buClr>
              <a:buSzPts val="1200"/>
              <a:buChar char="•"/>
            </a:pPr>
            <a:r>
              <a:rPr lang="en-US" i="0" u="none" strike="noStrike" cap="none" dirty="0">
                <a:solidFill>
                  <a:srgbClr val="000000"/>
                </a:solidFill>
                <a:latin typeface="Arial"/>
                <a:ea typeface="Arial"/>
                <a:cs typeface="Arial"/>
                <a:sym typeface="Arial"/>
              </a:rPr>
              <a:t>Declining Balance Cards</a:t>
            </a:r>
            <a:endParaRPr dirty="0">
              <a:latin typeface="Arial"/>
              <a:ea typeface="Arial"/>
              <a:cs typeface="Arial"/>
              <a:sym typeface="Arial"/>
            </a:endParaRPr>
          </a:p>
          <a:p>
            <a:pPr marL="181240" marR="0" lvl="0" indent="-193940" algn="l" rtl="0">
              <a:lnSpc>
                <a:spcPct val="100000"/>
              </a:lnSpc>
              <a:spcBef>
                <a:spcPts val="300"/>
              </a:spcBef>
              <a:spcAft>
                <a:spcPts val="0"/>
              </a:spcAft>
              <a:buClr>
                <a:srgbClr val="000000"/>
              </a:buClr>
              <a:buSzPts val="1200"/>
              <a:buChar char="•"/>
            </a:pPr>
            <a:r>
              <a:rPr lang="en-US" i="0" u="none" strike="noStrike" cap="none" dirty="0">
                <a:solidFill>
                  <a:srgbClr val="000000"/>
                </a:solidFill>
                <a:latin typeface="Arial"/>
                <a:ea typeface="Arial"/>
                <a:cs typeface="Arial"/>
                <a:sym typeface="Arial"/>
              </a:rPr>
              <a:t>Foreign Currency Cards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b="1" i="0" u="none" strike="noStrike" cap="none" dirty="0">
                <a:solidFill>
                  <a:srgbClr val="000000"/>
                </a:solidFill>
                <a:latin typeface="Arial"/>
                <a:ea typeface="Arial"/>
                <a:cs typeface="Arial"/>
                <a:sym typeface="Arial"/>
              </a:rPr>
              <a:t>Tier 1 products and services are available at no-cost</a:t>
            </a:r>
            <a:r>
              <a:rPr lang="en-US" i="0" u="none" strike="noStrike" cap="none" dirty="0">
                <a:solidFill>
                  <a:srgbClr val="000000"/>
                </a:solidFill>
                <a:latin typeface="Arial"/>
                <a:ea typeface="Arial"/>
                <a:cs typeface="Arial"/>
                <a:sym typeface="Arial"/>
              </a:rPr>
              <a:t> to your agency/organization simply by using the GSA SmartPay</a:t>
            </a:r>
            <a:r>
              <a:rPr lang="en-US" i="0" u="none" strike="noStrike" cap="none" baseline="30000" dirty="0">
                <a:solidFill>
                  <a:srgbClr val="000000"/>
                </a:solidFill>
                <a:latin typeface="Arial"/>
                <a:ea typeface="Arial"/>
                <a:cs typeface="Arial"/>
                <a:sym typeface="Arial"/>
              </a:rPr>
              <a:t>®</a:t>
            </a:r>
            <a:r>
              <a:rPr lang="en-US" i="0" u="none" strike="noStrike" cap="none" dirty="0">
                <a:solidFill>
                  <a:srgbClr val="000000"/>
                </a:solidFill>
                <a:latin typeface="Arial"/>
                <a:ea typeface="Arial"/>
                <a:cs typeface="Arial"/>
                <a:sym typeface="Arial"/>
              </a:rPr>
              <a:t> Purchase Card.  </a:t>
            </a:r>
            <a:r>
              <a:rPr lang="en-US" b="1" i="0" u="none" strike="noStrike" cap="none" dirty="0">
                <a:solidFill>
                  <a:srgbClr val="000000"/>
                </a:solidFill>
                <a:latin typeface="Arial"/>
                <a:ea typeface="Arial"/>
                <a:cs typeface="Arial"/>
                <a:sym typeface="Arial"/>
              </a:rPr>
              <a:t>The only exceptions are the two items shown in italics and </a:t>
            </a:r>
            <a:r>
              <a:rPr lang="en-US" b="1" dirty="0">
                <a:solidFill>
                  <a:srgbClr val="000000"/>
                </a:solidFill>
                <a:latin typeface="Arial"/>
                <a:ea typeface="Arial"/>
                <a:cs typeface="Arial"/>
                <a:sym typeface="Arial"/>
              </a:rPr>
              <a:t>marked</a:t>
            </a:r>
            <a:r>
              <a:rPr lang="en-US" b="1" i="0" u="none" strike="noStrike" cap="none" dirty="0">
                <a:solidFill>
                  <a:srgbClr val="000000"/>
                </a:solidFill>
                <a:latin typeface="Arial"/>
                <a:ea typeface="Arial"/>
                <a:cs typeface="Arial"/>
                <a:sym typeface="Arial"/>
              </a:rPr>
              <a:t> with an asterisk</a:t>
            </a:r>
            <a:r>
              <a:rPr lang="en-US" i="0" u="none" strike="noStrike" cap="none" dirty="0">
                <a:solidFill>
                  <a:srgbClr val="000000"/>
                </a:solidFill>
                <a:latin typeface="Arial"/>
                <a:ea typeface="Arial"/>
                <a:cs typeface="Arial"/>
                <a:sym typeface="Arial"/>
              </a:rPr>
              <a:t> – Thos</a:t>
            </a:r>
            <a:r>
              <a:rPr lang="en-US" dirty="0">
                <a:solidFill>
                  <a:srgbClr val="000000"/>
                </a:solidFill>
                <a:latin typeface="Arial"/>
                <a:ea typeface="Arial"/>
                <a:cs typeface="Arial"/>
                <a:sym typeface="Arial"/>
              </a:rPr>
              <a:t>e are </a:t>
            </a:r>
            <a:r>
              <a:rPr lang="en-US" i="0" u="none" strike="noStrike" cap="none" dirty="0">
                <a:solidFill>
                  <a:srgbClr val="000000"/>
                </a:solidFill>
                <a:latin typeface="Arial"/>
                <a:ea typeface="Arial"/>
                <a:cs typeface="Arial"/>
                <a:sym typeface="Arial"/>
              </a:rPr>
              <a:t>Non-Interchange Based Government-to-Government (G2G) Transactions and Convenience Checks – which do come at a fee to the Government.  </a:t>
            </a:r>
          </a:p>
          <a:p>
            <a:pPr marL="0" marR="0" lvl="0" indent="0" algn="l" rtl="0">
              <a:lnSpc>
                <a:spcPct val="100000"/>
              </a:lnSpc>
              <a:spcBef>
                <a:spcPts val="300"/>
              </a:spcBef>
              <a:spcAft>
                <a:spcPts val="0"/>
              </a:spcAft>
              <a:buClr>
                <a:srgbClr val="000000"/>
              </a:buClr>
              <a:buSzPts val="1000"/>
              <a:buFont typeface="Arial"/>
              <a:buNone/>
            </a:pPr>
            <a:endParaRPr lang="en-US"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Check with your Level 1 </a:t>
            </a:r>
            <a:r>
              <a:rPr lang="en-US" dirty="0">
                <a:solidFill>
                  <a:srgbClr val="000000"/>
                </a:solidFill>
                <a:latin typeface="Arial"/>
                <a:ea typeface="Arial"/>
                <a:cs typeface="Arial"/>
                <a:sym typeface="Arial"/>
              </a:rPr>
              <a:t>A/OPC</a:t>
            </a:r>
            <a:r>
              <a:rPr lang="en-US" i="0" u="none" strike="noStrike" cap="none" dirty="0">
                <a:solidFill>
                  <a:srgbClr val="000000"/>
                </a:solidFill>
                <a:latin typeface="Arial"/>
                <a:ea typeface="Arial"/>
                <a:cs typeface="Arial"/>
                <a:sym typeface="Arial"/>
              </a:rPr>
              <a:t> to learn more about the </a:t>
            </a:r>
            <a:r>
              <a:rPr lang="en-US" dirty="0">
                <a:solidFill>
                  <a:srgbClr val="000000"/>
                </a:solidFill>
                <a:latin typeface="Arial"/>
                <a:ea typeface="Arial"/>
                <a:cs typeface="Arial"/>
                <a:sym typeface="Arial"/>
              </a:rPr>
              <a:t>specific Tier 1 </a:t>
            </a:r>
            <a:r>
              <a:rPr lang="en-US" i="0" u="none" strike="noStrike" cap="none" dirty="0">
                <a:solidFill>
                  <a:srgbClr val="000000"/>
                </a:solidFill>
                <a:latin typeface="Arial"/>
                <a:ea typeface="Arial"/>
                <a:cs typeface="Arial"/>
                <a:sym typeface="Arial"/>
              </a:rPr>
              <a:t>products and services available to your agency/organization under your GSA SmartPay</a:t>
            </a:r>
            <a:r>
              <a:rPr lang="en-US" i="0" u="none" strike="noStrike" cap="none" baseline="30000" dirty="0">
                <a:solidFill>
                  <a:srgbClr val="000000"/>
                </a:solidFill>
                <a:latin typeface="Arial"/>
                <a:ea typeface="Arial"/>
                <a:cs typeface="Arial"/>
                <a:sym typeface="Arial"/>
              </a:rPr>
              <a:t>®</a:t>
            </a:r>
            <a:r>
              <a:rPr lang="en-US" i="0" u="none" strike="noStrike" cap="none" dirty="0">
                <a:solidFill>
                  <a:srgbClr val="000000"/>
                </a:solidFill>
                <a:latin typeface="Arial"/>
                <a:ea typeface="Arial"/>
                <a:cs typeface="Arial"/>
                <a:sym typeface="Arial"/>
              </a:rPr>
              <a:t> 3 task order.  Fees for those two i</a:t>
            </a:r>
            <a:r>
              <a:rPr lang="en-US" dirty="0">
                <a:solidFill>
                  <a:srgbClr val="000000"/>
                </a:solidFill>
                <a:latin typeface="Arial"/>
                <a:ea typeface="Arial"/>
                <a:cs typeface="Arial"/>
                <a:sym typeface="Arial"/>
              </a:rPr>
              <a:t>tems </a:t>
            </a:r>
            <a:r>
              <a:rPr lang="en-US" i="0" u="none" strike="noStrike" cap="none" dirty="0">
                <a:solidFill>
                  <a:srgbClr val="000000"/>
                </a:solidFill>
                <a:latin typeface="Arial"/>
                <a:ea typeface="Arial"/>
                <a:cs typeface="Arial"/>
                <a:sym typeface="Arial"/>
              </a:rPr>
              <a:t>are established in the your agency’s</a:t>
            </a:r>
            <a:r>
              <a:rPr lang="en-US" dirty="0">
                <a:solidFill>
                  <a:srgbClr val="000000"/>
                </a:solidFill>
                <a:latin typeface="Arial"/>
                <a:ea typeface="Arial"/>
                <a:cs typeface="Arial"/>
                <a:sym typeface="Arial"/>
              </a:rPr>
              <a:t>/</a:t>
            </a:r>
            <a:r>
              <a:rPr lang="en-US" i="0" u="none" strike="noStrike" cap="none" dirty="0">
                <a:solidFill>
                  <a:srgbClr val="000000"/>
                </a:solidFill>
                <a:latin typeface="Arial"/>
                <a:ea typeface="Arial"/>
                <a:cs typeface="Arial"/>
                <a:sym typeface="Arial"/>
              </a:rPr>
              <a:t>organization’s task order.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You </a:t>
            </a:r>
            <a:r>
              <a:rPr lang="en-US" dirty="0">
                <a:solidFill>
                  <a:srgbClr val="000000"/>
                </a:solidFill>
                <a:latin typeface="Arial"/>
                <a:ea typeface="Arial"/>
                <a:cs typeface="Arial"/>
                <a:sym typeface="Arial"/>
              </a:rPr>
              <a:t>may</a:t>
            </a:r>
            <a:r>
              <a:rPr lang="en-US" i="0" u="none" strike="noStrike" cap="none" dirty="0">
                <a:solidFill>
                  <a:srgbClr val="000000"/>
                </a:solidFill>
                <a:latin typeface="Arial"/>
                <a:ea typeface="Arial"/>
                <a:cs typeface="Arial"/>
                <a:sym typeface="Arial"/>
              </a:rPr>
              <a:t> notice that several of the items now listed as Tier 1 (mandatory) products and services used to be listed as Tier 2 under the GSA SmartPay</a:t>
            </a:r>
            <a:r>
              <a:rPr lang="en-US" i="0" u="none" strike="noStrike" cap="none" baseline="30000" dirty="0">
                <a:solidFill>
                  <a:srgbClr val="000000"/>
                </a:solidFill>
                <a:latin typeface="Arial"/>
                <a:ea typeface="Arial"/>
                <a:cs typeface="Arial"/>
                <a:sym typeface="Arial"/>
              </a:rPr>
              <a:t>®</a:t>
            </a:r>
            <a:r>
              <a:rPr lang="en-US" i="0" u="none" strike="noStrike" cap="none" dirty="0">
                <a:solidFill>
                  <a:srgbClr val="000000"/>
                </a:solidFill>
                <a:latin typeface="Arial"/>
                <a:ea typeface="Arial"/>
                <a:cs typeface="Arial"/>
                <a:sym typeface="Arial"/>
              </a:rPr>
              <a:t> 2 contract.  As industry evolves, so does our program and the products and services that we receive.  </a:t>
            </a:r>
            <a:endParaRPr dirty="0">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a33084aff6_1_6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300"/>
              <a:buNone/>
            </a:pPr>
            <a:fld id="{00000000-1234-1234-1234-123412341234}" type="slidenum">
              <a:rPr lang="en-US" sz="1200" b="0" i="0" u="none" strike="noStrike" cap="none">
                <a:solidFill>
                  <a:schemeClr val="dk1"/>
                </a:solidFill>
                <a:latin typeface="Arial"/>
                <a:ea typeface="Arial"/>
                <a:cs typeface="Arial"/>
                <a:sym typeface="Arial"/>
              </a:rPr>
              <a:t>21</a:t>
            </a:fld>
            <a:endParaRPr sz="1200" b="0" i="0" u="none" strike="noStrike" cap="none" dirty="0">
              <a:solidFill>
                <a:schemeClr val="dk1"/>
              </a:solidFill>
              <a:latin typeface="Arial"/>
              <a:ea typeface="Arial"/>
              <a:cs typeface="Arial"/>
              <a:sym typeface="Arial"/>
            </a:endParaRPr>
          </a:p>
        </p:txBody>
      </p:sp>
      <p:sp>
        <p:nvSpPr>
          <p:cNvPr id="440" name="Google Shape;440;g1a33084aff6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41" name="Google Shape;441;g1a33084aff6_1_6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200" dirty="0">
                <a:solidFill>
                  <a:schemeClr val="dk1"/>
                </a:solidFill>
                <a:highlight>
                  <a:srgbClr val="FFFFFF"/>
                </a:highlight>
                <a:latin typeface="Arial"/>
                <a:ea typeface="Arial"/>
                <a:cs typeface="Arial"/>
                <a:sym typeface="Arial"/>
              </a:rPr>
              <a:t>Tier 2 offerings. The contractor banks were not required to offer or provide Tier 2 value-added products and services to receive a Master Contract award.  </a:t>
            </a:r>
            <a:endParaRPr sz="1200" dirty="0">
              <a:solidFill>
                <a:schemeClr val="dk1"/>
              </a:solidFill>
              <a:highlight>
                <a:srgbClr val="FFFFFF"/>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highlight>
                <a:srgbClr val="FFFFFF"/>
              </a:highlight>
              <a:latin typeface="Arial"/>
              <a:ea typeface="Arial"/>
              <a:cs typeface="Arial"/>
              <a:sym typeface="Arial"/>
            </a:endParaRPr>
          </a:p>
          <a:p>
            <a:pPr marL="0" lvl="0" indent="0" algn="l" rtl="0">
              <a:lnSpc>
                <a:spcPct val="120000"/>
              </a:lnSpc>
              <a:spcBef>
                <a:spcPts val="0"/>
              </a:spcBef>
              <a:spcAft>
                <a:spcPts val="0"/>
              </a:spcAft>
              <a:buClr>
                <a:schemeClr val="dk1"/>
              </a:buClr>
              <a:buSzPts val="1100"/>
              <a:buFont typeface="Arial"/>
              <a:buNone/>
            </a:pPr>
            <a:r>
              <a:rPr lang="en-US" sz="1200" dirty="0">
                <a:solidFill>
                  <a:schemeClr val="dk1"/>
                </a:solidFill>
                <a:latin typeface="Arial"/>
                <a:ea typeface="Arial"/>
                <a:cs typeface="Arial"/>
                <a:sym typeface="Arial"/>
              </a:rPr>
              <a:t>Tier 2 products and services vary by contractor bank and by business line.  These optional Tier 2 items augment or “add value” to the payment solution processes found in Tier 1 or may be a separate payment solution or service that is a proprietary offering and unique to that contractor bank. </a:t>
            </a:r>
            <a:endParaRPr sz="1200" dirty="0">
              <a:solidFill>
                <a:schemeClr val="dk1"/>
              </a:solidFill>
              <a:highlight>
                <a:srgbClr val="FFFFFF"/>
              </a:highlight>
              <a:latin typeface="Arial"/>
              <a:ea typeface="Arial"/>
              <a:cs typeface="Arial"/>
              <a:sym typeface="Arial"/>
            </a:endParaRPr>
          </a:p>
          <a:p>
            <a:pPr marL="0" lvl="0" indent="0" algn="l" rtl="0">
              <a:lnSpc>
                <a:spcPct val="120000"/>
              </a:lnSpc>
              <a:spcBef>
                <a:spcPts val="0"/>
              </a:spcBef>
              <a:spcAft>
                <a:spcPts val="0"/>
              </a:spcAft>
              <a:buClr>
                <a:schemeClr val="dk1"/>
              </a:buClr>
              <a:buSzPts val="1100"/>
              <a:buFont typeface="Arial"/>
              <a:buNone/>
            </a:pPr>
            <a:endParaRPr sz="1200" dirty="0">
              <a:solidFill>
                <a:schemeClr val="dk1"/>
              </a:solidFill>
              <a:highlight>
                <a:srgbClr val="FFFFFF"/>
              </a:highlight>
              <a:latin typeface="Arial"/>
              <a:ea typeface="Arial"/>
              <a:cs typeface="Arial"/>
              <a:sym typeface="Arial"/>
            </a:endParaRPr>
          </a:p>
          <a:p>
            <a:pPr marL="0" lvl="0" indent="0" algn="l" rtl="0">
              <a:lnSpc>
                <a:spcPct val="115000"/>
              </a:lnSpc>
              <a:spcBef>
                <a:spcPts val="0"/>
              </a:spcBef>
              <a:spcAft>
                <a:spcPts val="0"/>
              </a:spcAft>
              <a:buNone/>
            </a:pPr>
            <a:r>
              <a:rPr lang="en-US" sz="1200" dirty="0">
                <a:solidFill>
                  <a:schemeClr val="dk1"/>
                </a:solidFill>
                <a:highlight>
                  <a:srgbClr val="FFFFFF"/>
                </a:highlight>
                <a:latin typeface="Arial"/>
                <a:ea typeface="Arial"/>
                <a:cs typeface="Arial"/>
                <a:sym typeface="Arial"/>
              </a:rPr>
              <a:t>Tier 2 products and services must be offered at the Master Contract level in order to make them available at the agency task order level. </a:t>
            </a:r>
            <a:endParaRPr sz="1200" dirty="0">
              <a:solidFill>
                <a:schemeClr val="dk1"/>
              </a:solidFill>
              <a:highlight>
                <a:schemeClr val="accent4"/>
              </a:highlight>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1cf54f169b3_1_6: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solidFill>
                  <a:srgbClr val="000000"/>
                </a:solidFill>
              </a:rPr>
              <a:t>22</a:t>
            </a:fld>
            <a:endParaRPr dirty="0">
              <a:solidFill>
                <a:srgbClr val="000000"/>
              </a:solidFill>
            </a:endParaRPr>
          </a:p>
        </p:txBody>
      </p:sp>
      <p:sp>
        <p:nvSpPr>
          <p:cNvPr id="447" name="Google Shape;447;g1cf54f169b3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48" name="Google Shape;448;g1cf54f169b3_1_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000"/>
              <a:buFont typeface="Arial"/>
              <a:buNone/>
            </a:pPr>
            <a:r>
              <a:rPr lang="en-US" dirty="0">
                <a:latin typeface="Arial"/>
                <a:ea typeface="Arial"/>
                <a:cs typeface="Arial"/>
                <a:sym typeface="Arial"/>
              </a:rPr>
              <a:t>All business lines under the GSA SmartPay</a:t>
            </a:r>
            <a:r>
              <a:rPr lang="en-US" baseline="30000" dirty="0">
                <a:latin typeface="Arial"/>
                <a:ea typeface="Arial"/>
                <a:cs typeface="Arial"/>
                <a:sym typeface="Arial"/>
              </a:rPr>
              <a:t>®</a:t>
            </a:r>
            <a:r>
              <a:rPr lang="en-US" dirty="0">
                <a:latin typeface="Arial"/>
                <a:ea typeface="Arial"/>
                <a:cs typeface="Arial"/>
                <a:sym typeface="Arial"/>
              </a:rPr>
              <a:t> 3 contract include the “parent” categories of Tier 2 products and services shown in the left-hand column.  However, since Tier 2 products and services are “value-added”, or “optional”, they may or may not be included in each bank’s GSA SmartPay</a:t>
            </a:r>
            <a:r>
              <a:rPr lang="en-US" baseline="30000" dirty="0">
                <a:latin typeface="Arial"/>
                <a:ea typeface="Arial"/>
                <a:cs typeface="Arial"/>
                <a:sym typeface="Arial"/>
              </a:rPr>
              <a:t>®</a:t>
            </a:r>
            <a:r>
              <a:rPr lang="en-US" dirty="0">
                <a:latin typeface="Arial"/>
                <a:ea typeface="Arial"/>
                <a:cs typeface="Arial"/>
                <a:sym typeface="Arial"/>
              </a:rPr>
              <a:t> 3 master contract and will vary from bank to bank.  </a:t>
            </a:r>
          </a:p>
          <a:p>
            <a:pPr marL="0" lvl="0" indent="0" algn="l" rtl="0">
              <a:spcBef>
                <a:spcPts val="300"/>
              </a:spcBef>
              <a:spcAft>
                <a:spcPts val="0"/>
              </a:spcAft>
              <a:buClr>
                <a:schemeClr val="dk1"/>
              </a:buClr>
              <a:buSzPts val="1000"/>
              <a:buFont typeface="Arial"/>
              <a:buNone/>
            </a:pPr>
            <a:endParaRPr dirty="0">
              <a:latin typeface="Arial"/>
              <a:ea typeface="Arial"/>
              <a:cs typeface="Arial"/>
              <a:sym typeface="Arial"/>
            </a:endParaRPr>
          </a:p>
          <a:p>
            <a:pPr marL="0" lvl="0" indent="0" algn="l" rtl="0">
              <a:spcBef>
                <a:spcPts val="300"/>
              </a:spcBef>
              <a:spcAft>
                <a:spcPts val="0"/>
              </a:spcAft>
              <a:buClr>
                <a:schemeClr val="dk1"/>
              </a:buClr>
              <a:buSzPts val="1000"/>
              <a:buFont typeface="Arial"/>
              <a:buNone/>
            </a:pPr>
            <a:r>
              <a:rPr lang="en-US" dirty="0">
                <a:latin typeface="Arial"/>
                <a:ea typeface="Arial"/>
                <a:cs typeface="Arial"/>
                <a:sym typeface="Arial"/>
              </a:rPr>
              <a:t>The Tier 2 products and services category specific to the purchase business line is Optional ATM Access, shown in the right-hand column.  </a:t>
            </a:r>
            <a:endParaRPr dirty="0">
              <a:latin typeface="Arial"/>
              <a:ea typeface="Arial"/>
              <a:cs typeface="Arial"/>
              <a:sym typeface="Arial"/>
            </a:endParaRPr>
          </a:p>
          <a:p>
            <a:pPr marL="0" lvl="0" indent="0" algn="l" rtl="0">
              <a:spcBef>
                <a:spcPts val="300"/>
              </a:spcBef>
              <a:spcAft>
                <a:spcPts val="0"/>
              </a:spcAft>
              <a:buClr>
                <a:schemeClr val="dk1"/>
              </a:buClr>
              <a:buSzPts val="1000"/>
              <a:buFont typeface="Arial"/>
              <a:buNone/>
            </a:pPr>
            <a:endParaRPr dirty="0">
              <a:latin typeface="Arial"/>
              <a:ea typeface="Arial"/>
              <a:cs typeface="Arial"/>
              <a:sym typeface="Arial"/>
            </a:endParaRPr>
          </a:p>
          <a:p>
            <a:pPr marL="0" lvl="0" indent="0" algn="l" rtl="0">
              <a:spcBef>
                <a:spcPts val="300"/>
              </a:spcBef>
              <a:spcAft>
                <a:spcPts val="0"/>
              </a:spcAft>
              <a:buClr>
                <a:schemeClr val="dk1"/>
              </a:buClr>
              <a:buSzPts val="1000"/>
              <a:buFont typeface="Arial"/>
              <a:buNone/>
            </a:pPr>
            <a:r>
              <a:rPr lang="en-US" b="1" dirty="0">
                <a:latin typeface="Arial"/>
                <a:ea typeface="Arial"/>
                <a:cs typeface="Arial"/>
                <a:sym typeface="Arial"/>
              </a:rPr>
              <a:t>Tier 2 products and services also typically come at a cost to your agency/organization when utilized.</a:t>
            </a:r>
            <a:r>
              <a:rPr lang="en-US" dirty="0">
                <a:latin typeface="Arial"/>
                <a:ea typeface="Arial"/>
                <a:cs typeface="Arial"/>
                <a:sym typeface="Arial"/>
              </a:rPr>
              <a:t>  Again, if you have questions about what products or services were included in your agency’s task order, contact your Level 1 A/OPC.  </a:t>
            </a:r>
            <a:endParaRPr dirty="0">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a1e38856cf_1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455" name="Google Shape;455;g1a1e38856cf_1_6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Let’s talk about micro-purchases or MPTs.</a:t>
            </a: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The </a:t>
            </a:r>
            <a:r>
              <a:rPr lang="en-US" i="0" u="sng" strike="noStrike" cap="none" dirty="0">
                <a:solidFill>
                  <a:schemeClr val="hlink"/>
                </a:solidFill>
                <a:latin typeface="Arial"/>
                <a:ea typeface="Arial"/>
                <a:cs typeface="Arial"/>
                <a:sym typeface="Arial"/>
                <a:hlinkClick r:id="rId3"/>
              </a:rPr>
              <a:t>Federal Acquisition Regulation (FAR) Subpart 13.201(b)</a:t>
            </a:r>
            <a:r>
              <a:rPr lang="en-US" i="0" u="none" strike="noStrike" cap="none" dirty="0">
                <a:solidFill>
                  <a:srgbClr val="000000"/>
                </a:solidFill>
                <a:latin typeface="Arial"/>
                <a:ea typeface="Arial"/>
                <a:cs typeface="Arial"/>
                <a:sym typeface="Arial"/>
              </a:rPr>
              <a:t> states, “The Governmentwide commercial purchase card shall be the preferred method to purchase and to pay for micro-purchases (see </a:t>
            </a:r>
            <a:r>
              <a:rPr lang="en-US" i="0" u="sng" strike="noStrike" cap="none" dirty="0">
                <a:solidFill>
                  <a:schemeClr val="hlink"/>
                </a:solidFill>
                <a:latin typeface="Arial"/>
                <a:ea typeface="Arial"/>
                <a:cs typeface="Arial"/>
                <a:sym typeface="Arial"/>
                <a:hlinkClick r:id="rId4"/>
              </a:rPr>
              <a:t>FAR 2.101</a:t>
            </a:r>
            <a:r>
              <a:rPr lang="en-US" i="0" u="none" strike="noStrike" cap="none" dirty="0">
                <a:solidFill>
                  <a:srgbClr val="000000"/>
                </a:solidFill>
                <a:latin typeface="Arial"/>
                <a:ea typeface="Arial"/>
                <a:cs typeface="Arial"/>
                <a:sym typeface="Arial"/>
              </a:rPr>
              <a:t>).”   </a:t>
            </a:r>
          </a:p>
          <a:p>
            <a:pPr marL="0" marR="0" lvl="0" indent="0" algn="l" rtl="0">
              <a:lnSpc>
                <a:spcPct val="100000"/>
              </a:lnSpc>
              <a:spcBef>
                <a:spcPts val="300"/>
              </a:spcBef>
              <a:spcAft>
                <a:spcPts val="0"/>
              </a:spcAft>
              <a:buClr>
                <a:srgbClr val="000000"/>
              </a:buClr>
              <a:buSzPts val="1000"/>
              <a:buFont typeface="Arial"/>
              <a:buNone/>
            </a:pPr>
            <a:endParaRPr lang="en-US"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Easy enough, right?  That simple guidance gets a little more complicated when we break it apart.  </a:t>
            </a:r>
          </a:p>
          <a:p>
            <a:pPr marL="0" marR="0" lvl="0" indent="0" algn="l" rtl="0">
              <a:lnSpc>
                <a:spcPct val="100000"/>
              </a:lnSpc>
              <a:spcBef>
                <a:spcPts val="300"/>
              </a:spcBef>
              <a:spcAft>
                <a:spcPts val="0"/>
              </a:spcAft>
              <a:buClr>
                <a:srgbClr val="000000"/>
              </a:buClr>
              <a:buSzPts val="1000"/>
              <a:buFont typeface="Arial"/>
              <a:buNone/>
            </a:pPr>
            <a:endParaRPr lang="en-US"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What falls under a “micro-purchase”? </a:t>
            </a:r>
            <a:r>
              <a:rPr lang="en-US" dirty="0">
                <a:solidFill>
                  <a:srgbClr val="000000"/>
                </a:solidFill>
                <a:latin typeface="Arial"/>
                <a:ea typeface="Arial"/>
                <a:cs typeface="Arial"/>
                <a:sym typeface="Arial"/>
              </a:rPr>
              <a:t>How is a </a:t>
            </a:r>
            <a:r>
              <a:rPr lang="en-US" i="0" u="none" strike="noStrike" cap="none" dirty="0">
                <a:solidFill>
                  <a:srgbClr val="000000"/>
                </a:solidFill>
                <a:latin typeface="Arial"/>
                <a:ea typeface="Arial"/>
                <a:cs typeface="Arial"/>
                <a:sym typeface="Arial"/>
              </a:rPr>
              <a:t>“micro-purchase”</a:t>
            </a:r>
            <a:r>
              <a:rPr lang="en-US" dirty="0">
                <a:solidFill>
                  <a:srgbClr val="000000"/>
                </a:solidFill>
                <a:latin typeface="Arial"/>
                <a:ea typeface="Arial"/>
                <a:cs typeface="Arial"/>
                <a:sym typeface="Arial"/>
              </a:rPr>
              <a:t> defined?</a:t>
            </a:r>
            <a:r>
              <a:rPr lang="en-US" i="0" u="none" strike="noStrike" cap="none" dirty="0">
                <a:solidFill>
                  <a:srgbClr val="000000"/>
                </a:solidFill>
                <a:latin typeface="Arial"/>
                <a:ea typeface="Arial"/>
                <a:cs typeface="Arial"/>
                <a:sym typeface="Arial"/>
              </a:rPr>
              <a:t>  </a:t>
            </a:r>
          </a:p>
          <a:p>
            <a:pPr marL="0" marR="0" lvl="0" indent="0" algn="l" rtl="0">
              <a:lnSpc>
                <a:spcPct val="100000"/>
              </a:lnSpc>
              <a:spcBef>
                <a:spcPts val="300"/>
              </a:spcBef>
              <a:spcAft>
                <a:spcPts val="0"/>
              </a:spcAft>
              <a:buClr>
                <a:srgbClr val="000000"/>
              </a:buClr>
              <a:buSzPts val="1000"/>
              <a:buFont typeface="Arial"/>
              <a:buNone/>
            </a:pPr>
            <a:endParaRPr lang="en-US"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A micro-purchase is defined by </a:t>
            </a:r>
            <a:r>
              <a:rPr lang="en-US" i="0" u="sng" strike="noStrike" cap="none" dirty="0">
                <a:solidFill>
                  <a:schemeClr val="hlink"/>
                </a:solidFill>
                <a:latin typeface="Arial"/>
                <a:ea typeface="Arial"/>
                <a:cs typeface="Arial"/>
                <a:sym typeface="Arial"/>
                <a:hlinkClick r:id="rId4"/>
              </a:rPr>
              <a:t>FAR Subpart 2.101</a:t>
            </a:r>
            <a:r>
              <a:rPr lang="en-US" i="0" u="none" strike="noStrike" cap="none" dirty="0">
                <a:solidFill>
                  <a:srgbClr val="000000"/>
                </a:solidFill>
                <a:latin typeface="Arial"/>
                <a:ea typeface="Arial"/>
                <a:cs typeface="Arial"/>
                <a:sym typeface="Arial"/>
              </a:rPr>
              <a:t> as “an acquisition of supplies or services, using simplified acquisition pro</a:t>
            </a:r>
            <a:r>
              <a:rPr lang="en-US" dirty="0">
                <a:solidFill>
                  <a:srgbClr val="000000"/>
                </a:solidFill>
                <a:latin typeface="Arial"/>
                <a:ea typeface="Arial"/>
                <a:cs typeface="Arial"/>
                <a:sym typeface="Arial"/>
              </a:rPr>
              <a:t>cedures, </a:t>
            </a:r>
            <a:r>
              <a:rPr lang="en-US" i="0" u="none" strike="noStrike" cap="none" dirty="0">
                <a:solidFill>
                  <a:srgbClr val="000000"/>
                </a:solidFill>
                <a:latin typeface="Arial"/>
                <a:ea typeface="Arial"/>
                <a:cs typeface="Arial"/>
                <a:sym typeface="Arial"/>
              </a:rPr>
              <a:t>the aggregate amount of which does not exceed the micro-purchase threshold.” </a:t>
            </a:r>
          </a:p>
          <a:p>
            <a:pPr marL="0" marR="0" lvl="0" indent="0" algn="l" rtl="0">
              <a:lnSpc>
                <a:spcPct val="100000"/>
              </a:lnSpc>
              <a:spcBef>
                <a:spcPts val="300"/>
              </a:spcBef>
              <a:spcAft>
                <a:spcPts val="0"/>
              </a:spcAft>
              <a:buClr>
                <a:srgbClr val="000000"/>
              </a:buClr>
              <a:buSzPts val="1000"/>
              <a:buFont typeface="Arial"/>
              <a:buNone/>
            </a:pPr>
            <a:endParaRPr lang="en-US"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As we will see in our next slide, however, we have had some variation in this over the years.  </a:t>
            </a:r>
            <a:endParaRPr dirty="0">
              <a:latin typeface="Arial"/>
              <a:ea typeface="Arial"/>
              <a:cs typeface="Arial"/>
              <a:sym typeface="Arial"/>
            </a:endParaRPr>
          </a:p>
        </p:txBody>
      </p:sp>
      <p:sp>
        <p:nvSpPr>
          <p:cNvPr id="456" name="Google Shape;456;g1a1e38856cf_1_62: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23</a:t>
            </a:fld>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1a1e38856cf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462" name="Google Shape;462;g1a1e38856cf_1_6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The MPT threshold has changed </a:t>
            </a:r>
            <a:r>
              <a:rPr lang="en-US" dirty="0">
                <a:solidFill>
                  <a:srgbClr val="000000"/>
                </a:solidFill>
                <a:latin typeface="Arial"/>
                <a:ea typeface="Arial"/>
                <a:cs typeface="Arial"/>
                <a:sym typeface="Arial"/>
              </a:rPr>
              <a:t>over the years as you can see from this graphic</a:t>
            </a:r>
            <a:r>
              <a:rPr lang="en-US" i="0" u="none" strike="noStrike" cap="none" dirty="0">
                <a:solidFill>
                  <a:srgbClr val="000000"/>
                </a:solidFill>
                <a:latin typeface="Arial"/>
                <a:ea typeface="Arial"/>
                <a:cs typeface="Arial"/>
                <a:sym typeface="Arial"/>
              </a:rPr>
              <a:t>.  </a:t>
            </a:r>
            <a:br>
              <a:rPr lang="en-US" dirty="0">
                <a:solidFill>
                  <a:srgbClr val="000000"/>
                </a:solidFill>
                <a:latin typeface="Arial"/>
                <a:ea typeface="Arial"/>
                <a:cs typeface="Arial"/>
                <a:sym typeface="Arial"/>
              </a:rPr>
            </a:b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The FY2018 NDAA Section 806 included an increase of the MPT for civilian agencies to $10,000 for supply proc</a:t>
            </a:r>
            <a:r>
              <a:rPr lang="en-US" dirty="0">
                <a:solidFill>
                  <a:srgbClr val="000000"/>
                </a:solidFill>
                <a:latin typeface="Arial"/>
                <a:ea typeface="Arial"/>
                <a:cs typeface="Arial"/>
                <a:sym typeface="Arial"/>
              </a:rPr>
              <a:t>urements and some services procurements</a:t>
            </a:r>
            <a:r>
              <a:rPr lang="en-US" i="0" u="none" strike="noStrike" cap="none" dirty="0">
                <a:solidFill>
                  <a:srgbClr val="000000"/>
                </a:solidFill>
                <a:latin typeface="Arial"/>
                <a:ea typeface="Arial"/>
                <a:cs typeface="Arial"/>
                <a:sym typeface="Arial"/>
              </a:rPr>
              <a:t>.  </a:t>
            </a: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The FY2019 NDAA Section 821, signed into law on August 13, 2018, </a:t>
            </a:r>
            <a:r>
              <a:rPr lang="en-US" dirty="0">
                <a:solidFill>
                  <a:srgbClr val="000000"/>
                </a:solidFill>
                <a:latin typeface="Arial"/>
                <a:ea typeface="Arial"/>
                <a:cs typeface="Arial"/>
                <a:sym typeface="Arial"/>
              </a:rPr>
              <a:t>increased the</a:t>
            </a:r>
            <a:r>
              <a:rPr lang="en-US" i="0" u="none" strike="noStrike" cap="none" dirty="0">
                <a:solidFill>
                  <a:srgbClr val="000000"/>
                </a:solidFill>
                <a:latin typeface="Arial"/>
                <a:ea typeface="Arial"/>
                <a:cs typeface="Arial"/>
                <a:sym typeface="Arial"/>
              </a:rPr>
              <a:t> DoD MPT threshold to $10,000, on par with civilian agencies.  </a:t>
            </a:r>
            <a:endParaRPr dirty="0">
              <a:latin typeface="Arial"/>
              <a:ea typeface="Arial"/>
              <a:cs typeface="Arial"/>
              <a:sym typeface="Arial"/>
            </a:endParaRPr>
          </a:p>
        </p:txBody>
      </p:sp>
      <p:sp>
        <p:nvSpPr>
          <p:cNvPr id="463" name="Google Shape;463;g1a1e38856cf_1_69: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24</a:t>
            </a:fld>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1a1e38856cf_1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477" name="Google Shape;477;g1a1e38856cf_1_8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1000"/>
              <a:buFont typeface="Arial"/>
              <a:buNone/>
            </a:pPr>
            <a:r>
              <a:rPr lang="en-US" b="1" dirty="0">
                <a:solidFill>
                  <a:srgbClr val="000000"/>
                </a:solidFill>
                <a:latin typeface="Arial"/>
                <a:ea typeface="Arial"/>
                <a:cs typeface="Arial"/>
                <a:sym typeface="Arial"/>
              </a:rPr>
              <a:t>Let’s go through some common scenarios that purchase account holders encounter that involve the micro-purchase threshold.</a:t>
            </a:r>
            <a:endParaRPr b="1"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b="1"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b="1" dirty="0">
                <a:solidFill>
                  <a:srgbClr val="000000"/>
                </a:solidFill>
                <a:latin typeface="Arial"/>
                <a:ea typeface="Arial"/>
                <a:cs typeface="Arial"/>
                <a:sym typeface="Arial"/>
              </a:rPr>
              <a:t>First, let’s talk about construction.  There is an exception for construction where the MPT is set at $2,000, rather than at $10,000.</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“Construction” is defined by </a:t>
            </a:r>
            <a:r>
              <a:rPr lang="en-US" i="0" u="sng" strike="noStrike" cap="none" dirty="0">
                <a:solidFill>
                  <a:schemeClr val="hlink"/>
                </a:solidFill>
                <a:latin typeface="Arial"/>
                <a:ea typeface="Arial"/>
                <a:cs typeface="Arial"/>
                <a:sym typeface="Arial"/>
                <a:hlinkClick r:id="rId3"/>
              </a:rPr>
              <a:t>FAR Subpart 2.101</a:t>
            </a:r>
            <a:r>
              <a:rPr lang="en-US" i="0" u="none" strike="noStrike" cap="none" dirty="0">
                <a:solidFill>
                  <a:srgbClr val="000000"/>
                </a:solidFill>
                <a:latin typeface="Arial"/>
                <a:ea typeface="Arial"/>
                <a:cs typeface="Arial"/>
                <a:sym typeface="Arial"/>
              </a:rPr>
              <a:t> as construction, alteration, or repair (incl</a:t>
            </a:r>
            <a:r>
              <a:rPr lang="en-US" dirty="0">
                <a:solidFill>
                  <a:srgbClr val="000000"/>
                </a:solidFill>
                <a:latin typeface="Arial"/>
                <a:ea typeface="Arial"/>
                <a:cs typeface="Arial"/>
                <a:sym typeface="Arial"/>
              </a:rPr>
              <a:t>uding dredging, excavating, and painting</a:t>
            </a:r>
            <a:r>
              <a:rPr lang="en-US" i="0" u="none" strike="noStrike" cap="none" dirty="0">
                <a:solidFill>
                  <a:srgbClr val="000000"/>
                </a:solidFill>
                <a:latin typeface="Arial"/>
                <a:ea typeface="Arial"/>
                <a:cs typeface="Arial"/>
                <a:sym typeface="Arial"/>
              </a:rPr>
              <a:t>) of buildings, structures, or other real property and includes improvements of all types (</a:t>
            </a:r>
            <a:r>
              <a:rPr lang="en-US" dirty="0">
                <a:highlight>
                  <a:srgbClr val="FFFFFF"/>
                </a:highlight>
                <a:latin typeface="Arial"/>
                <a:ea typeface="Arial"/>
                <a:cs typeface="Arial"/>
                <a:sym typeface="Arial"/>
              </a:rPr>
              <a:t>bridges, dams, plants, highways, parkways, streets, subways, tunnels, sewers, mains, power lines, cemeteries, pumping stations, railways, airport facilities, terminals, docks, piers, wharves, ways, lighthouses, buoys, jetties, breakwaters, levees, canals, and channels</a:t>
            </a:r>
            <a:r>
              <a:rPr lang="en-US" i="0" u="none" strike="noStrike" cap="none" dirty="0">
                <a:solidFill>
                  <a:srgbClr val="000000"/>
                </a:solidFill>
                <a:latin typeface="Arial"/>
                <a:ea typeface="Arial"/>
                <a:cs typeface="Arial"/>
                <a:sym typeface="Arial"/>
              </a:rPr>
              <a:t>). </a:t>
            </a: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Examples of construction includes building a structure, repairing a hole in a parking lot or street, replacing a leaking roof or window, etc.  Also, some tasks which appear to be services are actually construction, depending on the volume or work being performed.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The MPT for construction is $2,000 and is set by the Wage Rate Requirements (Construction) statute – formerly known as the Davis-Bacon Act.</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b="1" i="0" u="none" strike="noStrike" cap="none" dirty="0">
                <a:solidFill>
                  <a:srgbClr val="000000"/>
                </a:solidFill>
                <a:latin typeface="Arial"/>
                <a:ea typeface="Arial"/>
                <a:cs typeface="Arial"/>
                <a:sym typeface="Arial"/>
              </a:rPr>
              <a:t>Any construction activities totaling over $2,000 in aggregate costs must be referred to your procurement office for purchase.</a:t>
            </a:r>
            <a:endParaRPr b="1" dirty="0">
              <a:latin typeface="Arial"/>
              <a:ea typeface="Arial"/>
              <a:cs typeface="Arial"/>
              <a:sym typeface="Arial"/>
            </a:endParaRPr>
          </a:p>
        </p:txBody>
      </p:sp>
      <p:sp>
        <p:nvSpPr>
          <p:cNvPr id="478" name="Google Shape;478;g1a1e38856cf_1_83: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25</a:t>
            </a:fld>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1a1e38856cf_1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486" name="Google Shape;486;g1a1e38856cf_1_9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60"/>
              </a:spcBef>
              <a:spcAft>
                <a:spcPts val="0"/>
              </a:spcAft>
              <a:buNone/>
            </a:pPr>
            <a:r>
              <a:rPr lang="en-US" b="1" dirty="0">
                <a:latin typeface="Arial"/>
                <a:ea typeface="Arial"/>
                <a:cs typeface="Arial"/>
                <a:sym typeface="Arial"/>
              </a:rPr>
              <a:t>What about the micro-purchase threshold and services?  Are there exceptions?  </a:t>
            </a:r>
            <a:r>
              <a:rPr lang="en-US" dirty="0">
                <a:latin typeface="Arial"/>
                <a:ea typeface="Arial"/>
                <a:cs typeface="Arial"/>
                <a:sym typeface="Arial"/>
              </a:rPr>
              <a:t> </a:t>
            </a:r>
            <a:br>
              <a:rPr lang="en-US" dirty="0">
                <a:latin typeface="Arial"/>
                <a:ea typeface="Arial"/>
                <a:cs typeface="Arial"/>
                <a:sym typeface="Arial"/>
              </a:rPr>
            </a:br>
            <a:endParaRPr lang="en-US" u="none" dirty="0">
              <a:solidFill>
                <a:schemeClr val="dk1"/>
              </a:solidFill>
              <a:latin typeface="Arial"/>
              <a:ea typeface="Arial"/>
              <a:cs typeface="Arial"/>
              <a:sym typeface="Arial"/>
            </a:endParaRPr>
          </a:p>
          <a:p>
            <a:pPr marL="0" marR="0" lvl="0" indent="0" algn="l" rtl="0">
              <a:lnSpc>
                <a:spcPct val="100000"/>
              </a:lnSpc>
              <a:spcBef>
                <a:spcPts val="360"/>
              </a:spcBef>
              <a:spcAft>
                <a:spcPts val="0"/>
              </a:spcAft>
              <a:buNone/>
            </a:pPr>
            <a:r>
              <a:rPr lang="en-US" u="sng" dirty="0">
                <a:solidFill>
                  <a:schemeClr val="hlink"/>
                </a:solidFill>
                <a:latin typeface="Arial"/>
                <a:ea typeface="Arial"/>
                <a:cs typeface="Arial"/>
                <a:sym typeface="Arial"/>
                <a:hlinkClick r:id="rId3"/>
              </a:rPr>
              <a:t>FAR Subpart 37.101</a:t>
            </a:r>
            <a:r>
              <a:rPr lang="en-US" dirty="0">
                <a:latin typeface="Arial"/>
                <a:ea typeface="Arial"/>
                <a:cs typeface="Arial"/>
                <a:sym typeface="Arial"/>
              </a:rPr>
              <a:t> defines “services” as directly engaging “the time and effort of a contractor whose primary purpose is to perform an identifiable task rather than to furnish an end item of supply. A service contract may be either a nonpersonal or personal contract. It can also cover services performed by either professional or nonprofessional personnel whether on an individual or organizational basis.”  </a:t>
            </a:r>
          </a:p>
          <a:p>
            <a:pPr marL="0" marR="0" lvl="0" indent="0" algn="l" rtl="0">
              <a:lnSpc>
                <a:spcPct val="100000"/>
              </a:lnSpc>
              <a:spcBef>
                <a:spcPts val="360"/>
              </a:spcBef>
              <a:spcAft>
                <a:spcPts val="0"/>
              </a:spcAft>
              <a:buNone/>
            </a:pPr>
            <a:endParaRPr lang="en-US" dirty="0">
              <a:latin typeface="Arial"/>
              <a:ea typeface="Arial"/>
              <a:cs typeface="Arial"/>
              <a:sym typeface="Arial"/>
            </a:endParaRPr>
          </a:p>
          <a:p>
            <a:pPr marL="0" marR="0" lvl="0" indent="0" algn="l" rtl="0">
              <a:lnSpc>
                <a:spcPct val="100000"/>
              </a:lnSpc>
              <a:spcBef>
                <a:spcPts val="360"/>
              </a:spcBef>
              <a:spcAft>
                <a:spcPts val="0"/>
              </a:spcAft>
              <a:buNone/>
            </a:pPr>
            <a:r>
              <a:rPr lang="en-US" dirty="0">
                <a:latin typeface="Arial"/>
                <a:ea typeface="Arial"/>
                <a:cs typeface="Arial"/>
                <a:sym typeface="Arial"/>
              </a:rPr>
              <a:t>Examples of </a:t>
            </a:r>
            <a:r>
              <a:rPr lang="en-US" u="sng" dirty="0">
                <a:latin typeface="Arial"/>
                <a:ea typeface="Arial"/>
                <a:cs typeface="Arial"/>
                <a:sym typeface="Arial"/>
              </a:rPr>
              <a:t>services</a:t>
            </a:r>
            <a:r>
              <a:rPr lang="en-US" dirty="0">
                <a:latin typeface="Arial"/>
                <a:ea typeface="Arial"/>
                <a:cs typeface="Arial"/>
                <a:sym typeface="Arial"/>
              </a:rPr>
              <a:t> include maintenance and repair of all types of equipment, motor pool operation/parking/taxicab/ambulance services, packing/crating/storage, custodial/janitorial/housekeeping, food service, laundry/linen-supply, snow/ trash/ garbage removal, aerial spraying and aerial reconnaissance for fire detection, operation and/or maintenance of facilities, landscaping, drafting/graphic arts, etc.  </a:t>
            </a:r>
            <a:r>
              <a:rPr lang="en-US" b="1" dirty="0">
                <a:latin typeface="Arial"/>
                <a:ea typeface="Arial"/>
                <a:cs typeface="Arial"/>
                <a:sym typeface="Arial"/>
              </a:rPr>
              <a:t>The MPT for services is $2,500.  </a:t>
            </a:r>
          </a:p>
          <a:p>
            <a:pPr marL="0" marR="0" lvl="0" indent="0" algn="l" rtl="0">
              <a:lnSpc>
                <a:spcPct val="100000"/>
              </a:lnSpc>
              <a:spcBef>
                <a:spcPts val="360"/>
              </a:spcBef>
              <a:spcAft>
                <a:spcPts val="0"/>
              </a:spcAft>
              <a:buNone/>
            </a:pPr>
            <a:endParaRPr lang="en-US" b="1" dirty="0">
              <a:latin typeface="Arial"/>
              <a:ea typeface="Arial"/>
              <a:cs typeface="Arial"/>
              <a:sym typeface="Arial"/>
            </a:endParaRPr>
          </a:p>
          <a:p>
            <a:pPr marL="0" marR="0" lvl="0" indent="0" algn="l" rtl="0">
              <a:lnSpc>
                <a:spcPct val="100000"/>
              </a:lnSpc>
              <a:spcBef>
                <a:spcPts val="360"/>
              </a:spcBef>
              <a:spcAft>
                <a:spcPts val="0"/>
              </a:spcAft>
              <a:buNone/>
            </a:pPr>
            <a:r>
              <a:rPr lang="en-US" dirty="0">
                <a:latin typeface="Arial"/>
                <a:ea typeface="Arial"/>
                <a:cs typeface="Arial"/>
                <a:sym typeface="Arial"/>
              </a:rPr>
              <a:t>Examples of </a:t>
            </a:r>
            <a:r>
              <a:rPr lang="en-US" u="sng" dirty="0">
                <a:latin typeface="Arial"/>
                <a:ea typeface="Arial"/>
                <a:cs typeface="Arial"/>
                <a:sym typeface="Arial"/>
              </a:rPr>
              <a:t>professional services</a:t>
            </a:r>
            <a:r>
              <a:rPr lang="en-US" dirty="0">
                <a:latin typeface="Arial"/>
                <a:ea typeface="Arial"/>
                <a:cs typeface="Arial"/>
                <a:sym typeface="Arial"/>
              </a:rPr>
              <a:t> are where a preponderance of the work is performed by a profession recognized as such based on a prolonged course of study.  Professional services include architect-engineering services, chemists, biologists, accountants, lawyers, medical/dental, actuarial computation, and physics, and instructors of the same.  A written determination that the service to be provided is professional in nature should be made, preferably with the assistance of the contracting office or legal counsel, and added to the purchase card transaction file.  </a:t>
            </a:r>
            <a:r>
              <a:rPr lang="en-US" b="1" dirty="0">
                <a:latin typeface="Arial"/>
                <a:ea typeface="Arial"/>
                <a:cs typeface="Arial"/>
                <a:sym typeface="Arial"/>
              </a:rPr>
              <a:t>The MPT for professional services is set at $10,000.</a:t>
            </a:r>
          </a:p>
          <a:p>
            <a:pPr marL="0" marR="0" lvl="0" indent="0" algn="l" rtl="0">
              <a:lnSpc>
                <a:spcPct val="100000"/>
              </a:lnSpc>
              <a:spcBef>
                <a:spcPts val="360"/>
              </a:spcBef>
              <a:spcAft>
                <a:spcPts val="0"/>
              </a:spcAft>
              <a:buNone/>
            </a:pPr>
            <a:endParaRPr lang="en-US" b="1" dirty="0">
              <a:latin typeface="Arial"/>
              <a:ea typeface="Arial"/>
              <a:cs typeface="Arial"/>
              <a:sym typeface="Arial"/>
            </a:endParaRPr>
          </a:p>
        </p:txBody>
      </p:sp>
      <p:sp>
        <p:nvSpPr>
          <p:cNvPr id="487" name="Google Shape;487;g1a1e38856cf_1_92: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26</a:t>
            </a:fld>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1a1e38856cf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494" name="Google Shape;494;g1a1e38856cf_1_9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None/>
            </a:pPr>
            <a:r>
              <a:rPr lang="en-US" b="1" dirty="0">
                <a:latin typeface="Arial"/>
                <a:ea typeface="Arial"/>
                <a:cs typeface="Arial"/>
                <a:sym typeface="Arial"/>
              </a:rPr>
              <a:t>Let’s talk about the micro-purchase threshold and supplies.</a:t>
            </a:r>
            <a:br>
              <a:rPr lang="en-US" b="1" dirty="0">
                <a:latin typeface="Arial"/>
                <a:ea typeface="Arial"/>
                <a:cs typeface="Arial"/>
                <a:sym typeface="Arial"/>
              </a:rPr>
            </a:br>
            <a:endParaRPr lang="en-US" b="1" i="0" u="none" dirty="0">
              <a:solidFill>
                <a:schemeClr val="dk1"/>
              </a:solidFill>
              <a:latin typeface="Arial"/>
              <a:ea typeface="Arial"/>
              <a:cs typeface="Arial"/>
              <a:sym typeface="Arial"/>
            </a:endParaRPr>
          </a:p>
          <a:p>
            <a:pPr marL="0" lvl="0" indent="0" algn="l" rtl="0">
              <a:lnSpc>
                <a:spcPct val="100000"/>
              </a:lnSpc>
              <a:spcBef>
                <a:spcPts val="360"/>
              </a:spcBef>
              <a:spcAft>
                <a:spcPts val="0"/>
              </a:spcAft>
              <a:buNone/>
            </a:pPr>
            <a:r>
              <a:rPr lang="en-US" i="0" u="sng" dirty="0">
                <a:solidFill>
                  <a:schemeClr val="hlink"/>
                </a:solidFill>
                <a:latin typeface="Arial"/>
                <a:ea typeface="Arial"/>
                <a:cs typeface="Arial"/>
                <a:sym typeface="Arial"/>
                <a:hlinkClick r:id="rId3"/>
              </a:rPr>
              <a:t>FAR Subpart 2.101</a:t>
            </a:r>
            <a:r>
              <a:rPr lang="en-US" i="0" dirty="0">
                <a:solidFill>
                  <a:schemeClr val="dk1"/>
                </a:solidFill>
                <a:latin typeface="Arial"/>
                <a:ea typeface="Arial"/>
                <a:cs typeface="Arial"/>
                <a:sym typeface="Arial"/>
              </a:rPr>
              <a:t> defines “supplies” as property except land or interest in land.  Supplies are “tangible” items.  This includes things like office supplies, computers, computer peripherals, cleaning supplies, equipment/machine tools, signage, parts and accessories, and other products required for official government use.  </a:t>
            </a:r>
            <a:r>
              <a:rPr lang="en-US" b="1" i="0" dirty="0">
                <a:solidFill>
                  <a:schemeClr val="dk1"/>
                </a:solidFill>
                <a:latin typeface="Arial"/>
                <a:ea typeface="Arial"/>
                <a:cs typeface="Arial"/>
                <a:sym typeface="Arial"/>
              </a:rPr>
              <a:t>The MPT for the purchase of supplies is $10,000. </a:t>
            </a:r>
            <a:endParaRPr lang="en-US" b="1" i="0" u="none" dirty="0">
              <a:solidFill>
                <a:schemeClr val="dk1"/>
              </a:solidFill>
              <a:latin typeface="Arial"/>
              <a:ea typeface="Arial"/>
              <a:cs typeface="Arial"/>
              <a:sym typeface="Arial"/>
            </a:endParaRPr>
          </a:p>
          <a:p>
            <a:pPr marL="0" lvl="0" indent="0" algn="l" rtl="0">
              <a:lnSpc>
                <a:spcPct val="100000"/>
              </a:lnSpc>
              <a:spcBef>
                <a:spcPts val="360"/>
              </a:spcBef>
              <a:spcAft>
                <a:spcPts val="0"/>
              </a:spcAft>
              <a:buNone/>
            </a:pPr>
            <a:endParaRPr lang="en-US" b="1" i="0" u="none" dirty="0">
              <a:solidFill>
                <a:schemeClr val="dk1"/>
              </a:solidFill>
              <a:latin typeface="Arial"/>
              <a:ea typeface="Arial"/>
              <a:cs typeface="Arial"/>
              <a:sym typeface="Arial"/>
              <a:hlinkClick r:id="rId4"/>
            </a:endParaRPr>
          </a:p>
          <a:p>
            <a:pPr marL="0" lvl="0" indent="0" algn="l" rtl="0">
              <a:lnSpc>
                <a:spcPct val="100000"/>
              </a:lnSpc>
              <a:spcBef>
                <a:spcPts val="360"/>
              </a:spcBef>
              <a:spcAft>
                <a:spcPts val="0"/>
              </a:spcAft>
              <a:buNone/>
            </a:pPr>
            <a:r>
              <a:rPr lang="en-US" i="0" u="sng" dirty="0">
                <a:solidFill>
                  <a:schemeClr val="hlink"/>
                </a:solidFill>
                <a:latin typeface="Arial"/>
                <a:ea typeface="Arial"/>
                <a:cs typeface="Arial"/>
                <a:sym typeface="Arial"/>
                <a:hlinkClick r:id="rId4"/>
              </a:rPr>
              <a:t>FAR Subpart 8.405-1</a:t>
            </a:r>
            <a:r>
              <a:rPr lang="en-US" i="0" dirty="0">
                <a:solidFill>
                  <a:schemeClr val="dk1"/>
                </a:solidFill>
                <a:latin typeface="Arial"/>
                <a:ea typeface="Arial"/>
                <a:cs typeface="Arial"/>
                <a:sym typeface="Arial"/>
              </a:rPr>
              <a:t> outlines the ordering procedures for supplies </a:t>
            </a:r>
            <a:r>
              <a:rPr lang="en-US" b="1" i="0" dirty="0">
                <a:solidFill>
                  <a:schemeClr val="dk1"/>
                </a:solidFill>
                <a:latin typeface="Arial"/>
                <a:ea typeface="Arial"/>
                <a:cs typeface="Arial"/>
                <a:sym typeface="Arial"/>
              </a:rPr>
              <a:t>at or below the MPT </a:t>
            </a:r>
            <a:r>
              <a:rPr lang="en-US" i="0" dirty="0">
                <a:solidFill>
                  <a:schemeClr val="dk1"/>
                </a:solidFill>
                <a:latin typeface="Arial"/>
                <a:ea typeface="Arial"/>
                <a:cs typeface="Arial"/>
                <a:sym typeface="Arial"/>
              </a:rPr>
              <a:t>when using GSA Schedule contracts.  When using GSA Schedule contracts, ordering activities are not required to solicit from a specific number of schedule contractors, but should distribute orders among qualified contractors.  For example, three Schedule Contractors in your immediate area can make signage for your base.  Your last order went to ABC Signs, so your next order should go to one of the other two remaining vendors who can meet your needs.  </a:t>
            </a:r>
            <a:r>
              <a:rPr lang="en-US" b="1" i="0" dirty="0">
                <a:solidFill>
                  <a:schemeClr val="dk1"/>
                </a:solidFill>
                <a:latin typeface="Arial"/>
                <a:ea typeface="Arial"/>
                <a:cs typeface="Arial"/>
                <a:sym typeface="Arial"/>
              </a:rPr>
              <a:t>This same idea about rotating vendors should be applied when using the purchase card on the open market as a procurement mechanism.</a:t>
            </a:r>
          </a:p>
          <a:p>
            <a:pPr marL="0" lvl="0" indent="0" algn="l" rtl="0">
              <a:lnSpc>
                <a:spcPct val="100000"/>
              </a:lnSpc>
              <a:spcBef>
                <a:spcPts val="360"/>
              </a:spcBef>
              <a:spcAft>
                <a:spcPts val="0"/>
              </a:spcAft>
              <a:buNone/>
            </a:pPr>
            <a:endParaRPr lang="en-US" b="1" i="0" dirty="0">
              <a:solidFill>
                <a:schemeClr val="dk1"/>
              </a:solidFill>
              <a:latin typeface="Arial"/>
              <a:ea typeface="Arial"/>
              <a:cs typeface="Arial"/>
              <a:sym typeface="Arial"/>
            </a:endParaRPr>
          </a:p>
          <a:p>
            <a:pPr marL="0" lvl="0" indent="0" algn="l" rtl="0">
              <a:lnSpc>
                <a:spcPct val="100000"/>
              </a:lnSpc>
              <a:spcBef>
                <a:spcPts val="360"/>
              </a:spcBef>
              <a:spcAft>
                <a:spcPts val="0"/>
              </a:spcAft>
              <a:buNone/>
            </a:pPr>
            <a:r>
              <a:rPr lang="en-US" i="0" dirty="0">
                <a:solidFill>
                  <a:schemeClr val="dk1"/>
                </a:solidFill>
                <a:latin typeface="Arial"/>
                <a:ea typeface="Arial"/>
                <a:cs typeface="Arial"/>
                <a:sym typeface="Arial"/>
              </a:rPr>
              <a:t>Ordering activities must also consider required sources of supplies, which we will cover in detail a few slides from now.</a:t>
            </a:r>
          </a:p>
          <a:p>
            <a:pPr marL="0" lvl="0" indent="0" algn="l" rtl="0">
              <a:lnSpc>
                <a:spcPct val="100000"/>
              </a:lnSpc>
              <a:spcBef>
                <a:spcPts val="360"/>
              </a:spcBef>
              <a:spcAft>
                <a:spcPts val="0"/>
              </a:spcAft>
              <a:buNone/>
            </a:pPr>
            <a:endParaRPr lang="en-US" i="0" dirty="0">
              <a:solidFill>
                <a:schemeClr val="dk1"/>
              </a:solidFill>
              <a:latin typeface="Arial"/>
              <a:ea typeface="Arial"/>
              <a:cs typeface="Arial"/>
              <a:sym typeface="Arial"/>
            </a:endParaRPr>
          </a:p>
          <a:p>
            <a:pPr marL="0" lvl="0" indent="0" algn="l" rtl="0">
              <a:lnSpc>
                <a:spcPct val="100000"/>
              </a:lnSpc>
              <a:spcBef>
                <a:spcPts val="360"/>
              </a:spcBef>
              <a:spcAft>
                <a:spcPts val="0"/>
              </a:spcAft>
              <a:buNone/>
            </a:pPr>
            <a:r>
              <a:rPr lang="en-US" i="0" dirty="0">
                <a:solidFill>
                  <a:schemeClr val="dk1"/>
                </a:solidFill>
                <a:latin typeface="Arial"/>
                <a:ea typeface="Arial"/>
                <a:cs typeface="Arial"/>
                <a:sym typeface="Arial"/>
              </a:rPr>
              <a:t>Depending on the type and value of the property purchased, your purchase may be considered government property and subject to government property control requirements such as the need to barcode, tag, and/or track property via inventory and hand-receipt procedures.  Account holders should be aware of any such control requirements for their agency should they purchase these types property.    </a:t>
            </a:r>
            <a:endParaRPr dirty="0">
              <a:latin typeface="Arial"/>
              <a:ea typeface="Arial"/>
              <a:cs typeface="Arial"/>
              <a:sym typeface="Arial"/>
            </a:endParaRPr>
          </a:p>
        </p:txBody>
      </p:sp>
      <p:sp>
        <p:nvSpPr>
          <p:cNvPr id="495" name="Google Shape;495;g1a1e38856cf_1_99: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27</a:t>
            </a:fld>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1a1e38856cf_1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09" name="Google Shape;509;g1a1e38856cf_1_11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1000"/>
              <a:buFont typeface="Arial"/>
              <a:buNone/>
            </a:pPr>
            <a:r>
              <a:rPr lang="en-US" b="1" dirty="0">
                <a:solidFill>
                  <a:srgbClr val="000000"/>
                </a:solidFill>
                <a:latin typeface="Arial"/>
                <a:ea typeface="Arial"/>
                <a:cs typeface="Arial"/>
                <a:sym typeface="Arial"/>
              </a:rPr>
              <a:t>There is a </a:t>
            </a:r>
            <a:r>
              <a:rPr lang="en-US" b="1" dirty="0">
                <a:latin typeface="Arial"/>
                <a:ea typeface="Arial"/>
                <a:cs typeface="Arial"/>
                <a:sym typeface="Arial"/>
              </a:rPr>
              <a:t>micro-purchase threshold</a:t>
            </a:r>
            <a:r>
              <a:rPr lang="en-US" b="1" i="0" u="none" strike="noStrike" cap="none" dirty="0">
                <a:solidFill>
                  <a:srgbClr val="000000"/>
                </a:solidFill>
                <a:latin typeface="Arial"/>
                <a:ea typeface="Arial"/>
                <a:cs typeface="Arial"/>
                <a:sym typeface="Arial"/>
              </a:rPr>
              <a:t> e</a:t>
            </a:r>
            <a:r>
              <a:rPr lang="en-US" b="1" dirty="0">
                <a:solidFill>
                  <a:srgbClr val="000000"/>
                </a:solidFill>
                <a:latin typeface="Arial"/>
                <a:ea typeface="Arial"/>
                <a:cs typeface="Arial"/>
                <a:sym typeface="Arial"/>
              </a:rPr>
              <a:t>xception for contingency operations.</a:t>
            </a:r>
            <a:endParaRPr b="1"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b="1"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In FY98, the Stafford Act increased the MPT for use under contingency operations. Contingency operations include the acquisition of supplies or services that, as determined by the head of the agency, are to be used to support a contingency operation or to facilitate defense against or recovery from cyber, nuclear, biological, chemical, or radiological attack, international disaster assistance, and emergency or major disaster.</a:t>
            </a: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b="1" i="0" u="none" strike="noStrike" cap="none" dirty="0">
                <a:solidFill>
                  <a:srgbClr val="000000"/>
                </a:solidFill>
                <a:latin typeface="Arial"/>
                <a:ea typeface="Arial"/>
                <a:cs typeface="Arial"/>
                <a:sym typeface="Arial"/>
              </a:rPr>
              <a:t>Excluded from these higher thresholds, however, is </a:t>
            </a:r>
            <a:r>
              <a:rPr lang="en-US" b="1" dirty="0">
                <a:solidFill>
                  <a:srgbClr val="000000"/>
                </a:solidFill>
                <a:latin typeface="Arial"/>
                <a:ea typeface="Arial"/>
                <a:cs typeface="Arial"/>
                <a:sym typeface="Arial"/>
              </a:rPr>
              <a:t>c</a:t>
            </a:r>
            <a:r>
              <a:rPr lang="en-US" b="1" i="0" u="none" strike="noStrike" cap="none" dirty="0">
                <a:solidFill>
                  <a:srgbClr val="000000"/>
                </a:solidFill>
                <a:latin typeface="Arial"/>
                <a:ea typeface="Arial"/>
                <a:cs typeface="Arial"/>
                <a:sym typeface="Arial"/>
              </a:rPr>
              <a:t>onstruction</a:t>
            </a:r>
            <a:r>
              <a:rPr lang="en-US" i="0" u="none" strike="noStrike" cap="none" dirty="0">
                <a:solidFill>
                  <a:srgbClr val="000000"/>
                </a:solidFill>
                <a:latin typeface="Arial"/>
                <a:ea typeface="Arial"/>
                <a:cs typeface="Arial"/>
                <a:sym typeface="Arial"/>
              </a:rPr>
              <a:t> subject to the Wage Rate Requirements (Construction) statute we discussed earlier on the slide for MPT exceptions for construction.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The micro-purchase threshold for both civilian and military agencies is —</a:t>
            </a:r>
            <a:endParaRPr dirty="0">
              <a:latin typeface="Arial"/>
              <a:ea typeface="Arial"/>
              <a:cs typeface="Arial"/>
              <a:sym typeface="Arial"/>
            </a:endParaRPr>
          </a:p>
          <a:p>
            <a:pPr marL="664546" marR="0" lvl="1" indent="-193940" algn="l" rtl="0">
              <a:lnSpc>
                <a:spcPct val="100000"/>
              </a:lnSpc>
              <a:spcBef>
                <a:spcPts val="300"/>
              </a:spcBef>
              <a:spcAft>
                <a:spcPts val="0"/>
              </a:spcAft>
              <a:buClr>
                <a:srgbClr val="000000"/>
              </a:buClr>
              <a:buSzPts val="1200"/>
              <a:buFont typeface="Arial"/>
              <a:buChar char="•"/>
            </a:pPr>
            <a:r>
              <a:rPr lang="en-US" b="1" i="0" u="none" strike="noStrike" cap="none" dirty="0">
                <a:solidFill>
                  <a:srgbClr val="000000"/>
                </a:solidFill>
                <a:latin typeface="Arial"/>
                <a:ea typeface="Arial"/>
                <a:cs typeface="Arial"/>
                <a:sym typeface="Arial"/>
              </a:rPr>
              <a:t>$20,000</a:t>
            </a:r>
            <a:r>
              <a:rPr lang="en-US" i="0" u="none" strike="noStrike" cap="none" dirty="0">
                <a:solidFill>
                  <a:srgbClr val="000000"/>
                </a:solidFill>
                <a:latin typeface="Arial"/>
                <a:ea typeface="Arial"/>
                <a:cs typeface="Arial"/>
                <a:sym typeface="Arial"/>
              </a:rPr>
              <a:t> in the case of any contract to be awarded and performed, or purchase to be made, inside the United States and</a:t>
            </a:r>
            <a:endParaRPr dirty="0">
              <a:latin typeface="Arial"/>
              <a:ea typeface="Arial"/>
              <a:cs typeface="Arial"/>
              <a:sym typeface="Arial"/>
            </a:endParaRPr>
          </a:p>
          <a:p>
            <a:pPr marL="664546" marR="0" lvl="1" indent="-193940" algn="l" rtl="0">
              <a:lnSpc>
                <a:spcPct val="100000"/>
              </a:lnSpc>
              <a:spcBef>
                <a:spcPts val="300"/>
              </a:spcBef>
              <a:spcAft>
                <a:spcPts val="0"/>
              </a:spcAft>
              <a:buClr>
                <a:srgbClr val="000000"/>
              </a:buClr>
              <a:buSzPts val="1200"/>
              <a:buFont typeface="Arial"/>
              <a:buChar char="•"/>
            </a:pPr>
            <a:r>
              <a:rPr lang="en-US" b="1" i="0" u="none" strike="noStrike" cap="none" dirty="0">
                <a:solidFill>
                  <a:srgbClr val="000000"/>
                </a:solidFill>
                <a:latin typeface="Arial"/>
                <a:ea typeface="Arial"/>
                <a:cs typeface="Arial"/>
                <a:sym typeface="Arial"/>
              </a:rPr>
              <a:t>$35,000</a:t>
            </a:r>
            <a:r>
              <a:rPr lang="en-US" i="0" u="none" strike="noStrike" cap="none" dirty="0">
                <a:solidFill>
                  <a:srgbClr val="000000"/>
                </a:solidFill>
                <a:latin typeface="Arial"/>
                <a:ea typeface="Arial"/>
                <a:cs typeface="Arial"/>
                <a:sym typeface="Arial"/>
              </a:rPr>
              <a:t> in the case of any contract to be awarded and performed, or purchase to be made, outside the United States.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Purchases using this authority must have a clear and direct relationship to the support of a contingency operation.   Typically, the Head of the Agency, or their delegated authority such as a Senior Procurement Executive, will define the contingency operation in writing and provide parameters for the use of the purchase card.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latin typeface="Arial"/>
                <a:ea typeface="Arial"/>
                <a:cs typeface="Arial"/>
                <a:sym typeface="Arial"/>
              </a:rPr>
              <a:t>International disaster assistance is at the request of the Secretary of State or the Administrator of the United States Agency for International Development (USAID).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latin typeface="Arial"/>
                <a:ea typeface="Arial"/>
                <a:cs typeface="Arial"/>
                <a:sym typeface="Arial"/>
              </a:rPr>
              <a:t>As we have seen, emergencies may include things such as the COVID-19 pandemic response or other declared emergency by the President of the United States.</a:t>
            </a:r>
            <a:endParaRPr dirty="0">
              <a:latin typeface="Arial"/>
              <a:ea typeface="Arial"/>
              <a:cs typeface="Arial"/>
              <a:sym typeface="Arial"/>
            </a:endParaRPr>
          </a:p>
        </p:txBody>
      </p:sp>
      <p:sp>
        <p:nvSpPr>
          <p:cNvPr id="510" name="Google Shape;510;g1a1e38856cf_1_113: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28</a:t>
            </a:fld>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1a1e38856cf_1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18" name="Google Shape;518;g1a1e38856cf_1_12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1000"/>
              <a:buFont typeface="Arial"/>
              <a:buNone/>
            </a:pPr>
            <a:r>
              <a:rPr lang="en-US" b="1" i="0" u="none" strike="noStrike" cap="none" dirty="0">
                <a:solidFill>
                  <a:srgbClr val="000000"/>
                </a:solidFill>
                <a:latin typeface="+mj-lt"/>
                <a:ea typeface="Arial"/>
                <a:cs typeface="Arial"/>
                <a:sym typeface="Arial"/>
              </a:rPr>
              <a:t>METHODS OF USE (</a:t>
            </a:r>
            <a:r>
              <a:rPr lang="en-US" b="1" i="0" u="sng" strike="noStrike" cap="none" dirty="0">
                <a:solidFill>
                  <a:schemeClr val="hlink"/>
                </a:solidFill>
                <a:latin typeface="+mj-lt"/>
                <a:ea typeface="Arial"/>
                <a:cs typeface="Arial"/>
                <a:sym typeface="Arial"/>
                <a:hlinkClick r:id="rId3"/>
              </a:rPr>
              <a:t>FAR 13.301</a:t>
            </a:r>
            <a:r>
              <a:rPr lang="en-US" b="1" i="0" u="none" strike="noStrike" cap="none" dirty="0">
                <a:solidFill>
                  <a:srgbClr val="000000"/>
                </a:solidFill>
                <a:latin typeface="+mj-lt"/>
                <a:ea typeface="Arial"/>
                <a:cs typeface="Arial"/>
                <a:sym typeface="Arial"/>
              </a:rPr>
              <a:t>)</a:t>
            </a:r>
            <a:endParaRPr dirty="0">
              <a:latin typeface="+mj-lt"/>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mj-lt"/>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mj-lt"/>
                <a:ea typeface="Arial"/>
                <a:cs typeface="Arial"/>
                <a:sym typeface="Arial"/>
              </a:rPr>
              <a:t>The purchase card can be used in three ways, depending on the value of the transaction and the authority of the account holder.   </a:t>
            </a:r>
            <a:br>
              <a:rPr lang="en-US" i="0" u="none" strike="noStrike" cap="none" dirty="0">
                <a:solidFill>
                  <a:srgbClr val="000000"/>
                </a:solidFill>
                <a:latin typeface="+mj-lt"/>
                <a:ea typeface="Arial"/>
                <a:cs typeface="Arial"/>
                <a:sym typeface="Arial"/>
              </a:rPr>
            </a:br>
            <a:r>
              <a:rPr lang="en-US" i="0" u="none" strike="noStrike" cap="none" dirty="0">
                <a:solidFill>
                  <a:srgbClr val="000000"/>
                </a:solidFill>
                <a:latin typeface="+mj-lt"/>
                <a:ea typeface="Arial"/>
                <a:cs typeface="Arial"/>
                <a:sym typeface="Arial"/>
              </a:rPr>
              <a:t> </a:t>
            </a:r>
            <a:endParaRPr dirty="0">
              <a:latin typeface="+mj-lt"/>
              <a:ea typeface="Arial"/>
              <a:cs typeface="Arial"/>
              <a:sym typeface="Arial"/>
            </a:endParaRPr>
          </a:p>
          <a:p>
            <a:pPr marL="241653" marR="0" lvl="0" indent="-254353" algn="l" rtl="0">
              <a:lnSpc>
                <a:spcPct val="100000"/>
              </a:lnSpc>
              <a:spcBef>
                <a:spcPts val="300"/>
              </a:spcBef>
              <a:spcAft>
                <a:spcPts val="0"/>
              </a:spcAft>
              <a:buClr>
                <a:srgbClr val="000000"/>
              </a:buClr>
              <a:buSzPts val="1200"/>
              <a:buAutoNum type="arabicPeriod"/>
            </a:pPr>
            <a:r>
              <a:rPr lang="en-US" i="0" u="none" strike="noStrike" cap="none" dirty="0">
                <a:solidFill>
                  <a:srgbClr val="000000"/>
                </a:solidFill>
                <a:latin typeface="+mj-lt"/>
                <a:ea typeface="Arial"/>
                <a:cs typeface="Arial"/>
                <a:sym typeface="Arial"/>
              </a:rPr>
              <a:t>Procurement Mechanism: The card may be used as a procurement tool to acquire and pay for goods and services by means other than the use of an existing contract (to make micro-purchases).  </a:t>
            </a:r>
            <a:endParaRPr dirty="0">
              <a:latin typeface="+mj-lt"/>
              <a:ea typeface="Arial"/>
              <a:cs typeface="Arial"/>
              <a:sym typeface="Arial"/>
            </a:endParaRPr>
          </a:p>
          <a:p>
            <a:pPr marL="241653" marR="0" lvl="0" indent="-254353" algn="l" rtl="0">
              <a:lnSpc>
                <a:spcPct val="100000"/>
              </a:lnSpc>
              <a:spcBef>
                <a:spcPts val="300"/>
              </a:spcBef>
              <a:spcAft>
                <a:spcPts val="0"/>
              </a:spcAft>
              <a:buClr>
                <a:srgbClr val="000000"/>
              </a:buClr>
              <a:buSzPts val="1200"/>
              <a:buAutoNum type="arabicPeriod"/>
            </a:pPr>
            <a:r>
              <a:rPr lang="en-US" i="0" u="none" strike="noStrike" cap="none" dirty="0">
                <a:solidFill>
                  <a:srgbClr val="000000"/>
                </a:solidFill>
                <a:latin typeface="+mj-lt"/>
                <a:ea typeface="Arial"/>
                <a:cs typeface="Arial"/>
                <a:sym typeface="Arial"/>
              </a:rPr>
              <a:t>Ordering Mechanism: The card may be used to place a task or delivery order for goods and services if authorized in an existing contract like a GSA schedules contract or an agency’s IDIQ.  </a:t>
            </a:r>
            <a:endParaRPr dirty="0">
              <a:latin typeface="+mj-lt"/>
              <a:ea typeface="Arial"/>
              <a:cs typeface="Arial"/>
              <a:sym typeface="Arial"/>
            </a:endParaRPr>
          </a:p>
          <a:p>
            <a:pPr marL="241653" marR="0" lvl="0" indent="-254353" algn="l" rtl="0">
              <a:lnSpc>
                <a:spcPct val="100000"/>
              </a:lnSpc>
              <a:spcBef>
                <a:spcPts val="300"/>
              </a:spcBef>
              <a:spcAft>
                <a:spcPts val="0"/>
              </a:spcAft>
              <a:buClr>
                <a:srgbClr val="000000"/>
              </a:buClr>
              <a:buSzPts val="1200"/>
              <a:buAutoNum type="arabicPeriod"/>
            </a:pPr>
            <a:r>
              <a:rPr lang="en-US" i="0" u="none" strike="noStrike" cap="none" dirty="0">
                <a:solidFill>
                  <a:srgbClr val="000000"/>
                </a:solidFill>
                <a:latin typeface="+mj-lt"/>
                <a:ea typeface="Arial"/>
                <a:cs typeface="Arial"/>
                <a:sym typeface="Arial"/>
              </a:rPr>
              <a:t>Payment Mechanism: The card may be used to </a:t>
            </a:r>
            <a:r>
              <a:rPr lang="en-US" b="0" i="0" dirty="0">
                <a:solidFill>
                  <a:srgbClr val="000000"/>
                </a:solidFill>
                <a:effectLst/>
                <a:latin typeface="+mj-lt"/>
              </a:rPr>
              <a:t>make payments for goods and services when acquired by other means, such as a through a contract.</a:t>
            </a:r>
            <a:endParaRPr dirty="0">
              <a:latin typeface="+mj-lt"/>
              <a:ea typeface="Arial"/>
              <a:cs typeface="Arial"/>
              <a:sym typeface="Arial"/>
            </a:endParaRPr>
          </a:p>
        </p:txBody>
      </p:sp>
      <p:sp>
        <p:nvSpPr>
          <p:cNvPr id="519" name="Google Shape;519;g1a1e38856cf_1_12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29</a:t>
            </a:fld>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a2f67c5bc6_2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6" name="Google Shape;176;g1a2f67c5bc6_2_4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400"/>
              </a:spcBef>
              <a:spcAft>
                <a:spcPts val="0"/>
              </a:spcAft>
              <a:buClr>
                <a:schemeClr val="dk1"/>
              </a:buClr>
              <a:buSzPts val="1100"/>
              <a:buFont typeface="Arial"/>
              <a:buNone/>
            </a:pPr>
            <a:r>
              <a:rPr lang="en-US" dirty="0">
                <a:solidFill>
                  <a:schemeClr val="dk1"/>
                </a:solidFill>
                <a:latin typeface="Arial"/>
                <a:ea typeface="Arial"/>
                <a:cs typeface="Arial"/>
                <a:sym typeface="Arial"/>
              </a:rPr>
              <a:t>The GSA SmartPay Program is the largest government charge card and related payment solutions program in the world. The program has over </a:t>
            </a:r>
            <a:r>
              <a:rPr lang="en-US" b="1" dirty="0">
                <a:latin typeface="Arial"/>
                <a:ea typeface="Arial"/>
                <a:cs typeface="Arial"/>
                <a:sym typeface="Arial"/>
              </a:rPr>
              <a:t>6.5</a:t>
            </a:r>
            <a:r>
              <a:rPr lang="en-US" b="1" dirty="0">
                <a:solidFill>
                  <a:schemeClr val="dk1"/>
                </a:solidFill>
                <a:latin typeface="Arial"/>
                <a:ea typeface="Arial"/>
                <a:cs typeface="Arial"/>
                <a:sym typeface="Arial"/>
              </a:rPr>
              <a:t> million </a:t>
            </a:r>
            <a:r>
              <a:rPr lang="en-US" dirty="0">
                <a:solidFill>
                  <a:schemeClr val="dk1"/>
                </a:solidFill>
                <a:latin typeface="Arial"/>
                <a:ea typeface="Arial"/>
                <a:cs typeface="Arial"/>
                <a:sym typeface="Arial"/>
              </a:rPr>
              <a:t>Purchase, Travel, Fleet, and Integrated accounts and supports more than 560 agencies/organizations across the federal government.</a:t>
            </a:r>
            <a:endParaRPr dirty="0">
              <a:latin typeface="Arial"/>
              <a:ea typeface="Arial"/>
              <a:cs typeface="Arial"/>
              <a:sym typeface="Arial"/>
            </a:endParaRPr>
          </a:p>
          <a:p>
            <a:pPr marL="0" lvl="0" indent="0" algn="l" rtl="0">
              <a:lnSpc>
                <a:spcPct val="115000"/>
              </a:lnSpc>
              <a:spcBef>
                <a:spcPts val="400"/>
              </a:spcBef>
              <a:spcAft>
                <a:spcPts val="0"/>
              </a:spcAft>
              <a:buClr>
                <a:schemeClr val="dk1"/>
              </a:buClr>
              <a:buSzPts val="1100"/>
              <a:buFont typeface="Arial"/>
              <a:buNone/>
            </a:pPr>
            <a:endParaRPr dirty="0">
              <a:latin typeface="Arial"/>
              <a:ea typeface="Arial"/>
              <a:cs typeface="Arial"/>
              <a:sym typeface="Arial"/>
            </a:endParaRPr>
          </a:p>
          <a:p>
            <a:pPr marL="0" lvl="0" indent="0" algn="l" rtl="0">
              <a:lnSpc>
                <a:spcPct val="115000"/>
              </a:lnSpc>
              <a:spcBef>
                <a:spcPts val="400"/>
              </a:spcBef>
              <a:spcAft>
                <a:spcPts val="0"/>
              </a:spcAft>
              <a:buClr>
                <a:schemeClr val="dk1"/>
              </a:buClr>
              <a:buSzPts val="1100"/>
              <a:buFont typeface="Arial"/>
              <a:buNone/>
            </a:pPr>
            <a:r>
              <a:rPr lang="en-US" dirty="0">
                <a:solidFill>
                  <a:schemeClr val="dk1"/>
                </a:solidFill>
                <a:latin typeface="Arial"/>
                <a:ea typeface="Arial"/>
                <a:cs typeface="Arial"/>
                <a:sym typeface="Arial"/>
              </a:rPr>
              <a:t>Since the award of the initial GSA SmartPay Master Contract in 1998, the GSA SmartPay Program has provided convenient, efficient, and effective payment solutions for the Federal Government, Tribes, and Tribal Organizations.</a:t>
            </a:r>
            <a:endParaRPr dirty="0">
              <a:solidFill>
                <a:schemeClr val="dk1"/>
              </a:solidFill>
              <a:latin typeface="Arial"/>
              <a:ea typeface="Arial"/>
              <a:cs typeface="Arial"/>
              <a:sym typeface="Arial"/>
            </a:endParaRPr>
          </a:p>
          <a:p>
            <a:pPr marL="0" lvl="0" indent="0" algn="l" rtl="0">
              <a:lnSpc>
                <a:spcPct val="115000"/>
              </a:lnSpc>
              <a:spcBef>
                <a:spcPts val="400"/>
              </a:spcBef>
              <a:spcAft>
                <a:spcPts val="0"/>
              </a:spcAft>
              <a:buNone/>
            </a:pPr>
            <a:endParaRPr dirty="0"/>
          </a:p>
        </p:txBody>
      </p:sp>
      <p:sp>
        <p:nvSpPr>
          <p:cNvPr id="177" name="Google Shape;177;g1a2f67c5bc6_2_4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3</a:t>
            </a:fld>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1a1e38856cf_1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31" name="Google Shape;531;g1a1e38856cf_1_13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1000"/>
              <a:buFont typeface="Arial"/>
              <a:buNone/>
            </a:pPr>
            <a:r>
              <a:rPr lang="en-US" b="1" dirty="0">
                <a:solidFill>
                  <a:srgbClr val="000000"/>
                </a:solidFill>
                <a:latin typeface="Arial"/>
                <a:ea typeface="Arial"/>
                <a:cs typeface="Arial"/>
                <a:sym typeface="Arial"/>
              </a:rPr>
              <a:t>Let’s take a look at this chart to see some purchase account uses at or below the micro-purchase threshold and over the micro-purchase threshold</a:t>
            </a:r>
            <a:r>
              <a:rPr lang="en-US" b="1" i="0" u="none" strike="noStrike" cap="none" dirty="0">
                <a:solidFill>
                  <a:srgbClr val="000000"/>
                </a:solidFill>
                <a:latin typeface="Arial"/>
                <a:ea typeface="Arial"/>
                <a:cs typeface="Arial"/>
                <a:sym typeface="Arial"/>
              </a:rPr>
              <a:t> (</a:t>
            </a:r>
            <a:r>
              <a:rPr lang="en-US" b="1" i="0" u="sng" strike="noStrike" cap="none" dirty="0">
                <a:solidFill>
                  <a:schemeClr val="hlink"/>
                </a:solidFill>
                <a:latin typeface="Arial"/>
                <a:ea typeface="Arial"/>
                <a:cs typeface="Arial"/>
                <a:sym typeface="Arial"/>
                <a:hlinkClick r:id="rId3"/>
              </a:rPr>
              <a:t>FAR Subpart 13.301</a:t>
            </a:r>
            <a:r>
              <a:rPr lang="en-US" b="1" i="0" u="none" strike="noStrike" cap="none" dirty="0">
                <a:solidFill>
                  <a:srgbClr val="000000"/>
                </a:solidFill>
                <a:latin typeface="Arial"/>
                <a:ea typeface="Arial"/>
                <a:cs typeface="Arial"/>
                <a:sym typeface="Arial"/>
              </a:rPr>
              <a:t>)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For transactions at or </a:t>
            </a:r>
            <a:r>
              <a:rPr lang="en-US" i="0" u="none" strike="noStrike" cap="none" dirty="0">
                <a:solidFill>
                  <a:srgbClr val="000000"/>
                </a:solidFill>
                <a:latin typeface="Arial"/>
                <a:ea typeface="Arial"/>
                <a:cs typeface="Arial"/>
                <a:sym typeface="Arial"/>
              </a:rPr>
              <a:t>below the micro-purchase thresholds for supplies, services, and construction</a:t>
            </a:r>
            <a:r>
              <a:rPr lang="en-US" dirty="0">
                <a:solidFill>
                  <a:srgbClr val="000000"/>
                </a:solidFill>
                <a:latin typeface="Arial"/>
                <a:ea typeface="Arial"/>
                <a:cs typeface="Arial"/>
                <a:sym typeface="Arial"/>
              </a:rPr>
              <a:t> - </a:t>
            </a:r>
            <a:r>
              <a:rPr lang="en-US" i="0" u="none" strike="noStrike" cap="none" dirty="0">
                <a:solidFill>
                  <a:srgbClr val="000000"/>
                </a:solidFill>
                <a:latin typeface="Arial"/>
                <a:ea typeface="Arial"/>
                <a:cs typeface="Arial"/>
                <a:sym typeface="Arial"/>
              </a:rPr>
              <a:t>as we previously discussed</a:t>
            </a:r>
            <a:r>
              <a:rPr lang="en-US" dirty="0">
                <a:solidFill>
                  <a:srgbClr val="000000"/>
                </a:solidFill>
                <a:latin typeface="Arial"/>
                <a:ea typeface="Arial"/>
                <a:cs typeface="Arial"/>
                <a:sym typeface="Arial"/>
              </a:rPr>
              <a:t> – </a:t>
            </a:r>
            <a:r>
              <a:rPr lang="en-US" i="0" u="none" strike="noStrike" cap="none" dirty="0">
                <a:solidFill>
                  <a:srgbClr val="000000"/>
                </a:solidFill>
                <a:latin typeface="Arial"/>
                <a:ea typeface="Arial"/>
                <a:cs typeface="Arial"/>
                <a:sym typeface="Arial"/>
              </a:rPr>
              <a:t>account holders may use their cards as procurement, ordering, and payment mechanisms within their single and monthly transaction limits.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For actions valued over the </a:t>
            </a:r>
            <a:r>
              <a:rPr lang="en-US" dirty="0">
                <a:latin typeface="Arial"/>
                <a:ea typeface="Arial"/>
                <a:cs typeface="Arial"/>
                <a:sym typeface="Arial"/>
              </a:rPr>
              <a:t>micro-purchase thresholds</a:t>
            </a:r>
            <a:r>
              <a:rPr lang="en-US" i="0" u="none" strike="noStrike" cap="none" dirty="0">
                <a:solidFill>
                  <a:srgbClr val="000000"/>
                </a:solidFill>
                <a:latin typeface="Arial"/>
                <a:ea typeface="Arial"/>
                <a:cs typeface="Arial"/>
                <a:sym typeface="Arial"/>
              </a:rPr>
              <a:t> for supplies, services, and construction, the procurement mechanism may not be used.</a:t>
            </a:r>
          </a:p>
          <a:p>
            <a:pPr marL="0" marR="0" lvl="0" indent="0" algn="l" rtl="0">
              <a:lnSpc>
                <a:spcPct val="100000"/>
              </a:lnSpc>
              <a:spcBef>
                <a:spcPts val="300"/>
              </a:spcBef>
              <a:spcAft>
                <a:spcPts val="0"/>
              </a:spcAft>
              <a:buClr>
                <a:srgbClr val="000000"/>
              </a:buClr>
              <a:buSzPts val="1000"/>
              <a:buFont typeface="Arial"/>
              <a:buNone/>
            </a:pPr>
            <a:endParaRPr lang="en-US"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For actions valued over the </a:t>
            </a:r>
            <a:r>
              <a:rPr lang="en-US" dirty="0">
                <a:latin typeface="Arial"/>
                <a:ea typeface="Arial"/>
                <a:cs typeface="Arial"/>
                <a:sym typeface="Arial"/>
              </a:rPr>
              <a:t>micro-purchase thresholds</a:t>
            </a:r>
            <a:r>
              <a:rPr lang="en-US" i="0" u="none" strike="noStrike" cap="none" dirty="0">
                <a:solidFill>
                  <a:srgbClr val="000000"/>
                </a:solidFill>
                <a:latin typeface="Arial"/>
                <a:ea typeface="Arial"/>
                <a:cs typeface="Arial"/>
                <a:sym typeface="Arial"/>
              </a:rPr>
              <a:t> for supplies, services, and construction, </a:t>
            </a:r>
            <a:r>
              <a:rPr lang="en-US" b="1" i="0" u="sng" strike="noStrike" cap="none" dirty="0">
                <a:solidFill>
                  <a:srgbClr val="000000"/>
                </a:solidFill>
                <a:latin typeface="Arial"/>
                <a:ea typeface="Arial"/>
                <a:cs typeface="Arial"/>
                <a:sym typeface="Arial"/>
              </a:rPr>
              <a:t>only account holders who are</a:t>
            </a:r>
            <a:r>
              <a:rPr lang="en-US" b="1" u="sng" dirty="0">
                <a:solidFill>
                  <a:srgbClr val="000000"/>
                </a:solidFill>
                <a:latin typeface="Arial"/>
                <a:ea typeface="Arial"/>
                <a:cs typeface="Arial"/>
                <a:sym typeface="Arial"/>
              </a:rPr>
              <a:t> </a:t>
            </a:r>
            <a:r>
              <a:rPr lang="en-US" b="1" u="sng" dirty="0">
                <a:latin typeface="Arial"/>
                <a:ea typeface="Arial"/>
                <a:cs typeface="Arial"/>
                <a:sym typeface="Arial"/>
              </a:rPr>
              <a:t>Warranted COs and Ordering Officers</a:t>
            </a:r>
            <a:r>
              <a:rPr lang="en-US" dirty="0">
                <a:latin typeface="Arial"/>
                <a:ea typeface="Arial"/>
                <a:cs typeface="Arial"/>
                <a:sym typeface="Arial"/>
              </a:rPr>
              <a:t> may use the ordering mechanism to place task or delivery orders against existing contracts if use of the purchase card is authorized in the basic contract terms and conditions (ORDERING MECHANISM).</a:t>
            </a:r>
            <a:br>
              <a:rPr lang="en-US" b="1" i="0" u="sng" strike="noStrike" cap="none" dirty="0">
                <a:solidFill>
                  <a:srgbClr val="000000"/>
                </a:solidFill>
                <a:latin typeface="Arial"/>
                <a:ea typeface="Arial"/>
                <a:cs typeface="Arial"/>
                <a:sym typeface="Arial"/>
              </a:rPr>
            </a:br>
            <a:endParaRPr b="1" i="0" u="sng" strike="noStrike" cap="none" dirty="0">
              <a:solidFill>
                <a:srgbClr val="000000"/>
              </a:solidFill>
              <a:latin typeface="Arial"/>
              <a:ea typeface="Arial"/>
              <a:cs typeface="Arial"/>
              <a:sym typeface="Arial"/>
            </a:endParaRPr>
          </a:p>
          <a:p>
            <a:pPr marL="0" lvl="0" indent="0" algn="l" rtl="0">
              <a:spcBef>
                <a:spcPts val="300"/>
              </a:spcBef>
              <a:spcAft>
                <a:spcPts val="0"/>
              </a:spcAft>
              <a:buClr>
                <a:schemeClr val="dk1"/>
              </a:buClr>
              <a:buSzPts val="1000"/>
              <a:buFont typeface="Arial"/>
              <a:buNone/>
            </a:pPr>
            <a:r>
              <a:rPr lang="en-US" dirty="0">
                <a:latin typeface="Arial"/>
                <a:ea typeface="Arial"/>
                <a:cs typeface="Arial"/>
                <a:sym typeface="Arial"/>
              </a:rPr>
              <a:t>For actions valued over the micro-purchase thresholds for supplies, services, and construction, </a:t>
            </a:r>
            <a:r>
              <a:rPr lang="en-US" b="1" u="sng" dirty="0">
                <a:latin typeface="Arial"/>
                <a:ea typeface="Arial"/>
                <a:cs typeface="Arial"/>
                <a:sym typeface="Arial"/>
              </a:rPr>
              <a:t>only account holders who are Warranted COs and Payment Officials</a:t>
            </a:r>
            <a:r>
              <a:rPr lang="en-US" dirty="0">
                <a:latin typeface="Arial"/>
                <a:ea typeface="Arial"/>
                <a:cs typeface="Arial"/>
                <a:sym typeface="Arial"/>
              </a:rPr>
              <a:t> may use the payment mechanism to make payments on purchase orders, task/delivery orders or contracts where the purchase card is accepted as a form of payment (PAYMENT MECHANISM).  </a:t>
            </a: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b="1" i="0" u="none" strike="noStrike" cap="none" dirty="0">
                <a:solidFill>
                  <a:srgbClr val="000000"/>
                </a:solidFill>
                <a:latin typeface="Arial"/>
                <a:ea typeface="Arial"/>
                <a:cs typeface="Arial"/>
                <a:sym typeface="Arial"/>
              </a:rPr>
              <a:t>REMEMBER:  The Contracting Officer/Ordering Officer/Payment Official authority limits and account holder single purchase limits apply.  </a:t>
            </a:r>
            <a:r>
              <a:rPr lang="en-US" i="0" u="none" strike="noStrike" cap="none" dirty="0">
                <a:solidFill>
                  <a:srgbClr val="000000"/>
                </a:solidFill>
                <a:latin typeface="Arial"/>
                <a:ea typeface="Arial"/>
                <a:cs typeface="Arial"/>
                <a:sym typeface="Arial"/>
              </a:rPr>
              <a:t>For example, if a Contracting Officer holds a $10M warrant and has a purchase card with a $250K single purchase limit, they may only place an order or may a payment using their purchase card up to the $250K single purchase limit.  The account holder is held to the lower of their two limits.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COs must comply with all federal procurement laws and agency regulations and policies when using the card.  Account holders who are also COs or Ordering Officers are not exempt from normal procurement processes simply because they hold the purchase card.   This includes the need to issue a formal written purchase order/contract, requirements for publicizing purchases, acquisition planning, and comply with other FAR, agency, and local policies.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Also, please note the following about </a:t>
            </a:r>
            <a:r>
              <a:rPr lang="en-US" i="0" u="none" strike="noStrike" cap="none" dirty="0">
                <a:solidFill>
                  <a:srgbClr val="000000"/>
                </a:solidFill>
                <a:latin typeface="Arial"/>
                <a:ea typeface="Arial"/>
                <a:cs typeface="Arial"/>
                <a:sym typeface="Arial"/>
              </a:rPr>
              <a:t>PAYMENT OFFICIALS:  Some agencies have individuals that hold “payment cards” for the sole purpose of making payments under established contracts.  The dollar values for those persons should be delegated by the Contracting Office or Chief Financial Officer and the single purchase limit for those account holders may be higher than the typical card holder, in accordance with agency policies.  </a:t>
            </a:r>
            <a:endParaRPr dirty="0">
              <a:latin typeface="Arial"/>
              <a:ea typeface="Arial"/>
              <a:cs typeface="Arial"/>
              <a:sym typeface="Arial"/>
            </a:endParaRPr>
          </a:p>
        </p:txBody>
      </p:sp>
      <p:sp>
        <p:nvSpPr>
          <p:cNvPr id="532" name="Google Shape;532;g1a1e38856cf_1_13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30</a:t>
            </a:fld>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1a1e38856cf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39" name="Google Shape;539;g1a1e38856cf_1_14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60"/>
              </a:spcBef>
              <a:spcAft>
                <a:spcPts val="0"/>
              </a:spcAft>
              <a:buNone/>
            </a:pPr>
            <a:r>
              <a:rPr lang="en-US" dirty="0">
                <a:latin typeface="Arial"/>
                <a:ea typeface="Arial"/>
                <a:cs typeface="Arial"/>
                <a:sym typeface="Arial"/>
              </a:rPr>
              <a:t>Before we go further, we get a lot of emails asking us if various FAR requirements apply to micro-purchases.  Here are a few of the most frequently asked questions.</a:t>
            </a:r>
            <a:endParaRPr dirty="0">
              <a:latin typeface="Arial"/>
              <a:ea typeface="Arial"/>
              <a:cs typeface="Arial"/>
              <a:sym typeface="Arial"/>
            </a:endParaRPr>
          </a:p>
          <a:p>
            <a:pPr marL="0" lvl="0" indent="0" algn="l" rtl="0">
              <a:lnSpc>
                <a:spcPct val="100000"/>
              </a:lnSpc>
              <a:spcBef>
                <a:spcPts val="360"/>
              </a:spcBef>
              <a:spcAft>
                <a:spcPts val="0"/>
              </a:spcAft>
              <a:buSzPts val="1400"/>
              <a:buFont typeface="Arial"/>
              <a:buNone/>
            </a:pPr>
            <a:endParaRPr dirty="0">
              <a:latin typeface="Arial"/>
              <a:ea typeface="Arial"/>
              <a:cs typeface="Arial"/>
              <a:sym typeface="Arial"/>
            </a:endParaRPr>
          </a:p>
          <a:p>
            <a:pPr marL="12700" lvl="0" indent="0" algn="l" rtl="0">
              <a:lnSpc>
                <a:spcPct val="100000"/>
              </a:lnSpc>
              <a:spcBef>
                <a:spcPts val="360"/>
              </a:spcBef>
              <a:spcAft>
                <a:spcPts val="0"/>
              </a:spcAft>
              <a:buSzPts val="1200"/>
              <a:buNone/>
            </a:pPr>
            <a:r>
              <a:rPr lang="en-US" u="sng" dirty="0">
                <a:latin typeface="Arial"/>
                <a:ea typeface="Arial"/>
                <a:cs typeface="Arial"/>
                <a:sym typeface="Arial"/>
              </a:rPr>
              <a:t>Does the Do Not Pay (DNP) List apply to micro-purchases?</a:t>
            </a:r>
            <a:r>
              <a:rPr lang="en-US" dirty="0">
                <a:latin typeface="Arial"/>
                <a:ea typeface="Arial"/>
                <a:cs typeface="Arial"/>
                <a:sym typeface="Arial"/>
              </a:rPr>
              <a:t>  No, it does not.  The DNP is a list of entities or people maintained by the Bureau of the Fiscal Service who should not be paid.  This list assists agencies to prevent improper payments, fraud, waste, and abuse. Due to the low level of correlation between the DNP List and the merchants from which the Federal Government typically makes micro-purchases, there is no need to check the DNP List prior to making micro-purchases.</a:t>
            </a:r>
            <a:endParaRPr dirty="0">
              <a:latin typeface="Arial"/>
              <a:ea typeface="Arial"/>
              <a:cs typeface="Arial"/>
              <a:sym typeface="Arial"/>
            </a:endParaRPr>
          </a:p>
          <a:p>
            <a:pPr marL="457200" marR="0" lvl="0" indent="-228600" algn="l" rtl="0">
              <a:lnSpc>
                <a:spcPct val="100000"/>
              </a:lnSpc>
              <a:spcBef>
                <a:spcPts val="360"/>
              </a:spcBef>
              <a:spcAft>
                <a:spcPts val="0"/>
              </a:spcAft>
              <a:buSzPts val="1400"/>
              <a:buNone/>
            </a:pPr>
            <a:endParaRPr dirty="0">
              <a:latin typeface="Arial"/>
              <a:ea typeface="Arial"/>
              <a:cs typeface="Arial"/>
              <a:sym typeface="Arial"/>
            </a:endParaRPr>
          </a:p>
          <a:p>
            <a:pPr marL="12700" lvl="0" indent="0" algn="l" rtl="0">
              <a:lnSpc>
                <a:spcPct val="100000"/>
              </a:lnSpc>
              <a:spcBef>
                <a:spcPts val="360"/>
              </a:spcBef>
              <a:spcAft>
                <a:spcPts val="0"/>
              </a:spcAft>
              <a:buSzPts val="1200"/>
              <a:buNone/>
            </a:pPr>
            <a:r>
              <a:rPr lang="en-US" u="sng" dirty="0">
                <a:latin typeface="Arial"/>
                <a:ea typeface="Arial"/>
                <a:cs typeface="Arial"/>
                <a:sym typeface="Arial"/>
              </a:rPr>
              <a:t>Does the System for Award Management (SAM) registration apply to micro-purchases</a:t>
            </a:r>
            <a:r>
              <a:rPr lang="en-US" dirty="0">
                <a:latin typeface="Arial"/>
                <a:ea typeface="Arial"/>
                <a:cs typeface="Arial"/>
                <a:sym typeface="Arial"/>
              </a:rPr>
              <a:t>?  No, it does not.  In accordance with </a:t>
            </a:r>
            <a:r>
              <a:rPr lang="en-US" u="sng" dirty="0">
                <a:solidFill>
                  <a:schemeClr val="hlink"/>
                </a:solidFill>
                <a:latin typeface="Arial"/>
                <a:ea typeface="Arial"/>
                <a:cs typeface="Arial"/>
                <a:sym typeface="Arial"/>
                <a:hlinkClick r:id="rId3"/>
              </a:rPr>
              <a:t>FAR Subpart 4.1102</a:t>
            </a:r>
            <a:r>
              <a:rPr lang="en-US" dirty="0">
                <a:latin typeface="Arial"/>
                <a:ea typeface="Arial"/>
                <a:cs typeface="Arial"/>
                <a:sym typeface="Arial"/>
              </a:rPr>
              <a:t>, contractors ("merchants") from which purchases are made under the MPT using a purchase card do not have to be registered in the SAM.  </a:t>
            </a:r>
            <a:endParaRPr dirty="0">
              <a:latin typeface="Arial"/>
              <a:ea typeface="Arial"/>
              <a:cs typeface="Arial"/>
              <a:sym typeface="Arial"/>
            </a:endParaRPr>
          </a:p>
          <a:p>
            <a:pPr marL="171450" lvl="0" indent="-82550" algn="l" rtl="0">
              <a:lnSpc>
                <a:spcPct val="100000"/>
              </a:lnSpc>
              <a:spcBef>
                <a:spcPts val="360"/>
              </a:spcBef>
              <a:spcAft>
                <a:spcPts val="0"/>
              </a:spcAft>
              <a:buSzPts val="1400"/>
              <a:buFont typeface="Arial"/>
              <a:buNone/>
            </a:pPr>
            <a:endParaRPr dirty="0">
              <a:latin typeface="Arial"/>
              <a:ea typeface="Arial"/>
              <a:cs typeface="Arial"/>
              <a:sym typeface="Arial"/>
            </a:endParaRPr>
          </a:p>
          <a:p>
            <a:pPr marL="12700" lvl="0" indent="0" algn="l" rtl="0">
              <a:lnSpc>
                <a:spcPct val="100000"/>
              </a:lnSpc>
              <a:spcBef>
                <a:spcPts val="360"/>
              </a:spcBef>
              <a:spcAft>
                <a:spcPts val="0"/>
              </a:spcAft>
              <a:buSzPts val="1200"/>
              <a:buNone/>
            </a:pPr>
            <a:r>
              <a:rPr lang="en-US" u="sng" dirty="0">
                <a:latin typeface="Arial"/>
                <a:ea typeface="Arial"/>
                <a:cs typeface="Arial"/>
                <a:sym typeface="Arial"/>
              </a:rPr>
              <a:t>For micro-purchases, do you have to require offerors to certify that their corporation does not have a delinquent tax liability or felony conviction</a:t>
            </a:r>
            <a:r>
              <a:rPr lang="en-US" dirty="0">
                <a:latin typeface="Arial"/>
                <a:ea typeface="Arial"/>
                <a:cs typeface="Arial"/>
                <a:sym typeface="Arial"/>
              </a:rPr>
              <a:t>?  No, you do not.  So, the FAR does have a provision (</a:t>
            </a:r>
            <a:r>
              <a:rPr lang="en-US" u="sng" dirty="0">
                <a:solidFill>
                  <a:schemeClr val="hlink"/>
                </a:solidFill>
                <a:latin typeface="Arial"/>
                <a:ea typeface="Arial"/>
                <a:cs typeface="Arial"/>
                <a:sym typeface="Arial"/>
                <a:hlinkClick r:id="rId4"/>
              </a:rPr>
              <a:t>52.209-11</a:t>
            </a:r>
            <a:r>
              <a:rPr lang="en-US" dirty="0">
                <a:latin typeface="Arial"/>
                <a:ea typeface="Arial"/>
                <a:cs typeface="Arial"/>
                <a:sym typeface="Arial"/>
              </a:rPr>
              <a:t>) that requires offerors to certify that they are a corporation that does not have a delinquent tax liability or felony conviction, making them otherwise ineligible to receive an expenditure of federal funds.  However, since micro-purchases do not use any formal solicitation procedures for procurement on the open market (i.e., we’re not using Request for Quotes (RFQs) or Request for Proposals (RFPs)), it is not applicable to micro-purchases.</a:t>
            </a:r>
            <a:endParaRPr dirty="0">
              <a:latin typeface="Arial"/>
              <a:ea typeface="Arial"/>
              <a:cs typeface="Arial"/>
              <a:sym typeface="Arial"/>
            </a:endParaRPr>
          </a:p>
          <a:p>
            <a:pPr marL="88900" lvl="0" indent="0" algn="l" rtl="0">
              <a:lnSpc>
                <a:spcPct val="100000"/>
              </a:lnSpc>
              <a:spcBef>
                <a:spcPts val="360"/>
              </a:spcBef>
              <a:spcAft>
                <a:spcPts val="0"/>
              </a:spcAft>
              <a:buSzPts val="1400"/>
              <a:buFont typeface="Arial"/>
              <a:buNone/>
            </a:pPr>
            <a:endParaRPr dirty="0">
              <a:latin typeface="Arial"/>
              <a:ea typeface="Arial"/>
              <a:cs typeface="Arial"/>
              <a:sym typeface="Arial"/>
            </a:endParaRPr>
          </a:p>
          <a:p>
            <a:pPr marL="12700" lvl="0" indent="0" algn="l" rtl="0">
              <a:lnSpc>
                <a:spcPct val="100000"/>
              </a:lnSpc>
              <a:spcBef>
                <a:spcPts val="360"/>
              </a:spcBef>
              <a:spcAft>
                <a:spcPts val="0"/>
              </a:spcAft>
              <a:buSzPts val="1200"/>
              <a:buNone/>
            </a:pPr>
            <a:r>
              <a:rPr lang="en-US" u="sng" dirty="0">
                <a:latin typeface="Arial"/>
                <a:ea typeface="Arial"/>
                <a:cs typeface="Arial"/>
                <a:sym typeface="Arial"/>
              </a:rPr>
              <a:t>Are Written Quotes required for micro-purchases</a:t>
            </a:r>
            <a:r>
              <a:rPr lang="en-US" dirty="0">
                <a:latin typeface="Arial"/>
                <a:ea typeface="Arial"/>
                <a:cs typeface="Arial"/>
                <a:sym typeface="Arial"/>
              </a:rPr>
              <a:t>?  No.  There is no requirement to obtain a written quote for a micro-purchases.  It really can and should be as simple as calling a vendor, explaining what you need or providing a part number, possibly providing a simple statement of work or specification, and asking for a price over the phone.  Agencies have different ways of documenting that process but written quotes from the vendor are not required. </a:t>
            </a:r>
            <a:endParaRPr dirty="0">
              <a:latin typeface="Arial"/>
              <a:ea typeface="Arial"/>
              <a:cs typeface="Arial"/>
              <a:sym typeface="Arial"/>
            </a:endParaRPr>
          </a:p>
          <a:p>
            <a:pPr marL="171450" lvl="0" indent="-82550" algn="l" rtl="0">
              <a:lnSpc>
                <a:spcPct val="100000"/>
              </a:lnSpc>
              <a:spcBef>
                <a:spcPts val="360"/>
              </a:spcBef>
              <a:spcAft>
                <a:spcPts val="0"/>
              </a:spcAft>
              <a:buSzPts val="1400"/>
              <a:buFont typeface="Arial"/>
              <a:buNone/>
            </a:pPr>
            <a:endParaRPr dirty="0">
              <a:latin typeface="Arial"/>
              <a:ea typeface="Arial"/>
              <a:cs typeface="Arial"/>
              <a:sym typeface="Arial"/>
            </a:endParaRPr>
          </a:p>
          <a:p>
            <a:pPr marL="12700" lvl="0" indent="0" algn="l" rtl="0">
              <a:lnSpc>
                <a:spcPct val="100000"/>
              </a:lnSpc>
              <a:spcBef>
                <a:spcPts val="360"/>
              </a:spcBef>
              <a:spcAft>
                <a:spcPts val="0"/>
              </a:spcAft>
              <a:buSzPts val="1200"/>
              <a:buNone/>
            </a:pPr>
            <a:r>
              <a:rPr lang="en-US" u="sng" dirty="0">
                <a:latin typeface="Arial"/>
                <a:ea typeface="Arial"/>
                <a:cs typeface="Arial"/>
                <a:sym typeface="Arial"/>
              </a:rPr>
              <a:t>Does Competition apply to micro-purchases?</a:t>
            </a:r>
            <a:r>
              <a:rPr lang="en-US" dirty="0">
                <a:latin typeface="Arial"/>
                <a:ea typeface="Arial"/>
                <a:cs typeface="Arial"/>
                <a:sym typeface="Arial"/>
              </a:rPr>
              <a:t>  No.  </a:t>
            </a:r>
            <a:r>
              <a:rPr lang="en-US" u="sng" dirty="0">
                <a:solidFill>
                  <a:schemeClr val="hlink"/>
                </a:solidFill>
                <a:latin typeface="Arial"/>
                <a:ea typeface="Arial"/>
                <a:cs typeface="Arial"/>
                <a:sym typeface="Arial"/>
                <a:hlinkClick r:id="rId5"/>
              </a:rPr>
              <a:t>FAR Part 6</a:t>
            </a:r>
            <a:r>
              <a:rPr lang="en-US" dirty="0">
                <a:latin typeface="Arial"/>
                <a:ea typeface="Arial"/>
                <a:cs typeface="Arial"/>
                <a:sym typeface="Arial"/>
              </a:rPr>
              <a:t>, Competition Requirements, tells us that competition does not apply to acquisition of products and service when using </a:t>
            </a:r>
            <a:r>
              <a:rPr lang="en-US" u="sng" dirty="0">
                <a:solidFill>
                  <a:schemeClr val="hlink"/>
                </a:solidFill>
                <a:latin typeface="Arial"/>
                <a:ea typeface="Arial"/>
                <a:cs typeface="Arial"/>
                <a:sym typeface="Arial"/>
                <a:hlinkClick r:id="rId6"/>
              </a:rPr>
              <a:t>FAR Part 13</a:t>
            </a:r>
            <a:r>
              <a:rPr lang="en-US" dirty="0">
                <a:latin typeface="Arial"/>
                <a:ea typeface="Arial"/>
                <a:cs typeface="Arial"/>
                <a:sym typeface="Arial"/>
              </a:rPr>
              <a:t>, under which micro-purchases fall (</a:t>
            </a:r>
            <a:r>
              <a:rPr lang="en-US" u="sng" dirty="0">
                <a:solidFill>
                  <a:schemeClr val="hlink"/>
                </a:solidFill>
                <a:latin typeface="Arial"/>
                <a:ea typeface="Arial"/>
                <a:cs typeface="Arial"/>
                <a:sym typeface="Arial"/>
                <a:hlinkClick r:id="rId7"/>
              </a:rPr>
              <a:t>FAR Subpart 13.301</a:t>
            </a:r>
            <a:r>
              <a:rPr lang="en-US" dirty="0">
                <a:latin typeface="Arial"/>
                <a:ea typeface="Arial"/>
                <a:cs typeface="Arial"/>
                <a:sym typeface="Arial"/>
              </a:rPr>
              <a:t>).  However, account holders should always rotate orders with vendors who can provide the products or services within the timeframe required.  And, when ordering at or below the MPT using GSA Schedules, </a:t>
            </a:r>
            <a:r>
              <a:rPr lang="en-US" u="sng" dirty="0">
                <a:solidFill>
                  <a:schemeClr val="hlink"/>
                </a:solidFill>
                <a:latin typeface="Arial"/>
                <a:ea typeface="Arial"/>
                <a:cs typeface="Arial"/>
                <a:sym typeface="Arial"/>
                <a:hlinkClick r:id="rId8"/>
              </a:rPr>
              <a:t>FAR Subpart 8.405-1</a:t>
            </a:r>
            <a:r>
              <a:rPr lang="en-US" dirty="0">
                <a:latin typeface="Arial"/>
                <a:ea typeface="Arial"/>
                <a:cs typeface="Arial"/>
                <a:sym typeface="Arial"/>
              </a:rPr>
              <a:t> and </a:t>
            </a:r>
            <a:r>
              <a:rPr lang="en-US" u="sng" dirty="0">
                <a:solidFill>
                  <a:schemeClr val="hlink"/>
                </a:solidFill>
                <a:latin typeface="Arial"/>
                <a:ea typeface="Arial"/>
                <a:cs typeface="Arial"/>
                <a:sym typeface="Arial"/>
                <a:hlinkClick r:id="rId9"/>
              </a:rPr>
              <a:t>-2</a:t>
            </a:r>
            <a:r>
              <a:rPr lang="en-US" dirty="0">
                <a:latin typeface="Arial"/>
                <a:ea typeface="Arial"/>
                <a:cs typeface="Arial"/>
                <a:sym typeface="Arial"/>
              </a:rPr>
              <a:t> reads, “ordering activities may place orders…with any Federal Supply Schedule contractor that can meet the agency’s needs.  Although not required to solicit from a specific number of schedule contractors, ordering activities should attempt to distribute orders among contractors.”    </a:t>
            </a:r>
            <a:endParaRPr dirty="0">
              <a:latin typeface="Arial"/>
              <a:ea typeface="Arial"/>
              <a:cs typeface="Arial"/>
              <a:sym typeface="Arial"/>
            </a:endParaRPr>
          </a:p>
        </p:txBody>
      </p:sp>
      <p:sp>
        <p:nvSpPr>
          <p:cNvPr id="540" name="Google Shape;540;g1a1e38856cf_1_144: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solidFill>
                  <a:srgbClr val="000000"/>
                </a:solidFill>
              </a:rPr>
              <a:t>31</a:t>
            </a:fld>
            <a:endParaRPr dirty="0">
              <a:solidFill>
                <a:srgbClr val="000000"/>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1a1e38856cf_1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46" name="Google Shape;546;g1a1e38856cf_1_15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When trying to determine a source for the purchase, many considerations must be made.  </a:t>
            </a: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The </a:t>
            </a:r>
            <a:r>
              <a:rPr lang="en-US" i="0" u="none" strike="noStrike" cap="none" dirty="0">
                <a:solidFill>
                  <a:srgbClr val="000000"/>
                </a:solidFill>
                <a:latin typeface="Arial"/>
                <a:ea typeface="Arial"/>
                <a:cs typeface="Arial"/>
                <a:sym typeface="Arial"/>
              </a:rPr>
              <a:t>Federal Acquisition Regulation - specifically </a:t>
            </a:r>
            <a:r>
              <a:rPr lang="en-US" i="0" u="sng" strike="noStrike" cap="none" dirty="0">
                <a:solidFill>
                  <a:schemeClr val="hlink"/>
                </a:solidFill>
                <a:latin typeface="Arial"/>
                <a:ea typeface="Arial"/>
                <a:cs typeface="Arial"/>
                <a:sym typeface="Arial"/>
                <a:hlinkClick r:id="rId3"/>
              </a:rPr>
              <a:t>(FAR) Subpart 8.002(a)(1)&amp;(2)</a:t>
            </a:r>
            <a:r>
              <a:rPr lang="en-US" i="0" u="none" strike="noStrike" cap="none" dirty="0">
                <a:solidFill>
                  <a:srgbClr val="000000"/>
                </a:solidFill>
                <a:latin typeface="Arial"/>
                <a:ea typeface="Arial"/>
                <a:cs typeface="Arial"/>
                <a:sym typeface="Arial"/>
              </a:rPr>
              <a:t> - outlines mandatory sources for supplies and services in their descending order of priority – which </a:t>
            </a:r>
            <a:r>
              <a:rPr lang="en-US" dirty="0">
                <a:solidFill>
                  <a:srgbClr val="000000"/>
                </a:solidFill>
                <a:latin typeface="Arial"/>
                <a:ea typeface="Arial"/>
                <a:cs typeface="Arial"/>
                <a:sym typeface="Arial"/>
              </a:rPr>
              <a:t>is</a:t>
            </a:r>
            <a:r>
              <a:rPr lang="en-US" i="0" u="none" strike="noStrike" cap="none" dirty="0">
                <a:solidFill>
                  <a:srgbClr val="000000"/>
                </a:solidFill>
                <a:latin typeface="Arial"/>
                <a:ea typeface="Arial"/>
                <a:cs typeface="Arial"/>
                <a:sym typeface="Arial"/>
              </a:rPr>
              <a:t> listed here on the table.  This table is sometimes called “the order of priority” and should be used unless otherwise provided by law or by the Head of the Contracting Activity (which is usually your Senior Procurement Executive, or SPE).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u="sng" dirty="0">
                <a:solidFill>
                  <a:srgbClr val="000000"/>
                </a:solidFill>
                <a:latin typeface="Arial"/>
                <a:ea typeface="Arial"/>
                <a:cs typeface="Arial"/>
                <a:sym typeface="Arial"/>
              </a:rPr>
              <a:t>Let’s take a look at the “order of priority” for </a:t>
            </a:r>
            <a:r>
              <a:rPr lang="en-US" i="0" u="sng" strike="noStrike" cap="none" dirty="0">
                <a:solidFill>
                  <a:srgbClr val="000000"/>
                </a:solidFill>
                <a:latin typeface="Arial"/>
                <a:ea typeface="Arial"/>
                <a:cs typeface="Arial"/>
                <a:sym typeface="Arial"/>
              </a:rPr>
              <a:t>SUPPLIES: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Let’s say you are</a:t>
            </a:r>
            <a:r>
              <a:rPr lang="en-US" i="0" u="none" strike="noStrike" cap="none" dirty="0">
                <a:solidFill>
                  <a:srgbClr val="000000"/>
                </a:solidFill>
                <a:latin typeface="Arial"/>
                <a:ea typeface="Arial"/>
                <a:cs typeface="Arial"/>
                <a:sym typeface="Arial"/>
              </a:rPr>
              <a:t> asked to purchase an executive desk chair.  What steps do you take to determine from which source you should purchase the chair?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(1) First look the existing inventory of the agency to see if there is a chair that can meet your needs.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(2) If there is not a chair available within the agency, then look to excess inventories at other agencies for a suitable chair to meet your needs.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(3) If a chair meeting your needs is not found through the use of excess inventories, then look to UNICOR to meet your needs.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(4) If UNICOR cannot meet your needs or delivery requirements, then check the Government’s Procurement List managed by AbilityOne for products from participating non-profit agencies.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(5) If a chair meeting your needs cannot be found through an AbilityOne participating </a:t>
            </a:r>
            <a:r>
              <a:rPr lang="en-US" dirty="0">
                <a:solidFill>
                  <a:srgbClr val="000000"/>
                </a:solidFill>
                <a:latin typeface="Arial"/>
                <a:ea typeface="Arial"/>
                <a:cs typeface="Arial"/>
                <a:sym typeface="Arial"/>
              </a:rPr>
              <a:t>nonprofit</a:t>
            </a:r>
            <a:r>
              <a:rPr lang="en-US" i="0" u="none" strike="noStrike" cap="none" dirty="0">
                <a:solidFill>
                  <a:srgbClr val="000000"/>
                </a:solidFill>
                <a:latin typeface="Arial"/>
                <a:ea typeface="Arial"/>
                <a:cs typeface="Arial"/>
                <a:sym typeface="Arial"/>
              </a:rPr>
              <a:t> agencies, then look to purchase from wholesale supply sources such as GSA, DLA, or VA stock programs.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(6) After consideration has been made to the previous sources, you may purchase from a commercial source.</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u="sng" dirty="0">
                <a:solidFill>
                  <a:srgbClr val="000000"/>
                </a:solidFill>
                <a:latin typeface="Arial"/>
                <a:ea typeface="Arial"/>
                <a:cs typeface="Arial"/>
                <a:sym typeface="Arial"/>
              </a:rPr>
              <a:t>And, now let’s take a look at the “order of priority” for </a:t>
            </a:r>
            <a:r>
              <a:rPr lang="en-US" i="0" u="sng" strike="noStrike" cap="none" dirty="0">
                <a:solidFill>
                  <a:srgbClr val="000000"/>
                </a:solidFill>
                <a:latin typeface="Arial"/>
                <a:ea typeface="Arial"/>
                <a:cs typeface="Arial"/>
                <a:sym typeface="Arial"/>
              </a:rPr>
              <a:t>SERVICES: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Similar steps are taken for services, which you can see on the right-hand column – First, you go to AbilityOne, then you may go to UNICOR </a:t>
            </a:r>
            <a:r>
              <a:rPr lang="en-US" dirty="0">
                <a:solidFill>
                  <a:srgbClr val="000000"/>
                </a:solidFill>
                <a:latin typeface="Arial"/>
                <a:ea typeface="Arial"/>
                <a:cs typeface="Arial"/>
                <a:sym typeface="Arial"/>
              </a:rPr>
              <a:t>or</a:t>
            </a:r>
            <a:r>
              <a:rPr lang="en-US" i="0" u="none" strike="noStrike" cap="none" dirty="0">
                <a:solidFill>
                  <a:srgbClr val="000000"/>
                </a:solidFill>
                <a:latin typeface="Arial"/>
                <a:ea typeface="Arial"/>
                <a:cs typeface="Arial"/>
                <a:sym typeface="Arial"/>
              </a:rPr>
              <a:t> commercial s</a:t>
            </a:r>
            <a:r>
              <a:rPr lang="en-US" dirty="0">
                <a:solidFill>
                  <a:srgbClr val="000000"/>
                </a:solidFill>
                <a:latin typeface="Arial"/>
                <a:ea typeface="Arial"/>
                <a:cs typeface="Arial"/>
                <a:sym typeface="Arial"/>
              </a:rPr>
              <a:t>ources as your second priority.</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There are a few exceptions to </a:t>
            </a:r>
            <a:r>
              <a:rPr lang="en-US" dirty="0">
                <a:solidFill>
                  <a:srgbClr val="000000"/>
                </a:solidFill>
                <a:latin typeface="Arial"/>
                <a:ea typeface="Arial"/>
                <a:cs typeface="Arial"/>
                <a:sym typeface="Arial"/>
              </a:rPr>
              <a:t>consider when using the </a:t>
            </a:r>
            <a:r>
              <a:rPr lang="en-US" i="0" u="none" strike="noStrike" cap="none" dirty="0">
                <a:solidFill>
                  <a:srgbClr val="000000"/>
                </a:solidFill>
                <a:latin typeface="Arial"/>
                <a:ea typeface="Arial"/>
                <a:cs typeface="Arial"/>
                <a:sym typeface="Arial"/>
              </a:rPr>
              <a:t>mandatory sources for things like utility services, printing and/or printing supplies, leasing vehicles, strategic and critical materials (e.g., metals and ores) from inventories exceeding Defense National Stockpile requirements, and helium.  Exceptions can be found in </a:t>
            </a:r>
            <a:r>
              <a:rPr lang="en-US" i="0" u="sng" strike="noStrike" cap="none" dirty="0">
                <a:solidFill>
                  <a:schemeClr val="hlink"/>
                </a:solidFill>
                <a:latin typeface="Arial"/>
                <a:ea typeface="Arial"/>
                <a:cs typeface="Arial"/>
                <a:sym typeface="Arial"/>
                <a:hlinkClick r:id="rId4"/>
              </a:rPr>
              <a:t>FAR Subpart 8.003</a:t>
            </a:r>
            <a:r>
              <a:rPr lang="en-US" i="0" u="none" strike="noStrike" cap="none" dirty="0">
                <a:solidFill>
                  <a:srgbClr val="000000"/>
                </a:solidFill>
                <a:latin typeface="Arial"/>
                <a:ea typeface="Arial"/>
                <a:cs typeface="Arial"/>
                <a:sym typeface="Arial"/>
              </a:rPr>
              <a:t> – you can go there for additional guidance on these items.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Also when considering services to be performed by UNICOR, do not disclose information considered classified or that provides maps, drawings, or other information about the layout of government facilities.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To access the Procurement List for the latest information on items/services that must be procured through mandatory sources, </a:t>
            </a:r>
            <a:r>
              <a:rPr lang="en-US" dirty="0">
                <a:solidFill>
                  <a:srgbClr val="000000"/>
                </a:solidFill>
                <a:latin typeface="Arial"/>
                <a:ea typeface="Arial"/>
                <a:cs typeface="Arial"/>
                <a:sym typeface="Arial"/>
              </a:rPr>
              <a:t>go </a:t>
            </a:r>
            <a:r>
              <a:rPr lang="en-US" i="0" u="none" strike="noStrike" cap="none" dirty="0">
                <a:solidFill>
                  <a:srgbClr val="000000"/>
                </a:solidFill>
                <a:latin typeface="Arial"/>
                <a:ea typeface="Arial"/>
                <a:cs typeface="Arial"/>
                <a:sym typeface="Arial"/>
              </a:rPr>
              <a:t>to the </a:t>
            </a:r>
            <a:r>
              <a:rPr lang="en-US" i="0" u="sng" strike="noStrike" cap="none" dirty="0">
                <a:solidFill>
                  <a:schemeClr val="hlink"/>
                </a:solidFill>
                <a:latin typeface="Arial"/>
                <a:ea typeface="Arial"/>
                <a:cs typeface="Arial"/>
                <a:sym typeface="Arial"/>
                <a:hlinkClick r:id="rId5"/>
              </a:rPr>
              <a:t>abilityone.gov</a:t>
            </a:r>
            <a:r>
              <a:rPr lang="en-US" i="0" u="none" strike="noStrike" cap="none" dirty="0">
                <a:solidFill>
                  <a:srgbClr val="000000"/>
                </a:solidFill>
                <a:latin typeface="Arial"/>
                <a:ea typeface="Arial"/>
                <a:cs typeface="Arial"/>
                <a:sym typeface="Arial"/>
              </a:rPr>
              <a:t> site. </a:t>
            </a:r>
            <a:endParaRPr dirty="0">
              <a:latin typeface="Arial"/>
              <a:ea typeface="Arial"/>
              <a:cs typeface="Arial"/>
              <a:sym typeface="Arial"/>
            </a:endParaRPr>
          </a:p>
        </p:txBody>
      </p:sp>
      <p:sp>
        <p:nvSpPr>
          <p:cNvPr id="547" name="Google Shape;547;g1a1e38856cf_1_150: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32</a:t>
            </a:fld>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1a1e38856cf_1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53" name="Google Shape;553;g1a1e38856cf_1_15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60"/>
              </a:spcBef>
              <a:spcAft>
                <a:spcPts val="0"/>
              </a:spcAft>
              <a:buNone/>
            </a:pPr>
            <a:r>
              <a:rPr lang="en-US" u="sng" dirty="0">
                <a:solidFill>
                  <a:schemeClr val="hlink"/>
                </a:solidFill>
                <a:latin typeface="Arial"/>
                <a:ea typeface="Arial"/>
                <a:cs typeface="Arial"/>
                <a:sym typeface="Arial"/>
                <a:hlinkClick r:id="rId3"/>
              </a:rPr>
              <a:t>Section 508 of the Rehabilitation Act</a:t>
            </a:r>
            <a:r>
              <a:rPr lang="en-US" dirty="0">
                <a:latin typeface="Arial"/>
                <a:ea typeface="Arial"/>
                <a:cs typeface="Arial"/>
                <a:sym typeface="Arial"/>
              </a:rPr>
              <a:t> is discussed in the OMB Circular. It requires that when Federal departments or agencies develop, procure, maintain, or use Information and Communication Technology (ICT) they must ensure that such ICT allows employees with disabilities to have access to and use of information and data that is comparable to other employees.  </a:t>
            </a:r>
            <a:endParaRPr dirty="0">
              <a:latin typeface="Arial"/>
              <a:ea typeface="Arial"/>
              <a:cs typeface="Arial"/>
              <a:sym typeface="Arial"/>
            </a:endParaRPr>
          </a:p>
          <a:p>
            <a:pPr marL="0" marR="0" lvl="0" indent="0" algn="l" rtl="0">
              <a:lnSpc>
                <a:spcPct val="100000"/>
              </a:lnSpc>
              <a:spcBef>
                <a:spcPts val="360"/>
              </a:spcBef>
              <a:spcAft>
                <a:spcPts val="0"/>
              </a:spcAft>
              <a:buNone/>
            </a:pPr>
            <a:endParaRPr dirty="0">
              <a:latin typeface="Arial"/>
              <a:ea typeface="Arial"/>
              <a:cs typeface="Arial"/>
              <a:sym typeface="Arial"/>
            </a:endParaRPr>
          </a:p>
          <a:p>
            <a:pPr marL="0" marR="0" lvl="0" indent="0" algn="l" rtl="0">
              <a:lnSpc>
                <a:spcPct val="100000"/>
              </a:lnSpc>
              <a:spcBef>
                <a:spcPts val="360"/>
              </a:spcBef>
              <a:spcAft>
                <a:spcPts val="0"/>
              </a:spcAft>
              <a:buNone/>
            </a:pPr>
            <a:r>
              <a:rPr lang="en-US" dirty="0">
                <a:latin typeface="Arial"/>
                <a:ea typeface="Arial"/>
                <a:cs typeface="Arial"/>
                <a:sym typeface="Arial"/>
              </a:rPr>
              <a:t>When making a micro-purchase of ICT, please make sure that the available accessibility information applies to the version of the product to be purchased.  Account holders making these types of purchases should:</a:t>
            </a:r>
            <a:endParaRPr dirty="0">
              <a:latin typeface="Arial"/>
              <a:ea typeface="Arial"/>
              <a:cs typeface="Arial"/>
              <a:sym typeface="Arial"/>
            </a:endParaRPr>
          </a:p>
          <a:p>
            <a:pPr marL="171450" lvl="0" indent="-158750" algn="l" rtl="0">
              <a:lnSpc>
                <a:spcPct val="100000"/>
              </a:lnSpc>
              <a:spcBef>
                <a:spcPts val="360"/>
              </a:spcBef>
              <a:spcAft>
                <a:spcPts val="0"/>
              </a:spcAft>
              <a:buSzPts val="1200"/>
              <a:buChar char="•"/>
            </a:pPr>
            <a:r>
              <a:rPr lang="en-US" dirty="0">
                <a:latin typeface="Arial"/>
                <a:ea typeface="Arial"/>
                <a:cs typeface="Arial"/>
                <a:sym typeface="Arial"/>
              </a:rPr>
              <a:t>Understand Section 508 responsibilities.</a:t>
            </a:r>
            <a:endParaRPr dirty="0">
              <a:latin typeface="Arial"/>
              <a:ea typeface="Arial"/>
              <a:cs typeface="Arial"/>
              <a:sym typeface="Arial"/>
            </a:endParaRPr>
          </a:p>
          <a:p>
            <a:pPr marL="171450" lvl="0" indent="-158750" algn="l" rtl="0">
              <a:lnSpc>
                <a:spcPct val="100000"/>
              </a:lnSpc>
              <a:spcBef>
                <a:spcPts val="360"/>
              </a:spcBef>
              <a:spcAft>
                <a:spcPts val="0"/>
              </a:spcAft>
              <a:buSzPts val="1200"/>
              <a:buChar char="•"/>
            </a:pPr>
            <a:r>
              <a:rPr lang="en-US" dirty="0">
                <a:latin typeface="Arial"/>
                <a:ea typeface="Arial"/>
                <a:cs typeface="Arial"/>
                <a:sym typeface="Arial"/>
              </a:rPr>
              <a:t>Spend a reasonable amount of time on market research.</a:t>
            </a:r>
            <a:endParaRPr dirty="0">
              <a:latin typeface="Arial"/>
              <a:ea typeface="Arial"/>
              <a:cs typeface="Arial"/>
              <a:sym typeface="Arial"/>
            </a:endParaRPr>
          </a:p>
          <a:p>
            <a:pPr marL="171450" lvl="0" indent="-158750" algn="l" rtl="0">
              <a:lnSpc>
                <a:spcPct val="100000"/>
              </a:lnSpc>
              <a:spcBef>
                <a:spcPts val="360"/>
              </a:spcBef>
              <a:spcAft>
                <a:spcPts val="0"/>
              </a:spcAft>
              <a:buSzPts val="1200"/>
              <a:buChar char="•"/>
            </a:pPr>
            <a:r>
              <a:rPr lang="en-US" dirty="0">
                <a:latin typeface="Arial"/>
                <a:ea typeface="Arial"/>
                <a:cs typeface="Arial"/>
                <a:sym typeface="Arial"/>
              </a:rPr>
              <a:t>Consider the degree of risk for accessibility. </a:t>
            </a:r>
            <a:endParaRPr dirty="0">
              <a:latin typeface="Arial"/>
              <a:ea typeface="Arial"/>
              <a:cs typeface="Arial"/>
              <a:sym typeface="Arial"/>
            </a:endParaRPr>
          </a:p>
          <a:p>
            <a:pPr marL="171450" lvl="0" indent="-158750" algn="l" rtl="0">
              <a:lnSpc>
                <a:spcPct val="100000"/>
              </a:lnSpc>
              <a:spcBef>
                <a:spcPts val="360"/>
              </a:spcBef>
              <a:spcAft>
                <a:spcPts val="0"/>
              </a:spcAft>
              <a:buSzPts val="1200"/>
              <a:buChar char="•"/>
            </a:pPr>
            <a:r>
              <a:rPr lang="en-US" dirty="0">
                <a:latin typeface="Arial"/>
                <a:ea typeface="Arial"/>
                <a:cs typeface="Arial"/>
                <a:sym typeface="Arial"/>
              </a:rPr>
              <a:t>Use available tools and resources.</a:t>
            </a:r>
          </a:p>
          <a:p>
            <a:pPr marL="171450" lvl="0" indent="-158750" algn="l" rtl="0">
              <a:lnSpc>
                <a:spcPct val="100000"/>
              </a:lnSpc>
              <a:spcBef>
                <a:spcPts val="360"/>
              </a:spcBef>
              <a:spcAft>
                <a:spcPts val="0"/>
              </a:spcAft>
              <a:buSzPts val="1200"/>
              <a:buChar char="•"/>
            </a:pPr>
            <a:endParaRPr lang="en-US" dirty="0">
              <a:latin typeface="Arial"/>
              <a:ea typeface="Arial"/>
              <a:cs typeface="Arial"/>
              <a:sym typeface="Arial"/>
            </a:endParaRPr>
          </a:p>
          <a:p>
            <a:pPr marL="12700" lvl="0" indent="0" algn="l" rtl="0">
              <a:lnSpc>
                <a:spcPct val="100000"/>
              </a:lnSpc>
              <a:spcBef>
                <a:spcPts val="360"/>
              </a:spcBef>
              <a:spcAft>
                <a:spcPts val="0"/>
              </a:spcAft>
              <a:buSzPts val="1200"/>
              <a:buNone/>
            </a:pPr>
            <a:r>
              <a:rPr lang="en-US" dirty="0">
                <a:latin typeface="Arial"/>
                <a:ea typeface="Arial"/>
                <a:cs typeface="Arial"/>
                <a:sym typeface="Arial"/>
              </a:rPr>
              <a:t>In the slide, I’ve also linked the </a:t>
            </a:r>
            <a:r>
              <a:rPr lang="en-US" dirty="0">
                <a:solidFill>
                  <a:srgbClr val="1B1B1B"/>
                </a:solidFill>
                <a:highlight>
                  <a:srgbClr val="FFFFFF"/>
                </a:highlight>
                <a:latin typeface="Arial"/>
                <a:ea typeface="Arial"/>
                <a:cs typeface="Arial"/>
                <a:sym typeface="Arial"/>
              </a:rPr>
              <a:t>Accessibility Requirements Tool (ART) and </a:t>
            </a:r>
            <a:r>
              <a:rPr lang="en-US" u="none" dirty="0">
                <a:solidFill>
                  <a:schemeClr val="hlink"/>
                </a:solidFill>
                <a:latin typeface="Arial"/>
                <a:ea typeface="Arial"/>
                <a:cs typeface="Arial"/>
                <a:sym typeface="Arial"/>
                <a:hlinkClick r:id="rId4"/>
              </a:rPr>
              <a:t>United States Access Board website</a:t>
            </a:r>
            <a:r>
              <a:rPr lang="en-US" u="none" dirty="0">
                <a:solidFill>
                  <a:schemeClr val="hlink"/>
                </a:solidFill>
                <a:latin typeface="Arial"/>
                <a:ea typeface="Arial"/>
                <a:cs typeface="Arial"/>
                <a:sym typeface="Arial"/>
              </a:rPr>
              <a:t>, which can help with 508 compliance.</a:t>
            </a:r>
            <a:endParaRPr u="none" dirty="0">
              <a:latin typeface="Arial"/>
              <a:ea typeface="Arial"/>
              <a:cs typeface="Arial"/>
              <a:sym typeface="Arial"/>
            </a:endParaRPr>
          </a:p>
        </p:txBody>
      </p:sp>
      <p:sp>
        <p:nvSpPr>
          <p:cNvPr id="554" name="Google Shape;554;g1a1e38856cf_1_156: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33</a:t>
            </a:fld>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1a1e38856cf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60" name="Google Shape;560;g1a1e38856cf_1_16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rial"/>
                <a:ea typeface="Arial"/>
                <a:cs typeface="Arial"/>
                <a:sym typeface="Arial"/>
              </a:rPr>
              <a:t>Agencies are required to account for the sustainability of products procured with the purchase card consistent with the requirements detailed in the OMB Circular A-123 and the FAR.</a:t>
            </a:r>
            <a:endParaRPr dirty="0">
              <a:latin typeface="Arial"/>
              <a:ea typeface="Arial"/>
              <a:cs typeface="Arial"/>
              <a:sym typeface="Arial"/>
            </a:endParaRPr>
          </a:p>
          <a:p>
            <a:pPr marL="0" lvl="0" indent="0" algn="l" rtl="0">
              <a:spcBef>
                <a:spcPts val="0"/>
              </a:spcBef>
              <a:spcAft>
                <a:spcPts val="0"/>
              </a:spcAft>
              <a:buNone/>
            </a:pPr>
            <a:endParaRPr dirty="0">
              <a:latin typeface="Arial"/>
              <a:ea typeface="Arial"/>
              <a:cs typeface="Arial"/>
              <a:sym typeface="Arial"/>
            </a:endParaRPr>
          </a:p>
          <a:p>
            <a:pPr marL="0" lvl="0" indent="0" algn="l" rtl="0">
              <a:spcBef>
                <a:spcPts val="0"/>
              </a:spcBef>
              <a:spcAft>
                <a:spcPts val="0"/>
              </a:spcAft>
              <a:buNone/>
            </a:pPr>
            <a:r>
              <a:rPr lang="en-US" i="0" u="none" strike="noStrike" dirty="0">
                <a:latin typeface="Arial"/>
                <a:ea typeface="Arial"/>
                <a:cs typeface="Arial"/>
                <a:sym typeface="Arial"/>
              </a:rPr>
              <a:t>The </a:t>
            </a:r>
            <a:r>
              <a:rPr lang="en-US" i="0" u="sng" strike="noStrike" dirty="0">
                <a:solidFill>
                  <a:srgbClr val="0000FF"/>
                </a:solidFill>
                <a:latin typeface="Arial"/>
                <a:ea typeface="Arial"/>
                <a:cs typeface="Arial"/>
                <a:sym typeface="Arial"/>
                <a:hlinkClick r:id="rId3">
                  <a:extLst>
                    <a:ext uri="{A12FA001-AC4F-418D-AE19-62706E023703}">
                      <ahyp:hlinkClr xmlns:ahyp="http://schemas.microsoft.com/office/drawing/2018/hyperlinkcolor" val="tx"/>
                    </a:ext>
                  </a:extLst>
                </a:hlinkClick>
              </a:rPr>
              <a:t>Green Procurement Compilation</a:t>
            </a:r>
            <a:r>
              <a:rPr lang="en-US" i="0" u="none" strike="noStrike" dirty="0">
                <a:latin typeface="Arial"/>
                <a:ea typeface="Arial"/>
                <a:cs typeface="Arial"/>
                <a:sym typeface="Arial"/>
              </a:rPr>
              <a:t> (GPC) consolidates federal green purchasing information into one location, so please check that out when you have a moment.</a:t>
            </a:r>
            <a:endParaRPr b="1" dirty="0">
              <a:latin typeface="Arial"/>
              <a:ea typeface="Arial"/>
              <a:cs typeface="Arial"/>
              <a:sym typeface="Arial"/>
            </a:endParaRPr>
          </a:p>
        </p:txBody>
      </p:sp>
      <p:sp>
        <p:nvSpPr>
          <p:cNvPr id="561" name="Google Shape;561;g1a1e38856cf_1_162: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34</a:t>
            </a:fld>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1a1e38856cf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60" name="Google Shape;560;g1a1e38856cf_1_16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indent="0" algn="l">
              <a:lnSpc>
                <a:spcPct val="150000"/>
              </a:lnSpc>
            </a:pPr>
            <a:r>
              <a:rPr lang="en-US" sz="1200" baseline="0" dirty="0">
                <a:latin typeface="+mn-lt"/>
              </a:rPr>
              <a:t>889 compliance has become a hot topic over recent years. </a:t>
            </a:r>
          </a:p>
          <a:p>
            <a:pPr marL="0" indent="0" algn="l">
              <a:lnSpc>
                <a:spcPct val="150000"/>
              </a:lnSpc>
            </a:pPr>
            <a:endParaRPr lang="en-US" sz="1200" baseline="0" dirty="0">
              <a:latin typeface="+mn-lt"/>
            </a:endParaRPr>
          </a:p>
          <a:p>
            <a:pPr marL="0" marR="0" lvl="0" indent="0" algn="l" defTabSz="914400" rtl="0" eaLnBrk="1" fontAlgn="auto" latinLnBrk="0" hangingPunct="1">
              <a:lnSpc>
                <a:spcPct val="150000"/>
              </a:lnSpc>
              <a:spcBef>
                <a:spcPts val="0"/>
              </a:spcBef>
              <a:spcAft>
                <a:spcPts val="0"/>
              </a:spcAft>
              <a:buClr>
                <a:srgbClr val="000000"/>
              </a:buClr>
              <a:buSzPts val="1400"/>
              <a:buFont typeface="Arial"/>
              <a:buNone/>
              <a:tabLst/>
              <a:defRPr/>
            </a:pPr>
            <a:r>
              <a:rPr lang="en-US" sz="1200" baseline="0" dirty="0">
                <a:latin typeface="+mn-lt"/>
              </a:rPr>
              <a:t>The Federal Acquisition Regulation (FAR) case 2018-017 prohibits the purchase of covered telecommunications equipment and services from vendors who sell products containing spyware.  These devices could pose a threat to U.S. security by spying on or disrupting communications within the U.S. </a:t>
            </a:r>
          </a:p>
          <a:p>
            <a:pPr marL="0" indent="0" algn="l">
              <a:lnSpc>
                <a:spcPct val="150000"/>
              </a:lnSpc>
            </a:pPr>
            <a:endParaRPr lang="en-US" sz="1200" baseline="0" dirty="0">
              <a:latin typeface="+mn-lt"/>
            </a:endParaRPr>
          </a:p>
          <a:p>
            <a:pPr marL="0" indent="0" algn="l">
              <a:lnSpc>
                <a:spcPct val="150000"/>
              </a:lnSpc>
            </a:pPr>
            <a:r>
              <a:rPr lang="en-US" dirty="0"/>
              <a:t>Section 889 was implemented as part of the fiscal year 2019 National Defense Authorization Act. It contains two parts. Part A includes language that prohibits the government from obtaining equipment and services from a defined list of covered entities. This part is applicable to purchases including commercial items and micro-purchases. Part B focuses on language related to prohibition of entering into contracts with covered entities. It is applicable to all contracts, regardless of dollar value or sector.</a:t>
            </a:r>
            <a:endParaRPr lang="en-US" sz="1200" baseline="0" dirty="0">
              <a:latin typeface="+mn-lt"/>
            </a:endParaRPr>
          </a:p>
          <a:p>
            <a:pPr marL="0" indent="0" algn="l">
              <a:lnSpc>
                <a:spcPct val="150000"/>
              </a:lnSpc>
            </a:pPr>
            <a:endParaRPr lang="en-US" sz="1200" baseline="0" dirty="0">
              <a:latin typeface="+mn-lt"/>
            </a:endParaRPr>
          </a:p>
          <a:p>
            <a:pPr marL="0" indent="0" algn="l"/>
            <a:r>
              <a:rPr lang="en-US" sz="1200" baseline="0" dirty="0">
                <a:latin typeface="+mn-lt"/>
              </a:rPr>
              <a:t>Vendors are required by the FAR to provide information on whether or not they are providing covered telecommunications under contracts and orders with the Federal Government.</a:t>
            </a:r>
          </a:p>
          <a:p>
            <a:pPr marL="0" indent="0" algn="l"/>
            <a:endParaRPr lang="en-US" sz="1200" baseline="0" dirty="0">
              <a:latin typeface="+mn-lt"/>
            </a:endParaRPr>
          </a:p>
          <a:p>
            <a:pPr marL="0" indent="0" algn="l"/>
            <a:r>
              <a:rPr lang="en-US" sz="1200" baseline="0" dirty="0">
                <a:latin typeface="+mn-lt"/>
              </a:rPr>
              <a:t>Our office has a new 889 tool that will go live on www.smartpay.gsa.gov around the end of this fiscal year.</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br>
              <a:rPr lang="en-US" sz="1200" baseline="0" dirty="0">
                <a:latin typeface="+mn-lt"/>
              </a:rPr>
            </a:br>
            <a:r>
              <a:rPr lang="en-US" sz="1200" baseline="0" dirty="0">
                <a:latin typeface="+mn-lt"/>
              </a:rPr>
              <a:t>The tool will help your agency because it will be an easy way to check</a:t>
            </a:r>
            <a:r>
              <a:rPr lang="en-US" sz="1800" b="0" i="0" u="none" strike="noStrike" dirty="0">
                <a:solidFill>
                  <a:srgbClr val="505050"/>
                </a:solidFill>
                <a:effectLst/>
                <a:latin typeface="Roboto" panose="02000000000000000000" pitchFamily="2" charset="0"/>
              </a:rPr>
              <a:t> to see if a vendor is in compliance with Section 889 before you make a purchase. Once you go to the tool, you’ll enter vendor information such as their name, website, Commercial and Government Entity (CAGE) code or Unique Entity ID (UEI). The tool will provide you the vendor’s 889 Representations Summary based on their System for Award Management (SAM) record at </a:t>
            </a:r>
            <a:r>
              <a:rPr lang="en-US" sz="1800" b="0" i="0" u="sng" strike="noStrike" dirty="0">
                <a:solidFill>
                  <a:srgbClr val="1155CC"/>
                </a:solidFill>
                <a:effectLst/>
                <a:latin typeface="Roboto" panose="02000000000000000000" pitchFamily="2" charset="0"/>
                <a:hlinkClick r:id="rId3"/>
              </a:rPr>
              <a:t>www.SAM.gov</a:t>
            </a:r>
            <a:r>
              <a:rPr lang="en-US" sz="1800" b="0" i="0" u="none" strike="noStrike" dirty="0">
                <a:solidFill>
                  <a:srgbClr val="505050"/>
                </a:solidFill>
                <a:effectLst/>
                <a:latin typeface="Roboto" panose="02000000000000000000" pitchFamily="2" charset="0"/>
              </a:rPr>
              <a: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0" i="0" u="none" strike="noStrike" dirty="0">
              <a:solidFill>
                <a:srgbClr val="505050"/>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0" i="0" u="none" strike="noStrike" dirty="0">
                <a:solidFill>
                  <a:srgbClr val="505050"/>
                </a:solidFill>
                <a:effectLst/>
                <a:latin typeface="Roboto" panose="02000000000000000000" pitchFamily="2" charset="0"/>
              </a:rPr>
              <a:t>Please note: If a vendor’s representation is not available, account holders may still be permitted to purchase from a listed vendor. However, the account holder is responsible for documenting compliance with Section 889 in accordance with any applicable agency requirements.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0" i="0" u="none" strike="noStrike" dirty="0">
              <a:solidFill>
                <a:srgbClr val="505050"/>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0" i="0" u="none" strike="noStrike" dirty="0">
                <a:solidFill>
                  <a:srgbClr val="505050"/>
                </a:solidFill>
                <a:effectLst/>
                <a:latin typeface="Roboto" panose="02000000000000000000" pitchFamily="2" charset="0"/>
              </a:rPr>
              <a:t>You can read more about </a:t>
            </a:r>
            <a:r>
              <a:rPr lang="en-US" sz="2800" b="0" i="0" dirty="0">
                <a:solidFill>
                  <a:srgbClr val="005A92"/>
                </a:solidFill>
                <a:effectLst/>
                <a:latin typeface="Roboto" panose="02000000000000000000" pitchFamily="2" charset="0"/>
              </a:rPr>
              <a:t>card management implications and information for agency consideration in relation to the Section 889 Prohibition on Acquiring Certain Telecommunications and Video Surveillance Equipment in Smart Bulletin 33, which is available at www.smartpay.gsa.gov.</a:t>
            </a:r>
            <a:endParaRPr lang="en-US" sz="1800" b="0" i="0" u="none" strike="noStrike" dirty="0">
              <a:solidFill>
                <a:srgbClr val="505050"/>
              </a:solidFill>
              <a:effectLst/>
              <a:latin typeface="Roboto" panose="02000000000000000000" pitchFamily="2" charset="0"/>
            </a:endParaRPr>
          </a:p>
        </p:txBody>
      </p:sp>
      <p:sp>
        <p:nvSpPr>
          <p:cNvPr id="561" name="Google Shape;561;g1a1e38856cf_1_162: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35</a:t>
            </a:fld>
            <a:endParaRPr dirty="0"/>
          </a:p>
        </p:txBody>
      </p:sp>
    </p:spTree>
    <p:extLst>
      <p:ext uri="{BB962C8B-B14F-4D97-AF65-F5344CB8AC3E}">
        <p14:creationId xmlns:p14="http://schemas.microsoft.com/office/powerpoint/2010/main" val="30611511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1a1e38856cf_1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68" name="Google Shape;568;g1a1e38856cf_1_16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60"/>
              </a:spcBef>
              <a:spcAft>
                <a:spcPts val="0"/>
              </a:spcAft>
              <a:buNone/>
            </a:pPr>
            <a:r>
              <a:rPr lang="en-US" b="1" dirty="0">
                <a:latin typeface="Arial"/>
                <a:ea typeface="Arial"/>
                <a:cs typeface="Arial"/>
                <a:sym typeface="Arial"/>
              </a:rPr>
              <a:t>HOW CONVENIENT ARE CONVENIENCE CHECKS?  The answer is NOT VERY. :)</a:t>
            </a:r>
            <a:endParaRPr b="1" dirty="0">
              <a:latin typeface="Arial"/>
              <a:ea typeface="Arial"/>
              <a:cs typeface="Arial"/>
              <a:sym typeface="Arial"/>
            </a:endParaRPr>
          </a:p>
          <a:p>
            <a:pPr marL="0" marR="0" lvl="0" indent="0" algn="l" rtl="0">
              <a:lnSpc>
                <a:spcPct val="100000"/>
              </a:lnSpc>
              <a:spcBef>
                <a:spcPts val="360"/>
              </a:spcBef>
              <a:spcAft>
                <a:spcPts val="0"/>
              </a:spcAft>
              <a:buNone/>
            </a:pPr>
            <a:endParaRPr b="1" dirty="0">
              <a:latin typeface="Arial"/>
              <a:ea typeface="Arial"/>
              <a:cs typeface="Arial"/>
              <a:sym typeface="Arial"/>
            </a:endParaRPr>
          </a:p>
          <a:p>
            <a:pPr marL="0" lvl="0" indent="0" algn="l" rtl="0">
              <a:spcBef>
                <a:spcPts val="0"/>
              </a:spcBef>
              <a:spcAft>
                <a:spcPts val="0"/>
              </a:spcAft>
              <a:buClr>
                <a:schemeClr val="dk1"/>
              </a:buClr>
              <a:buFont typeface="Arial"/>
              <a:buNone/>
            </a:pPr>
            <a:r>
              <a:rPr lang="en-US" dirty="0">
                <a:latin typeface="Arial"/>
                <a:ea typeface="Arial"/>
                <a:cs typeface="Arial"/>
                <a:sym typeface="Arial"/>
              </a:rPr>
              <a:t>Convenience checks are a payment and/or procurement tool intended only for the use of authorized purchases with merchants that do not accept other forms of payment, such as a GSA SmartPay purchase card. Convenience checks should be used as a payment method of last resort, only when no reasonable alternative merchant is available who accepts a GSA SmartPay purchase account.</a:t>
            </a:r>
            <a:endParaRPr dirty="0">
              <a:latin typeface="Arial"/>
              <a:ea typeface="Arial"/>
              <a:cs typeface="Arial"/>
              <a:sym typeface="Arial"/>
            </a:endParaRPr>
          </a:p>
          <a:p>
            <a:pPr marL="0" lvl="0" indent="0" algn="l" rtl="0">
              <a:spcBef>
                <a:spcPts val="0"/>
              </a:spcBef>
              <a:spcAft>
                <a:spcPts val="0"/>
              </a:spcAft>
              <a:buClr>
                <a:schemeClr val="dk1"/>
              </a:buClr>
              <a:buFont typeface="Arial"/>
              <a:buNone/>
            </a:pPr>
            <a:endParaRPr dirty="0">
              <a:latin typeface="Arial"/>
              <a:ea typeface="Arial"/>
              <a:cs typeface="Arial"/>
              <a:sym typeface="Arial"/>
            </a:endParaRPr>
          </a:p>
          <a:p>
            <a:pPr marL="0" lvl="0" indent="0" algn="l" rtl="0">
              <a:spcBef>
                <a:spcPts val="0"/>
              </a:spcBef>
              <a:spcAft>
                <a:spcPts val="0"/>
              </a:spcAft>
              <a:buNone/>
            </a:pPr>
            <a:r>
              <a:rPr lang="en-US" b="1" dirty="0">
                <a:latin typeface="Arial"/>
                <a:ea typeface="Arial"/>
                <a:cs typeface="Arial"/>
                <a:sym typeface="Arial"/>
              </a:rPr>
              <a:t>Please keep a few things in mind when using convenience checks.  </a:t>
            </a:r>
            <a:r>
              <a:rPr lang="en-US" dirty="0">
                <a:latin typeface="Arial"/>
                <a:ea typeface="Arial"/>
                <a:cs typeface="Arial"/>
                <a:sym typeface="Arial"/>
              </a:rPr>
              <a:t>They provide thieves with an easy way to commit fraud and they don’t offer you the same kinds of consumer protections that other GSA SmartPay solutions do. </a:t>
            </a:r>
            <a:endParaRPr dirty="0">
              <a:latin typeface="Arial"/>
              <a:ea typeface="Arial"/>
              <a:cs typeface="Arial"/>
              <a:sym typeface="Arial"/>
            </a:endParaRPr>
          </a:p>
          <a:p>
            <a:pPr marL="0" lvl="0" indent="0" algn="l" rtl="0">
              <a:spcBef>
                <a:spcPts val="0"/>
              </a:spcBef>
              <a:spcAft>
                <a:spcPts val="0"/>
              </a:spcAft>
              <a:buNone/>
            </a:pPr>
            <a:endParaRPr dirty="0">
              <a:latin typeface="Arial"/>
              <a:ea typeface="Arial"/>
              <a:cs typeface="Arial"/>
              <a:sym typeface="Arial"/>
            </a:endParaRPr>
          </a:p>
          <a:p>
            <a:pPr marL="0" lvl="0" indent="0" algn="l" rtl="0">
              <a:spcBef>
                <a:spcPts val="360"/>
              </a:spcBef>
              <a:spcAft>
                <a:spcPts val="0"/>
              </a:spcAft>
              <a:buClr>
                <a:schemeClr val="dk1"/>
              </a:buClr>
              <a:buSzPts val="1100"/>
              <a:buFont typeface="Arial"/>
              <a:buNone/>
            </a:pPr>
            <a:r>
              <a:rPr lang="en-US" dirty="0">
                <a:latin typeface="Arial"/>
                <a:ea typeface="Arial"/>
                <a:cs typeface="Arial"/>
                <a:sym typeface="Arial"/>
              </a:rPr>
              <a:t>Due to the nature of this product, additional care should be taken in managing accounts with the convenience check feature:</a:t>
            </a:r>
            <a:endParaRPr dirty="0">
              <a:latin typeface="Arial"/>
              <a:ea typeface="Arial"/>
              <a:cs typeface="Arial"/>
              <a:sym typeface="Arial"/>
            </a:endParaRPr>
          </a:p>
          <a:p>
            <a:pPr marL="171450" lvl="0" indent="-158750" algn="l" rtl="0">
              <a:spcBef>
                <a:spcPts val="360"/>
              </a:spcBef>
              <a:spcAft>
                <a:spcPts val="0"/>
              </a:spcAft>
              <a:buClr>
                <a:schemeClr val="dk1"/>
              </a:buClr>
              <a:buSzPts val="1200"/>
              <a:buChar char="•"/>
            </a:pPr>
            <a:r>
              <a:rPr lang="en-US" dirty="0">
                <a:latin typeface="Arial"/>
                <a:ea typeface="Arial"/>
                <a:cs typeface="Arial"/>
                <a:sym typeface="Arial"/>
              </a:rPr>
              <a:t>Checks should be secured at all times to ensure against physical theft. Checks are to be stored in a locked container, such as a safe or metal filing cabinet. Checks should be accounted for appropriately to prevent loss, theft or potential forgery.</a:t>
            </a:r>
            <a:endParaRPr dirty="0">
              <a:latin typeface="Arial"/>
              <a:ea typeface="Arial"/>
              <a:cs typeface="Arial"/>
              <a:sym typeface="Arial"/>
            </a:endParaRPr>
          </a:p>
          <a:p>
            <a:pPr marL="171450" lvl="0" indent="-158750" algn="l" rtl="0">
              <a:spcBef>
                <a:spcPts val="360"/>
              </a:spcBef>
              <a:spcAft>
                <a:spcPts val="0"/>
              </a:spcAft>
              <a:buClr>
                <a:schemeClr val="dk1"/>
              </a:buClr>
              <a:buSzPts val="1200"/>
              <a:buChar char="•"/>
            </a:pPr>
            <a:r>
              <a:rPr lang="en-US" dirty="0">
                <a:latin typeface="Arial"/>
                <a:ea typeface="Arial"/>
                <a:cs typeface="Arial"/>
                <a:sym typeface="Arial"/>
              </a:rPr>
              <a:t>The number of accounts and checks on hand should be limited to reduce risk. </a:t>
            </a:r>
            <a:endParaRPr dirty="0">
              <a:latin typeface="Arial"/>
              <a:ea typeface="Arial"/>
              <a:cs typeface="Arial"/>
              <a:sym typeface="Arial"/>
            </a:endParaRPr>
          </a:p>
          <a:p>
            <a:pPr marL="0" lvl="0" indent="0" algn="l" rtl="0">
              <a:spcBef>
                <a:spcPts val="0"/>
              </a:spcBef>
              <a:spcAft>
                <a:spcPts val="0"/>
              </a:spcAft>
              <a:buNone/>
            </a:pPr>
            <a:endParaRPr dirty="0">
              <a:latin typeface="Arial"/>
              <a:ea typeface="Arial"/>
              <a:cs typeface="Arial"/>
              <a:sym typeface="Arial"/>
            </a:endParaRPr>
          </a:p>
          <a:p>
            <a:pPr marL="0" lvl="0" indent="0" algn="l" rtl="0">
              <a:spcBef>
                <a:spcPts val="360"/>
              </a:spcBef>
              <a:spcAft>
                <a:spcPts val="0"/>
              </a:spcAft>
              <a:buNone/>
            </a:pPr>
            <a:r>
              <a:rPr lang="en-US" dirty="0">
                <a:latin typeface="Arial"/>
                <a:ea typeface="Arial"/>
                <a:cs typeface="Arial"/>
                <a:sym typeface="Arial"/>
              </a:rPr>
              <a:t>The A/OPC is responsible for the implementation of the appropriate internal controls and oversight of convenience check activity, including ensuring that all checks issued are for official government business only. </a:t>
            </a:r>
            <a:br>
              <a:rPr lang="en-US" dirty="0">
                <a:latin typeface="Arial"/>
                <a:ea typeface="Arial"/>
                <a:cs typeface="Arial"/>
                <a:sym typeface="Arial"/>
              </a:rPr>
            </a:br>
            <a:endParaRPr dirty="0">
              <a:latin typeface="Arial"/>
              <a:ea typeface="Arial"/>
              <a:cs typeface="Arial"/>
              <a:sym typeface="Arial"/>
            </a:endParaRPr>
          </a:p>
          <a:p>
            <a:pPr marL="0" marR="0" lvl="0" indent="0" algn="l" rtl="0">
              <a:lnSpc>
                <a:spcPct val="100000"/>
              </a:lnSpc>
              <a:spcBef>
                <a:spcPts val="360"/>
              </a:spcBef>
              <a:spcAft>
                <a:spcPts val="0"/>
              </a:spcAft>
              <a:buNone/>
            </a:pPr>
            <a:r>
              <a:rPr lang="en-US" dirty="0">
                <a:solidFill>
                  <a:srgbClr val="000000"/>
                </a:solidFill>
                <a:latin typeface="Arial"/>
                <a:ea typeface="Arial"/>
                <a:cs typeface="Arial"/>
                <a:sym typeface="Arial"/>
              </a:rPr>
              <a:t>Furthermore, convenience checks are deducted from total agency spend when calculating refunds.  Agencies are charged a fee for each check written.  So, they reduce refunds and increase fees to the agency.  </a:t>
            </a:r>
            <a:endParaRPr dirty="0">
              <a:latin typeface="Arial"/>
              <a:ea typeface="Arial"/>
              <a:cs typeface="Arial"/>
              <a:sym typeface="Arial"/>
            </a:endParaRPr>
          </a:p>
        </p:txBody>
      </p:sp>
      <p:sp>
        <p:nvSpPr>
          <p:cNvPr id="569" name="Google Shape;569;g1a1e38856cf_1_169: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36</a:t>
            </a:fld>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1d3a68c145c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75" name="Google Shape;575;g1d3a68c145c_2_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60"/>
              </a:spcBef>
              <a:spcAft>
                <a:spcPts val="0"/>
              </a:spcAft>
              <a:buNone/>
            </a:pPr>
            <a:r>
              <a:rPr lang="en-US" b="1" dirty="0">
                <a:latin typeface="Arial"/>
                <a:ea typeface="Arial"/>
                <a:cs typeface="Arial"/>
                <a:sym typeface="Arial"/>
              </a:rPr>
              <a:t>….</a:t>
            </a:r>
            <a:r>
              <a:rPr lang="en-US" dirty="0">
                <a:latin typeface="Arial"/>
                <a:ea typeface="Arial"/>
                <a:cs typeface="Arial"/>
                <a:sym typeface="Arial"/>
              </a:rPr>
              <a:t>And, as a reminder, do NOT use convenience checks:</a:t>
            </a:r>
            <a:endParaRPr dirty="0">
              <a:latin typeface="Arial"/>
              <a:ea typeface="Arial"/>
              <a:cs typeface="Arial"/>
              <a:sym typeface="Arial"/>
            </a:endParaRPr>
          </a:p>
          <a:p>
            <a:pPr marL="914400" lvl="1" indent="-304800" algn="l" rtl="0">
              <a:spcBef>
                <a:spcPts val="0"/>
              </a:spcBef>
              <a:spcAft>
                <a:spcPts val="0"/>
              </a:spcAft>
              <a:buClr>
                <a:schemeClr val="dk1"/>
              </a:buClr>
              <a:buSzPts val="1200"/>
              <a:buChar char="○"/>
            </a:pPr>
            <a:r>
              <a:rPr lang="en-US" dirty="0">
                <a:latin typeface="Arial"/>
                <a:ea typeface="Arial"/>
                <a:cs typeface="Arial"/>
                <a:sym typeface="Arial"/>
              </a:rPr>
              <a:t>If the vendor otherwise accepts the purchase card.</a:t>
            </a:r>
            <a:endParaRPr dirty="0">
              <a:latin typeface="Arial"/>
              <a:ea typeface="Arial"/>
              <a:cs typeface="Arial"/>
              <a:sym typeface="Arial"/>
            </a:endParaRPr>
          </a:p>
          <a:p>
            <a:pPr marL="914400" lvl="1" indent="-304800" algn="l" rtl="0">
              <a:spcBef>
                <a:spcPts val="0"/>
              </a:spcBef>
              <a:spcAft>
                <a:spcPts val="0"/>
              </a:spcAft>
              <a:buClr>
                <a:schemeClr val="dk1"/>
              </a:buClr>
              <a:buSzPts val="1200"/>
              <a:buChar char="○"/>
            </a:pPr>
            <a:r>
              <a:rPr lang="en-US" dirty="0">
                <a:latin typeface="Arial"/>
                <a:ea typeface="Arial"/>
                <a:cs typeface="Arial"/>
                <a:sym typeface="Arial"/>
              </a:rPr>
              <a:t>To pay for modifications to work under another method of acquisition.</a:t>
            </a:r>
            <a:endParaRPr dirty="0">
              <a:latin typeface="Arial"/>
              <a:ea typeface="Arial"/>
              <a:cs typeface="Arial"/>
              <a:sym typeface="Arial"/>
            </a:endParaRPr>
          </a:p>
          <a:p>
            <a:pPr marL="914400" lvl="1" indent="-304800" algn="l" rtl="0">
              <a:spcBef>
                <a:spcPts val="0"/>
              </a:spcBef>
              <a:spcAft>
                <a:spcPts val="0"/>
              </a:spcAft>
              <a:buClr>
                <a:schemeClr val="dk1"/>
              </a:buClr>
              <a:buSzPts val="1200"/>
              <a:buChar char="○"/>
            </a:pPr>
            <a:r>
              <a:rPr lang="en-US" dirty="0">
                <a:latin typeface="Arial"/>
                <a:ea typeface="Arial"/>
                <a:cs typeface="Arial"/>
                <a:sym typeface="Arial"/>
              </a:rPr>
              <a:t>To reimburse an employee.</a:t>
            </a:r>
            <a:endParaRPr dirty="0">
              <a:latin typeface="Arial"/>
              <a:ea typeface="Arial"/>
              <a:cs typeface="Arial"/>
              <a:sym typeface="Arial"/>
            </a:endParaRPr>
          </a:p>
          <a:p>
            <a:pPr marL="914400" lvl="1" indent="-304800" algn="l" rtl="0">
              <a:spcBef>
                <a:spcPts val="0"/>
              </a:spcBef>
              <a:spcAft>
                <a:spcPts val="0"/>
              </a:spcAft>
              <a:buClr>
                <a:schemeClr val="dk1"/>
              </a:buClr>
              <a:buSzPts val="1200"/>
              <a:buChar char="○"/>
            </a:pPr>
            <a:r>
              <a:rPr lang="en-US" dirty="0">
                <a:latin typeface="Arial"/>
                <a:ea typeface="Arial"/>
                <a:cs typeface="Arial"/>
                <a:sym typeface="Arial"/>
              </a:rPr>
              <a:t>For cash advances, salary payments, cash awards, or any transaction processed through the payroll system.</a:t>
            </a:r>
            <a:endParaRPr dirty="0">
              <a:latin typeface="Arial"/>
              <a:ea typeface="Arial"/>
              <a:cs typeface="Arial"/>
              <a:sym typeface="Arial"/>
            </a:endParaRPr>
          </a:p>
          <a:p>
            <a:pPr marL="914400" lvl="1" indent="-304800" algn="l" rtl="0">
              <a:spcBef>
                <a:spcPts val="0"/>
              </a:spcBef>
              <a:spcAft>
                <a:spcPts val="0"/>
              </a:spcAft>
              <a:buClr>
                <a:schemeClr val="dk1"/>
              </a:buClr>
              <a:buSzPts val="1200"/>
              <a:buChar char="○"/>
            </a:pPr>
            <a:r>
              <a:rPr lang="en-US" dirty="0">
                <a:latin typeface="Arial"/>
                <a:ea typeface="Arial"/>
                <a:cs typeface="Arial"/>
                <a:sym typeface="Arial"/>
              </a:rPr>
              <a:t>For travel-related transportation tickets (air, bus, rail, boat) or meals and/or lodging while an employee is on travel except as related to emergency incident response.</a:t>
            </a:r>
            <a:endParaRPr dirty="0">
              <a:latin typeface="Arial"/>
              <a:ea typeface="Arial"/>
              <a:cs typeface="Arial"/>
              <a:sym typeface="Arial"/>
            </a:endParaRPr>
          </a:p>
          <a:p>
            <a:pPr marL="914400" lvl="1" indent="-304800" algn="l" rtl="0">
              <a:spcBef>
                <a:spcPts val="0"/>
              </a:spcBef>
              <a:spcAft>
                <a:spcPts val="0"/>
              </a:spcAft>
              <a:buClr>
                <a:schemeClr val="dk1"/>
              </a:buClr>
              <a:buSzPts val="1200"/>
              <a:buChar char="○"/>
            </a:pPr>
            <a:r>
              <a:rPr lang="en-US" dirty="0">
                <a:latin typeface="Arial"/>
                <a:ea typeface="Arial"/>
                <a:cs typeface="Arial"/>
                <a:sym typeface="Arial"/>
              </a:rPr>
              <a:t>For any other restricted purchase as determined by agency policy.</a:t>
            </a:r>
            <a:endParaRPr dirty="0"/>
          </a:p>
        </p:txBody>
      </p:sp>
      <p:sp>
        <p:nvSpPr>
          <p:cNvPr id="576" name="Google Shape;576;g1d3a68c145c_2_9: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37</a:t>
            </a:fld>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1a1e38856cf_1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82" name="Google Shape;582;g1a1e38856cf_1_17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1000"/>
              <a:buFont typeface="Arial"/>
              <a:buNone/>
            </a:pPr>
            <a:r>
              <a:rPr lang="en-US" b="1" dirty="0">
                <a:solidFill>
                  <a:srgbClr val="000000"/>
                </a:solidFill>
                <a:latin typeface="Arial"/>
                <a:ea typeface="Arial"/>
                <a:cs typeface="Arial"/>
                <a:sym typeface="Arial"/>
              </a:rPr>
              <a:t>Let’s touch on recurring payments.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The general rule of thumb is that when you have recurring payments you </a:t>
            </a:r>
            <a:r>
              <a:rPr lang="en-US" b="1" i="0" u="none" strike="noStrike" cap="none" dirty="0">
                <a:solidFill>
                  <a:srgbClr val="000000"/>
                </a:solidFill>
                <a:latin typeface="Arial"/>
                <a:ea typeface="Arial"/>
                <a:cs typeface="Arial"/>
                <a:sym typeface="Arial"/>
              </a:rPr>
              <a:t>may use</a:t>
            </a:r>
            <a:r>
              <a:rPr lang="en-US" i="0" u="none" strike="noStrike" cap="none" dirty="0">
                <a:solidFill>
                  <a:srgbClr val="000000"/>
                </a:solidFill>
                <a:latin typeface="Arial"/>
                <a:ea typeface="Arial"/>
                <a:cs typeface="Arial"/>
                <a:sym typeface="Arial"/>
              </a:rPr>
              <a:t> the purchase card to make those payments if the aggregate total of the payments over a 12-month period (or less if the contract duration is shorter) does not exceed the single transaction limit of the account holder.  Again, Payment Officials who are delegated higher authority for payment purposes will be subject to the policies of the agency in that case.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Let’s discuss a</a:t>
            </a:r>
            <a:r>
              <a:rPr lang="en-US" dirty="0">
                <a:solidFill>
                  <a:srgbClr val="000000"/>
                </a:solidFill>
                <a:latin typeface="Arial"/>
                <a:ea typeface="Arial"/>
                <a:cs typeface="Arial"/>
                <a:sym typeface="Arial"/>
              </a:rPr>
              <a:t> scenario</a:t>
            </a:r>
            <a:r>
              <a:rPr lang="en-US" i="0" u="none" strike="noStrike" cap="none" dirty="0">
                <a:solidFill>
                  <a:srgbClr val="000000"/>
                </a:solidFill>
                <a:latin typeface="Arial"/>
                <a:ea typeface="Arial"/>
                <a:cs typeface="Arial"/>
                <a:sym typeface="Arial"/>
              </a:rPr>
              <a:t>: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An account holder</a:t>
            </a:r>
            <a:r>
              <a:rPr lang="en-US" i="0" u="none" strike="noStrike" cap="none" dirty="0">
                <a:solidFill>
                  <a:srgbClr val="000000"/>
                </a:solidFill>
                <a:latin typeface="Arial"/>
                <a:ea typeface="Arial"/>
                <a:cs typeface="Arial"/>
                <a:sym typeface="Arial"/>
              </a:rPr>
              <a:t> has a single transaction limit of $10,000.  </a:t>
            </a:r>
            <a:r>
              <a:rPr lang="en-US" dirty="0">
                <a:solidFill>
                  <a:srgbClr val="000000"/>
                </a:solidFill>
                <a:latin typeface="Arial"/>
                <a:ea typeface="Arial"/>
                <a:cs typeface="Arial"/>
                <a:sym typeface="Arial"/>
              </a:rPr>
              <a:t>The account holder is</a:t>
            </a:r>
            <a:r>
              <a:rPr lang="en-US" i="0" u="none" strike="noStrike" cap="none" dirty="0">
                <a:solidFill>
                  <a:srgbClr val="000000"/>
                </a:solidFill>
                <a:latin typeface="Arial"/>
                <a:ea typeface="Arial"/>
                <a:cs typeface="Arial"/>
                <a:sym typeface="Arial"/>
              </a:rPr>
              <a:t> asked to make fifteen (15) equal monthly payments totaling $12,000 on an order.  Can </a:t>
            </a:r>
            <a:r>
              <a:rPr lang="en-US" dirty="0">
                <a:solidFill>
                  <a:srgbClr val="000000"/>
                </a:solidFill>
                <a:latin typeface="Arial"/>
                <a:ea typeface="Arial"/>
                <a:cs typeface="Arial"/>
                <a:sym typeface="Arial"/>
              </a:rPr>
              <a:t>they</a:t>
            </a:r>
            <a:r>
              <a:rPr lang="en-US" i="0" u="none" strike="noStrike" cap="none" dirty="0">
                <a:solidFill>
                  <a:srgbClr val="000000"/>
                </a:solidFill>
                <a:latin typeface="Arial"/>
                <a:ea typeface="Arial"/>
                <a:cs typeface="Arial"/>
                <a:sym typeface="Arial"/>
              </a:rPr>
              <a:t> make the recurring payments using her purchase card?  YES</a:t>
            </a:r>
            <a:r>
              <a:rPr lang="en-US" dirty="0">
                <a:solidFill>
                  <a:srgbClr val="000000"/>
                </a:solidFill>
                <a:latin typeface="Arial"/>
                <a:ea typeface="Arial"/>
                <a:cs typeface="Arial"/>
                <a:sym typeface="Arial"/>
              </a:rPr>
              <a:t>!</a:t>
            </a:r>
            <a:r>
              <a:rPr lang="en-US" i="0" u="none" strike="noStrike" cap="none" dirty="0">
                <a:solidFill>
                  <a:srgbClr val="000000"/>
                </a:solidFill>
                <a:latin typeface="Arial"/>
                <a:ea typeface="Arial"/>
                <a:cs typeface="Arial"/>
                <a:sym typeface="Arial"/>
              </a:rPr>
              <a:t>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Dividing $12,000 by 15 months we get a monthly payment amount of $800.  Taking $800 x 12 months = $9,600, which is less than </a:t>
            </a:r>
            <a:r>
              <a:rPr lang="en-US" dirty="0">
                <a:solidFill>
                  <a:srgbClr val="000000"/>
                </a:solidFill>
                <a:latin typeface="Arial"/>
                <a:ea typeface="Arial"/>
                <a:cs typeface="Arial"/>
                <a:sym typeface="Arial"/>
              </a:rPr>
              <a:t>the account holder’s</a:t>
            </a:r>
            <a:r>
              <a:rPr lang="en-US" i="0" u="none" strike="noStrike" cap="none" dirty="0">
                <a:solidFill>
                  <a:srgbClr val="000000"/>
                </a:solidFill>
                <a:latin typeface="Arial"/>
                <a:ea typeface="Arial"/>
                <a:cs typeface="Arial"/>
                <a:sym typeface="Arial"/>
              </a:rPr>
              <a:t> single transaction limit of $10,000.  </a:t>
            </a:r>
            <a:r>
              <a:rPr lang="en-US" dirty="0">
                <a:solidFill>
                  <a:srgbClr val="000000"/>
                </a:solidFill>
                <a:latin typeface="Arial"/>
                <a:ea typeface="Arial"/>
                <a:cs typeface="Arial"/>
                <a:sym typeface="Arial"/>
              </a:rPr>
              <a:t>They</a:t>
            </a:r>
            <a:r>
              <a:rPr lang="en-US" i="0" u="none" strike="noStrike" cap="none" dirty="0">
                <a:solidFill>
                  <a:srgbClr val="000000"/>
                </a:solidFill>
                <a:latin typeface="Arial"/>
                <a:ea typeface="Arial"/>
                <a:cs typeface="Arial"/>
                <a:sym typeface="Arial"/>
              </a:rPr>
              <a:t> can make the payments with </a:t>
            </a:r>
            <a:r>
              <a:rPr lang="en-US" dirty="0">
                <a:solidFill>
                  <a:srgbClr val="000000"/>
                </a:solidFill>
                <a:latin typeface="Arial"/>
                <a:ea typeface="Arial"/>
                <a:cs typeface="Arial"/>
                <a:sym typeface="Arial"/>
              </a:rPr>
              <a:t>their</a:t>
            </a:r>
            <a:r>
              <a:rPr lang="en-US" i="0" u="none" strike="noStrike" cap="none" dirty="0">
                <a:solidFill>
                  <a:srgbClr val="000000"/>
                </a:solidFill>
                <a:latin typeface="Arial"/>
                <a:ea typeface="Arial"/>
                <a:cs typeface="Arial"/>
                <a:sym typeface="Arial"/>
              </a:rPr>
              <a:t> purchase card.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Also, please note:  </a:t>
            </a:r>
            <a:r>
              <a:rPr lang="en-US" i="0" u="none" strike="noStrike" cap="none" dirty="0">
                <a:solidFill>
                  <a:srgbClr val="000000"/>
                </a:solidFill>
                <a:latin typeface="Arial"/>
                <a:ea typeface="Arial"/>
                <a:cs typeface="Arial"/>
                <a:sym typeface="Arial"/>
              </a:rPr>
              <a:t>Do not split payments to a single vendor between account holders to circumvent the 12-month recurring payments guidelines.</a:t>
            </a:r>
            <a:endParaRPr dirty="0">
              <a:latin typeface="Arial"/>
              <a:ea typeface="Arial"/>
              <a:cs typeface="Arial"/>
              <a:sym typeface="Arial"/>
            </a:endParaRPr>
          </a:p>
        </p:txBody>
      </p:sp>
      <p:sp>
        <p:nvSpPr>
          <p:cNvPr id="583" name="Google Shape;583;g1a1e38856cf_1_175: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38</a:t>
            </a:fld>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1a1e38856cf_1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592" name="Google Shape;592;g1a1e38856cf_1_18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1000"/>
              <a:buFont typeface="Arial"/>
              <a:buNone/>
            </a:pPr>
            <a:r>
              <a:rPr lang="en-US" b="1" i="0" u="none" strike="noStrike" cap="none" dirty="0">
                <a:solidFill>
                  <a:srgbClr val="000000"/>
                </a:solidFill>
                <a:latin typeface="Arial"/>
                <a:ea typeface="Arial"/>
                <a:cs typeface="Arial"/>
                <a:sym typeface="Arial"/>
              </a:rPr>
              <a:t>W</a:t>
            </a:r>
            <a:r>
              <a:rPr lang="en-US" b="1" dirty="0">
                <a:solidFill>
                  <a:srgbClr val="000000"/>
                </a:solidFill>
                <a:latin typeface="Arial"/>
                <a:ea typeface="Arial"/>
                <a:cs typeface="Arial"/>
                <a:sym typeface="Arial"/>
              </a:rPr>
              <a:t>hat is a split purchase?</a:t>
            </a:r>
            <a:r>
              <a:rPr lang="en-US" dirty="0">
                <a:latin typeface="Arial"/>
                <a:ea typeface="Arial"/>
                <a:cs typeface="Arial"/>
                <a:sym typeface="Arial"/>
              </a:rPr>
              <a:t>  </a:t>
            </a:r>
            <a:r>
              <a:rPr lang="en-US" i="0" u="none" strike="noStrike" cap="none" dirty="0">
                <a:solidFill>
                  <a:srgbClr val="000000"/>
                </a:solidFill>
                <a:latin typeface="Arial"/>
                <a:ea typeface="Arial"/>
                <a:cs typeface="Arial"/>
                <a:sym typeface="Arial"/>
              </a:rPr>
              <a:t>Splitting purchases is a </a:t>
            </a:r>
            <a:r>
              <a:rPr lang="en-US" b="1" i="0" u="none" strike="noStrike" cap="none" dirty="0">
                <a:solidFill>
                  <a:srgbClr val="000000"/>
                </a:solidFill>
                <a:latin typeface="Arial"/>
                <a:ea typeface="Arial"/>
                <a:cs typeface="Arial"/>
                <a:sym typeface="Arial"/>
              </a:rPr>
              <a:t>prohibited practice</a:t>
            </a:r>
            <a:r>
              <a:rPr lang="en-US" i="0" u="none" strike="noStrike" cap="none" dirty="0">
                <a:solidFill>
                  <a:srgbClr val="000000"/>
                </a:solidFill>
                <a:latin typeface="Arial"/>
                <a:ea typeface="Arial"/>
                <a:cs typeface="Arial"/>
                <a:sym typeface="Arial"/>
              </a:rPr>
              <a:t> with the card.  </a:t>
            </a:r>
            <a:r>
              <a:rPr lang="en-US" dirty="0">
                <a:solidFill>
                  <a:srgbClr val="000000"/>
                </a:solidFill>
                <a:latin typeface="Arial"/>
                <a:ea typeface="Arial"/>
                <a:cs typeface="Arial"/>
                <a:sym typeface="Arial"/>
              </a:rPr>
              <a:t>This occurs when</a:t>
            </a:r>
            <a:r>
              <a:rPr lang="en-US" i="0" u="none" strike="noStrike" cap="none" dirty="0">
                <a:solidFill>
                  <a:srgbClr val="000000"/>
                </a:solidFill>
                <a:latin typeface="Arial"/>
                <a:ea typeface="Arial"/>
                <a:cs typeface="Arial"/>
                <a:sym typeface="Arial"/>
              </a:rPr>
              <a:t> a single transaction is broken down in two or more smaller transactions to circumvent the account holder’s single transaction limit or to stay under the MPT.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Account holders and approving officials that participate in split purchases may have their cards revoked and face disciplinary action.</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Let’s discuss a scenario.  </a:t>
            </a:r>
            <a:r>
              <a:rPr lang="en-US" dirty="0">
                <a:latin typeface="Arial"/>
                <a:ea typeface="Arial"/>
                <a:cs typeface="Arial"/>
                <a:sym typeface="Arial"/>
              </a:rPr>
              <a:t>An account holder has a single transaction limit of $10,000. The account holder needs to purchase a flat-bed trailer for a strategic customer with delivery required within 48 hours.  The total cost is $12,000. The account holder calls the vendor, who has one trailer in stock for delivery tomorrow.  The account holder is crunched for time, so they ask the vendor to charge their card $10,000 today and $2,000 tomorrow to complete the purchase.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b="1"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b="1" dirty="0">
                <a:latin typeface="Arial"/>
                <a:ea typeface="Arial"/>
                <a:cs typeface="Arial"/>
                <a:sym typeface="Arial"/>
              </a:rPr>
              <a:t>Is this a split purchase?</a:t>
            </a:r>
            <a:r>
              <a:rPr lang="en-US" dirty="0">
                <a:latin typeface="Arial"/>
                <a:ea typeface="Arial"/>
                <a:cs typeface="Arial"/>
                <a:sym typeface="Arial"/>
              </a:rPr>
              <a:t>  YES, this is a split purchase and a real life example!  In this case, th</a:t>
            </a:r>
            <a:r>
              <a:rPr lang="en-US" i="0" u="none" strike="noStrike" cap="none" dirty="0">
                <a:solidFill>
                  <a:srgbClr val="000000"/>
                </a:solidFill>
                <a:latin typeface="Arial"/>
                <a:ea typeface="Arial"/>
                <a:cs typeface="Arial"/>
                <a:sym typeface="Arial"/>
              </a:rPr>
              <a:t>e Project Manager ended up suspended for 14 days for improper use of the card and the Requestor (Customer) was reprimanded for their involvement by submitting separate budget requests.  So, please </a:t>
            </a:r>
            <a:r>
              <a:rPr lang="en-US" dirty="0">
                <a:solidFill>
                  <a:srgbClr val="000000"/>
                </a:solidFill>
                <a:latin typeface="Arial"/>
                <a:ea typeface="Arial"/>
                <a:cs typeface="Arial"/>
                <a:sym typeface="Arial"/>
              </a:rPr>
              <a:t>caution your account holders against this type of practice.</a:t>
            </a:r>
            <a:endParaRPr dirty="0">
              <a:latin typeface="Arial"/>
              <a:ea typeface="Arial"/>
              <a:cs typeface="Arial"/>
              <a:sym typeface="Arial"/>
            </a:endParaRPr>
          </a:p>
        </p:txBody>
      </p:sp>
      <p:sp>
        <p:nvSpPr>
          <p:cNvPr id="593" name="Google Shape;593;g1a1e38856cf_1_184: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39</a:t>
            </a:fld>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a2f67c5bc6_2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7" name="Google Shape;187;g1a2f67c5bc6_2_5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400"/>
              </a:spcBef>
              <a:spcAft>
                <a:spcPts val="0"/>
              </a:spcAft>
              <a:buClr>
                <a:schemeClr val="dk1"/>
              </a:buClr>
              <a:buSzPts val="1100"/>
              <a:buFont typeface="Arial"/>
              <a:buNone/>
            </a:pPr>
            <a:r>
              <a:rPr lang="en-US" dirty="0">
                <a:solidFill>
                  <a:schemeClr val="dk1"/>
                </a:solidFill>
                <a:latin typeface="Arial"/>
                <a:ea typeface="Arial"/>
                <a:cs typeface="Arial"/>
                <a:sym typeface="Arial"/>
              </a:rPr>
              <a:t>For the GSA SmartPay 3 program, also called SP3, there are two contractor banks:  Citibank and U.S. Bank.</a:t>
            </a:r>
            <a:endParaRPr dirty="0">
              <a:latin typeface="Arial"/>
              <a:ea typeface="Arial"/>
              <a:cs typeface="Arial"/>
              <a:sym typeface="Arial"/>
            </a:endParaRPr>
          </a:p>
          <a:p>
            <a:pPr marL="0" lvl="0" indent="0" algn="l" rtl="0">
              <a:lnSpc>
                <a:spcPct val="115000"/>
              </a:lnSpc>
              <a:spcBef>
                <a:spcPts val="400"/>
              </a:spcBef>
              <a:spcAft>
                <a:spcPts val="0"/>
              </a:spcAft>
              <a:buClr>
                <a:schemeClr val="dk1"/>
              </a:buClr>
              <a:buSzPts val="1100"/>
              <a:buFont typeface="Arial"/>
              <a:buNone/>
            </a:pPr>
            <a:endParaRPr dirty="0">
              <a:latin typeface="Arial"/>
              <a:ea typeface="Arial"/>
              <a:cs typeface="Arial"/>
              <a:sym typeface="Arial"/>
            </a:endParaRPr>
          </a:p>
          <a:p>
            <a:pPr marL="0" lvl="0" indent="0" algn="l" rtl="0">
              <a:lnSpc>
                <a:spcPct val="115000"/>
              </a:lnSpc>
              <a:spcBef>
                <a:spcPts val="400"/>
              </a:spcBef>
              <a:spcAft>
                <a:spcPts val="0"/>
              </a:spcAft>
              <a:buClr>
                <a:schemeClr val="dk1"/>
              </a:buClr>
              <a:buSzPts val="1100"/>
              <a:buFont typeface="Arial"/>
              <a:buNone/>
            </a:pPr>
            <a:r>
              <a:rPr lang="en-US" dirty="0">
                <a:solidFill>
                  <a:schemeClr val="dk1"/>
                </a:solidFill>
                <a:latin typeface="Arial"/>
                <a:ea typeface="Arial"/>
                <a:cs typeface="Arial"/>
                <a:sym typeface="Arial"/>
              </a:rPr>
              <a:t>Agencies pay no direct fees for using the GSA SmartPay program.</a:t>
            </a:r>
            <a:endParaRPr dirty="0">
              <a:latin typeface="Arial"/>
              <a:ea typeface="Arial"/>
              <a:cs typeface="Arial"/>
              <a:sym typeface="Arial"/>
            </a:endParaRPr>
          </a:p>
          <a:p>
            <a:pPr marL="0" lvl="0" indent="0" algn="l" rtl="0">
              <a:lnSpc>
                <a:spcPct val="115000"/>
              </a:lnSpc>
              <a:spcBef>
                <a:spcPts val="400"/>
              </a:spcBef>
              <a:spcAft>
                <a:spcPts val="0"/>
              </a:spcAft>
              <a:buClr>
                <a:schemeClr val="dk1"/>
              </a:buClr>
              <a:buSzPts val="1100"/>
              <a:buFont typeface="Arial"/>
              <a:buNone/>
            </a:pPr>
            <a:endParaRPr dirty="0">
              <a:latin typeface="Arial"/>
              <a:ea typeface="Arial"/>
              <a:cs typeface="Arial"/>
              <a:sym typeface="Arial"/>
            </a:endParaRPr>
          </a:p>
          <a:p>
            <a:pPr marL="0" lvl="0" indent="0" algn="l" rtl="0">
              <a:lnSpc>
                <a:spcPct val="115000"/>
              </a:lnSpc>
              <a:spcBef>
                <a:spcPts val="400"/>
              </a:spcBef>
              <a:spcAft>
                <a:spcPts val="0"/>
              </a:spcAft>
              <a:buClr>
                <a:schemeClr val="dk1"/>
              </a:buClr>
              <a:buSzPts val="1100"/>
              <a:buFont typeface="Arial"/>
              <a:buNone/>
            </a:pPr>
            <a:r>
              <a:rPr lang="en-US" dirty="0">
                <a:solidFill>
                  <a:schemeClr val="dk1"/>
                </a:solidFill>
                <a:latin typeface="Arial"/>
                <a:ea typeface="Arial"/>
                <a:cs typeface="Arial"/>
                <a:sym typeface="Arial"/>
              </a:rPr>
              <a:t>And, one of the very best parts of the program for agencies, is the opportunity to earn refunds, which we’ll talk about in a bit later on.</a:t>
            </a:r>
            <a:endParaRPr dirty="0">
              <a:solidFill>
                <a:schemeClr val="dk1"/>
              </a:solidFill>
              <a:latin typeface="Arial"/>
              <a:ea typeface="Arial"/>
              <a:cs typeface="Arial"/>
              <a:sym typeface="Arial"/>
            </a:endParaRPr>
          </a:p>
          <a:p>
            <a:pPr marL="0" lvl="0" indent="0" algn="l" rtl="0">
              <a:spcBef>
                <a:spcPts val="0"/>
              </a:spcBef>
              <a:spcAft>
                <a:spcPts val="0"/>
              </a:spcAft>
              <a:buNone/>
            </a:pPr>
            <a:endParaRPr dirty="0">
              <a:solidFill>
                <a:schemeClr val="dk1"/>
              </a:solidFill>
            </a:endParaRPr>
          </a:p>
        </p:txBody>
      </p:sp>
      <p:sp>
        <p:nvSpPr>
          <p:cNvPr id="188" name="Google Shape;188;g1a2f67c5bc6_2_5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4</a:t>
            </a:fld>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1a1e38856cf_1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602" name="Google Shape;602;g1a1e38856cf_1_19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1000"/>
              <a:buFont typeface="Arial"/>
              <a:buNone/>
            </a:pPr>
            <a:r>
              <a:rPr lang="en-US" b="1" dirty="0">
                <a:solidFill>
                  <a:srgbClr val="000000"/>
                </a:solidFill>
                <a:latin typeface="Arial"/>
                <a:ea typeface="Arial"/>
                <a:cs typeface="Arial"/>
                <a:sym typeface="Arial"/>
              </a:rPr>
              <a:t>Tax exemption and surcharges!  Always popular topics.  </a:t>
            </a:r>
            <a:endParaRPr b="1"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Another presentation plug - Allow me to quickly mention that the GSA SmartPay team offers a full class on taxes, so you may want to check out that class during the forum if your schedule allows.</a:t>
            </a: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br>
              <a:rPr lang="en-US" b="1" dirty="0">
                <a:solidFill>
                  <a:srgbClr val="000000"/>
                </a:solidFill>
                <a:latin typeface="Arial"/>
                <a:ea typeface="Arial"/>
                <a:cs typeface="Arial"/>
                <a:sym typeface="Arial"/>
              </a:rPr>
            </a:br>
            <a:r>
              <a:rPr lang="en-US" dirty="0">
                <a:solidFill>
                  <a:srgbClr val="000000"/>
                </a:solidFill>
                <a:latin typeface="Arial"/>
                <a:ea typeface="Arial"/>
                <a:cs typeface="Arial"/>
                <a:sym typeface="Arial"/>
              </a:rPr>
              <a:t>So, a</a:t>
            </a:r>
            <a:r>
              <a:rPr lang="en-US" i="0" u="none" strike="noStrike" cap="none" dirty="0">
                <a:solidFill>
                  <a:srgbClr val="000000"/>
                </a:solidFill>
                <a:latin typeface="Arial"/>
                <a:ea typeface="Arial"/>
                <a:cs typeface="Arial"/>
                <a:sym typeface="Arial"/>
              </a:rPr>
              <a:t>ll Purchase Card accounts fall into the category of Centrally Billed Accounts (CBAs) for which the customer agency/organization is directly billed and liable for making the payment.   As such, transactions under the purchase card are exempt from sales taxes in all 50 states and U.S. territories.  </a:t>
            </a:r>
            <a:r>
              <a:rPr lang="en-US" dirty="0">
                <a:solidFill>
                  <a:srgbClr val="000000"/>
                </a:solidFill>
                <a:latin typeface="Arial"/>
                <a:ea typeface="Arial"/>
                <a:cs typeface="Arial"/>
                <a:sym typeface="Arial"/>
              </a:rPr>
              <a:t>Some states</a:t>
            </a:r>
            <a:r>
              <a:rPr lang="en-US" i="0" u="none" strike="noStrike" cap="none" dirty="0">
                <a:solidFill>
                  <a:srgbClr val="000000"/>
                </a:solidFill>
                <a:latin typeface="Arial"/>
                <a:ea typeface="Arial"/>
                <a:cs typeface="Arial"/>
                <a:sym typeface="Arial"/>
              </a:rPr>
              <a:t> still require a form to be completed for such an exemption.</a:t>
            </a: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Vendors are expected to collect tax in accordance with established State tax laws and regulations.  However, laws may change very suddenly and merchants and vendors rely on point of sale employees, who may not have updated information.  Merchants and vendors may choose to err on the side of caution and assess taxes even for CBA cards.  When a merchant is in doubt, account holders are encouraged to ask merchants to contact the applicable State taxation authority for clarification prior to completing the purchase.  </a:t>
            </a: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lvl="0" indent="0" algn="l" rtl="0">
              <a:spcBef>
                <a:spcPts val="300"/>
              </a:spcBef>
              <a:spcAft>
                <a:spcPts val="0"/>
              </a:spcAft>
              <a:buClr>
                <a:schemeClr val="dk1"/>
              </a:buClr>
              <a:buSzPts val="1000"/>
              <a:buFont typeface="Arial"/>
              <a:buNone/>
            </a:pPr>
            <a:r>
              <a:rPr lang="en-US" dirty="0">
                <a:latin typeface="Arial"/>
                <a:ea typeface="Arial"/>
                <a:cs typeface="Arial"/>
                <a:sym typeface="Arial"/>
              </a:rPr>
              <a:t>While sales tax is exempt in all states and U.S. territories for purchase cards, some states may have other taxes which the government is subject to pay.  So, just be aware that there are other kinds of taxes out there that may apply to purchase card transactions.</a:t>
            </a: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If you ever have tax related questions, please go to our website - </a:t>
            </a:r>
            <a:r>
              <a:rPr lang="en-US" u="sng" dirty="0">
                <a:solidFill>
                  <a:schemeClr val="hlink"/>
                </a:solidFill>
                <a:latin typeface="Arial"/>
                <a:ea typeface="Arial"/>
                <a:cs typeface="Arial"/>
                <a:sym typeface="Arial"/>
                <a:hlinkClick r:id="rId3"/>
              </a:rPr>
              <a:t>smartpay.gsa.gov</a:t>
            </a:r>
            <a:r>
              <a:rPr lang="en-US" dirty="0">
                <a:solidFill>
                  <a:srgbClr val="000000"/>
                </a:solidFill>
                <a:latin typeface="Arial"/>
                <a:ea typeface="Arial"/>
                <a:cs typeface="Arial"/>
                <a:sym typeface="Arial"/>
              </a:rPr>
              <a:t> - and click on the SmartTax icon which you see in the center of the slide for more tax information.</a:t>
            </a: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SURCHARGES: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Surcharges may be assessed on purchases, depending on the vendor.  A Surcharge is a fee added to the cost of purchase assessed by the </a:t>
            </a:r>
            <a:r>
              <a:rPr lang="en-US" dirty="0">
                <a:solidFill>
                  <a:srgbClr val="000000"/>
                </a:solidFill>
                <a:latin typeface="Arial"/>
                <a:ea typeface="Arial"/>
                <a:cs typeface="Arial"/>
                <a:sym typeface="Arial"/>
              </a:rPr>
              <a:t>retailer</a:t>
            </a:r>
            <a:r>
              <a:rPr lang="en-US" i="0" u="none" strike="noStrike" cap="none" dirty="0">
                <a:solidFill>
                  <a:srgbClr val="000000"/>
                </a:solidFill>
                <a:latin typeface="Arial"/>
                <a:ea typeface="Arial"/>
                <a:cs typeface="Arial"/>
                <a:sym typeface="Arial"/>
              </a:rPr>
              <a:t> to compensate the </a:t>
            </a:r>
            <a:r>
              <a:rPr lang="en-US" dirty="0">
                <a:solidFill>
                  <a:srgbClr val="000000"/>
                </a:solidFill>
                <a:latin typeface="Arial"/>
                <a:ea typeface="Arial"/>
                <a:cs typeface="Arial"/>
                <a:sym typeface="Arial"/>
              </a:rPr>
              <a:t>retailer</a:t>
            </a:r>
            <a:r>
              <a:rPr lang="en-US" i="0" u="none" strike="noStrike" cap="none" dirty="0">
                <a:solidFill>
                  <a:srgbClr val="000000"/>
                </a:solidFill>
                <a:latin typeface="Arial"/>
                <a:ea typeface="Arial"/>
                <a:cs typeface="Arial"/>
                <a:sym typeface="Arial"/>
              </a:rPr>
              <a:t> for the customer’s use of a charge/credit card.  Not all vendors will impose a surcharge.  Several states </a:t>
            </a:r>
            <a:r>
              <a:rPr lang="en-US" dirty="0">
                <a:solidFill>
                  <a:srgbClr val="000000"/>
                </a:solidFill>
                <a:latin typeface="Arial"/>
                <a:ea typeface="Arial"/>
                <a:cs typeface="Arial"/>
                <a:sym typeface="Arial"/>
              </a:rPr>
              <a:t>d</a:t>
            </a:r>
            <a:r>
              <a:rPr lang="en-US" i="0" u="none" strike="noStrike" cap="none" dirty="0">
                <a:solidFill>
                  <a:srgbClr val="000000"/>
                </a:solidFill>
                <a:latin typeface="Arial"/>
                <a:ea typeface="Arial"/>
                <a:cs typeface="Arial"/>
                <a:sym typeface="Arial"/>
              </a:rPr>
              <a:t>o not allow or limit surcharges and Visa and Mastercard have strict guidelines for the assessment of surcharges.  Generally the surcharge is capped at 4% of the total transaction amount but some states have additional caps and guidelines.  </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For a comprehensive list of tax information and to view the GSA SmartPay Smart Bulletins that apply to taxes and sur</a:t>
            </a:r>
            <a:r>
              <a:rPr lang="en-US" dirty="0">
                <a:solidFill>
                  <a:srgbClr val="000000"/>
                </a:solidFill>
                <a:latin typeface="Arial"/>
                <a:ea typeface="Arial"/>
                <a:cs typeface="Arial"/>
                <a:sym typeface="Arial"/>
              </a:rPr>
              <a:t>charges</a:t>
            </a:r>
            <a:r>
              <a:rPr lang="en-US" i="0" u="none" strike="noStrike" cap="none" dirty="0">
                <a:solidFill>
                  <a:srgbClr val="000000"/>
                </a:solidFill>
                <a:latin typeface="Arial"/>
                <a:ea typeface="Arial"/>
                <a:cs typeface="Arial"/>
                <a:sym typeface="Arial"/>
              </a:rPr>
              <a:t>, again, see the </a:t>
            </a:r>
            <a:r>
              <a:rPr lang="en-US" b="1" i="0" u="sng" strike="noStrike" cap="none" dirty="0">
                <a:solidFill>
                  <a:schemeClr val="hlink"/>
                </a:solidFill>
                <a:latin typeface="Arial"/>
                <a:ea typeface="Arial"/>
                <a:cs typeface="Arial"/>
                <a:sym typeface="Arial"/>
                <a:hlinkClick r:id="rId3"/>
              </a:rPr>
              <a:t>smartpay.gsa.gov</a:t>
            </a:r>
            <a:r>
              <a:rPr lang="en-US" i="0" u="none" strike="noStrike" cap="none" dirty="0">
                <a:solidFill>
                  <a:srgbClr val="000000"/>
                </a:solidFill>
                <a:latin typeface="Arial"/>
                <a:ea typeface="Arial"/>
                <a:cs typeface="Arial"/>
                <a:sym typeface="Arial"/>
              </a:rPr>
              <a:t> website.</a:t>
            </a:r>
            <a:endParaRPr dirty="0">
              <a:latin typeface="Arial"/>
              <a:ea typeface="Arial"/>
              <a:cs typeface="Arial"/>
              <a:sym typeface="Arial"/>
            </a:endParaRPr>
          </a:p>
        </p:txBody>
      </p:sp>
      <p:sp>
        <p:nvSpPr>
          <p:cNvPr id="603" name="Google Shape;603;g1a1e38856cf_1_193: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40</a:t>
            </a:fld>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1a1e38856cf_1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614" name="Google Shape;614;g1a1e38856cf_1_20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Arial"/>
                <a:ea typeface="Arial"/>
                <a:cs typeface="Arial"/>
                <a:sym typeface="Arial"/>
              </a:rPr>
              <a:t>Third Party Payment Processors are non-bank entities that provide payment processing services to merchants.  </a:t>
            </a:r>
            <a:r>
              <a:rPr lang="en-US" dirty="0">
                <a:latin typeface="Arial"/>
                <a:ea typeface="Arial"/>
                <a:cs typeface="Arial"/>
                <a:sym typeface="Arial"/>
              </a:rPr>
              <a:t>Examples include</a:t>
            </a:r>
            <a:r>
              <a:rPr lang="en-US" i="0" u="none" strike="noStrike" cap="none" dirty="0">
                <a:latin typeface="Arial"/>
                <a:ea typeface="Arial"/>
                <a:cs typeface="Arial"/>
                <a:sym typeface="Arial"/>
              </a:rPr>
              <a:t> Apple Pay, PayPal, and Square, among others.</a:t>
            </a:r>
            <a:endParaRPr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Although there are no existing government-wide policies or procedures outlining the use of third party payment processors, several agencies have developed internal policies related to this issue. These policies range from the complete restriction of third party payment processors to less restrictive policies which allow for transactions to be made when a workaround cannot be identified. </a:t>
            </a:r>
            <a:endParaRPr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GSA</a:t>
            </a:r>
            <a:r>
              <a:rPr lang="en-US" dirty="0">
                <a:solidFill>
                  <a:srgbClr val="000000"/>
                </a:solidFill>
                <a:latin typeface="Arial"/>
                <a:ea typeface="Arial"/>
                <a:cs typeface="Arial"/>
                <a:sym typeface="Arial"/>
              </a:rPr>
              <a:t>’s </a:t>
            </a:r>
            <a:r>
              <a:rPr lang="en-US" i="0" u="none" strike="noStrike" cap="none" dirty="0">
                <a:solidFill>
                  <a:srgbClr val="000000"/>
                </a:solidFill>
                <a:latin typeface="Arial"/>
                <a:ea typeface="Arial"/>
                <a:cs typeface="Arial"/>
                <a:sym typeface="Arial"/>
              </a:rPr>
              <a:t>Smart Bulletin 23</a:t>
            </a:r>
            <a:r>
              <a:rPr lang="en-US" dirty="0">
                <a:solidFill>
                  <a:srgbClr val="000000"/>
                </a:solidFill>
                <a:latin typeface="Arial"/>
                <a:ea typeface="Arial"/>
                <a:cs typeface="Arial"/>
                <a:sym typeface="Arial"/>
              </a:rPr>
              <a:t> </a:t>
            </a:r>
            <a:r>
              <a:rPr lang="en-US" i="0" u="none" strike="noStrike" cap="none" dirty="0">
                <a:solidFill>
                  <a:srgbClr val="000000"/>
                </a:solidFill>
                <a:latin typeface="Arial"/>
                <a:ea typeface="Arial"/>
                <a:cs typeface="Arial"/>
                <a:sym typeface="Arial"/>
              </a:rPr>
              <a:t>suggests that each agency/organization develop and issue internal guidance for the use of third party payment systems. </a:t>
            </a: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dirty="0">
                <a:solidFill>
                  <a:srgbClr val="000000"/>
                </a:solidFill>
                <a:latin typeface="Arial"/>
                <a:ea typeface="Arial"/>
                <a:cs typeface="Arial"/>
                <a:sym typeface="Arial"/>
              </a:rPr>
              <a:t>Agencies may want to consider the following potential issues regarding use of third party payment processors:</a:t>
            </a:r>
            <a:endParaRPr dirty="0">
              <a:solidFill>
                <a:srgbClr val="000000"/>
              </a:solidFill>
              <a:latin typeface="Arial"/>
              <a:ea typeface="Arial"/>
              <a:cs typeface="Arial"/>
              <a:sym typeface="Arial"/>
            </a:endParaRPr>
          </a:p>
          <a:p>
            <a:pPr marL="457200" marR="0" lvl="0" indent="-317500" algn="l" rtl="0">
              <a:lnSpc>
                <a:spcPct val="100000"/>
              </a:lnSpc>
              <a:spcBef>
                <a:spcPts val="300"/>
              </a:spcBef>
              <a:spcAft>
                <a:spcPts val="0"/>
              </a:spcAft>
              <a:buClr>
                <a:srgbClr val="000000"/>
              </a:buClr>
              <a:buSzPts val="1400"/>
              <a:buFont typeface="Arial"/>
              <a:buChar char="●"/>
            </a:pPr>
            <a:r>
              <a:rPr lang="en-US" dirty="0">
                <a:solidFill>
                  <a:srgbClr val="000000"/>
                </a:solidFill>
                <a:latin typeface="Arial"/>
                <a:ea typeface="Arial"/>
                <a:cs typeface="Arial"/>
                <a:sym typeface="Arial"/>
              </a:rPr>
              <a:t>Account </a:t>
            </a:r>
            <a:r>
              <a:rPr lang="en-US" i="0" u="none" strike="noStrike" cap="none" dirty="0">
                <a:solidFill>
                  <a:srgbClr val="000000"/>
                </a:solidFill>
                <a:latin typeface="Arial"/>
                <a:ea typeface="Arial"/>
                <a:cs typeface="Arial"/>
                <a:sym typeface="Arial"/>
              </a:rPr>
              <a:t>holders </a:t>
            </a:r>
            <a:r>
              <a:rPr lang="en-US" dirty="0">
                <a:solidFill>
                  <a:srgbClr val="000000"/>
                </a:solidFill>
                <a:latin typeface="Arial"/>
                <a:ea typeface="Arial"/>
                <a:cs typeface="Arial"/>
                <a:sym typeface="Arial"/>
              </a:rPr>
              <a:t>are prohibited to</a:t>
            </a:r>
            <a:r>
              <a:rPr lang="en-US" i="0" u="none" strike="noStrike" cap="none" dirty="0">
                <a:solidFill>
                  <a:srgbClr val="000000"/>
                </a:solidFill>
                <a:latin typeface="Arial"/>
                <a:ea typeface="Arial"/>
                <a:cs typeface="Arial"/>
                <a:sym typeface="Arial"/>
              </a:rPr>
              <a:t> establish accounts or agree to commercial terms and conditions of third party payment processors without consent from their legal counsel or other proper authority.</a:t>
            </a:r>
            <a:endParaRPr i="0" u="none" strike="noStrike" cap="none" dirty="0">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dirty="0">
                <a:solidFill>
                  <a:srgbClr val="000000"/>
                </a:solidFill>
                <a:latin typeface="Arial"/>
                <a:ea typeface="Arial"/>
                <a:cs typeface="Arial"/>
                <a:sym typeface="Arial"/>
              </a:rPr>
              <a:t>There may be limitations to account verification with the third party processor.</a:t>
            </a:r>
            <a:endParaRPr dirty="0">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dirty="0">
                <a:solidFill>
                  <a:srgbClr val="000000"/>
                </a:solidFill>
                <a:latin typeface="Arial"/>
                <a:ea typeface="Arial"/>
                <a:cs typeface="Arial"/>
                <a:sym typeface="Arial"/>
              </a:rPr>
              <a:t>In some instances, when using a third party payment process, the dispute process may differ greatly.</a:t>
            </a:r>
            <a:endParaRPr dirty="0">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dirty="0">
                <a:solidFill>
                  <a:srgbClr val="000000"/>
                </a:solidFill>
                <a:latin typeface="Arial"/>
                <a:ea typeface="Arial"/>
                <a:cs typeface="Arial"/>
                <a:sym typeface="Arial"/>
              </a:rPr>
              <a:t>A third party processor may use a truncated merchant name that may create difficulty for reporting, reconciliation, and oversight purposes.</a:t>
            </a:r>
            <a:endParaRPr dirty="0">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dirty="0">
                <a:solidFill>
                  <a:srgbClr val="000000"/>
                </a:solidFill>
                <a:latin typeface="Arial"/>
                <a:ea typeface="Arial"/>
                <a:cs typeface="Arial"/>
                <a:sym typeface="Arial"/>
              </a:rPr>
              <a:t>There is often less Level II and Level III transactional data available when utilizing a third party payment processor. The account holder may only receive the merchant name and dollar amount of the transaction when making a purchase with a third party payment processor.</a:t>
            </a:r>
            <a:endParaRPr dirty="0">
              <a:solidFill>
                <a:srgbClr val="000000"/>
              </a:solidFill>
              <a:latin typeface="Arial"/>
              <a:ea typeface="Arial"/>
              <a:cs typeface="Arial"/>
              <a:sym typeface="Arial"/>
            </a:endParaRPr>
          </a:p>
          <a:p>
            <a:pPr marL="0" marR="0" lvl="0" indent="0" algn="l" rtl="0">
              <a:lnSpc>
                <a:spcPct val="100000"/>
              </a:lnSpc>
              <a:spcBef>
                <a:spcPts val="300"/>
              </a:spcBef>
              <a:spcAft>
                <a:spcPts val="0"/>
              </a:spcAft>
              <a:buNone/>
            </a:pPr>
            <a:br>
              <a:rPr lang="en-US" dirty="0">
                <a:solidFill>
                  <a:srgbClr val="000000"/>
                </a:solidFill>
                <a:latin typeface="Arial"/>
                <a:ea typeface="Arial"/>
                <a:cs typeface="Arial"/>
                <a:sym typeface="Arial"/>
              </a:rPr>
            </a:br>
            <a:r>
              <a:rPr lang="en-US" dirty="0">
                <a:solidFill>
                  <a:srgbClr val="000000"/>
                </a:solidFill>
                <a:latin typeface="Arial"/>
                <a:ea typeface="Arial"/>
                <a:cs typeface="Arial"/>
                <a:sym typeface="Arial"/>
              </a:rPr>
              <a:t>So, please keep all of this in mind when creating your agency’s third party payment processor policy.</a:t>
            </a:r>
            <a:endParaRPr dirty="0">
              <a:solidFill>
                <a:srgbClr val="000000"/>
              </a:solidFill>
              <a:latin typeface="Arial"/>
              <a:ea typeface="Arial"/>
              <a:cs typeface="Arial"/>
              <a:sym typeface="Arial"/>
            </a:endParaRPr>
          </a:p>
        </p:txBody>
      </p:sp>
      <p:sp>
        <p:nvSpPr>
          <p:cNvPr id="615" name="Google Shape;615;g1a1e38856cf_1_209: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41</a:t>
            </a:fld>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1a1e38856cf_1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621" name="Google Shape;621;g1a1e38856cf_1_23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60"/>
              </a:spcBef>
              <a:spcAft>
                <a:spcPts val="0"/>
              </a:spcAft>
              <a:buNone/>
            </a:pPr>
            <a:r>
              <a:rPr lang="en-US" dirty="0">
                <a:latin typeface="Arial"/>
                <a:ea typeface="Arial"/>
                <a:cs typeface="Arial"/>
                <a:sym typeface="Arial"/>
              </a:rPr>
              <a:t>Of primary importance is the need to understand the Government has the right to dispute transactions. There are various reasons for disputing transactions, including:</a:t>
            </a:r>
            <a:endParaRPr dirty="0">
              <a:latin typeface="Arial"/>
              <a:ea typeface="Arial"/>
              <a:cs typeface="Arial"/>
              <a:sym typeface="Arial"/>
            </a:endParaRPr>
          </a:p>
          <a:p>
            <a:pPr marL="171450" lvl="0" indent="-158750" algn="l" rtl="0">
              <a:lnSpc>
                <a:spcPct val="100000"/>
              </a:lnSpc>
              <a:spcBef>
                <a:spcPts val="360"/>
              </a:spcBef>
              <a:spcAft>
                <a:spcPts val="0"/>
              </a:spcAft>
              <a:buSzPts val="1200"/>
              <a:buChar char="•"/>
            </a:pPr>
            <a:r>
              <a:rPr lang="en-US" dirty="0">
                <a:latin typeface="Arial"/>
                <a:ea typeface="Arial"/>
                <a:cs typeface="Arial"/>
                <a:sym typeface="Arial"/>
              </a:rPr>
              <a:t>Unauthorized or incorrect charges.</a:t>
            </a:r>
            <a:endParaRPr dirty="0">
              <a:latin typeface="Arial"/>
              <a:ea typeface="Arial"/>
              <a:cs typeface="Arial"/>
              <a:sym typeface="Arial"/>
            </a:endParaRPr>
          </a:p>
          <a:p>
            <a:pPr marL="171450" lvl="0" indent="-158750" algn="l" rtl="0">
              <a:lnSpc>
                <a:spcPct val="100000"/>
              </a:lnSpc>
              <a:spcBef>
                <a:spcPts val="360"/>
              </a:spcBef>
              <a:spcAft>
                <a:spcPts val="0"/>
              </a:spcAft>
              <a:buSzPts val="1200"/>
              <a:buChar char="•"/>
            </a:pPr>
            <a:r>
              <a:rPr lang="en-US" dirty="0">
                <a:latin typeface="Arial"/>
                <a:ea typeface="Arial"/>
                <a:cs typeface="Arial"/>
                <a:sym typeface="Arial"/>
              </a:rPr>
              <a:t>Charges for merchandise that has not been received.</a:t>
            </a:r>
            <a:endParaRPr dirty="0">
              <a:latin typeface="Arial"/>
              <a:ea typeface="Arial"/>
              <a:cs typeface="Arial"/>
              <a:sym typeface="Arial"/>
            </a:endParaRPr>
          </a:p>
          <a:p>
            <a:pPr marL="171450" lvl="0" indent="-158750" algn="l" rtl="0">
              <a:lnSpc>
                <a:spcPct val="100000"/>
              </a:lnSpc>
              <a:spcBef>
                <a:spcPts val="360"/>
              </a:spcBef>
              <a:spcAft>
                <a:spcPts val="0"/>
              </a:spcAft>
              <a:buSzPts val="1200"/>
              <a:buChar char="•"/>
            </a:pPr>
            <a:r>
              <a:rPr lang="en-US" dirty="0">
                <a:latin typeface="Arial"/>
                <a:ea typeface="Arial"/>
                <a:cs typeface="Arial"/>
                <a:sym typeface="Arial"/>
              </a:rPr>
              <a:t>Charges for returned merchandise.</a:t>
            </a:r>
            <a:endParaRPr dirty="0">
              <a:latin typeface="Arial"/>
              <a:ea typeface="Arial"/>
              <a:cs typeface="Arial"/>
              <a:sym typeface="Arial"/>
            </a:endParaRPr>
          </a:p>
          <a:p>
            <a:pPr marL="171450" lvl="0" indent="-158750" algn="l" rtl="0">
              <a:lnSpc>
                <a:spcPct val="100000"/>
              </a:lnSpc>
              <a:spcBef>
                <a:spcPts val="360"/>
              </a:spcBef>
              <a:spcAft>
                <a:spcPts val="0"/>
              </a:spcAft>
              <a:buSzPts val="1200"/>
              <a:buChar char="•"/>
            </a:pPr>
            <a:r>
              <a:rPr lang="en-US" dirty="0">
                <a:latin typeface="Arial"/>
                <a:ea typeface="Arial"/>
                <a:cs typeface="Arial"/>
                <a:sym typeface="Arial"/>
              </a:rPr>
              <a:t>Statement does not include credits for which the account holder has been issued.</a:t>
            </a:r>
            <a:endParaRPr dirty="0">
              <a:latin typeface="Arial"/>
              <a:ea typeface="Arial"/>
              <a:cs typeface="Arial"/>
              <a:sym typeface="Arial"/>
            </a:endParaRPr>
          </a:p>
          <a:p>
            <a:pPr marL="457200" marR="0" lvl="0" indent="-228600" algn="l" rtl="0">
              <a:lnSpc>
                <a:spcPct val="100000"/>
              </a:lnSpc>
              <a:spcBef>
                <a:spcPts val="360"/>
              </a:spcBef>
              <a:spcAft>
                <a:spcPts val="0"/>
              </a:spcAft>
              <a:buSzPts val="1400"/>
              <a:buNone/>
            </a:pPr>
            <a:endParaRPr dirty="0">
              <a:latin typeface="Arial"/>
              <a:ea typeface="Arial"/>
              <a:cs typeface="Arial"/>
              <a:sym typeface="Arial"/>
            </a:endParaRPr>
          </a:p>
          <a:p>
            <a:pPr marL="0" marR="0" lvl="0" indent="0" algn="l" rtl="0">
              <a:lnSpc>
                <a:spcPct val="100000"/>
              </a:lnSpc>
              <a:spcBef>
                <a:spcPts val="360"/>
              </a:spcBef>
              <a:spcAft>
                <a:spcPts val="0"/>
              </a:spcAft>
              <a:buNone/>
            </a:pPr>
            <a:r>
              <a:rPr lang="en-US" dirty="0">
                <a:latin typeface="Arial"/>
                <a:ea typeface="Arial"/>
                <a:cs typeface="Arial"/>
                <a:sym typeface="Arial"/>
              </a:rPr>
              <a:t>In most cases, the account holder should contact the merchant directly to resolve any disputed charges and request a credit from the merchant. If the account holder and merchant are unable to resolve the dispute, the account holder can dispute a charge by visiting the contractor bank’s website, contacting the bank’s customer service number, or through the bank’s electronic access system (EAS). The account holder will have to provide information including the account number, transaction date, merchant name, transaction amount, account holder signature, and a detailed explanation of the dispute.</a:t>
            </a:r>
            <a:endParaRPr dirty="0">
              <a:latin typeface="Arial"/>
              <a:ea typeface="Arial"/>
              <a:cs typeface="Arial"/>
              <a:sym typeface="Arial"/>
            </a:endParaRPr>
          </a:p>
          <a:p>
            <a:pPr marL="0" marR="0" lvl="0" indent="0" algn="l" rtl="0">
              <a:lnSpc>
                <a:spcPct val="100000"/>
              </a:lnSpc>
              <a:spcBef>
                <a:spcPts val="360"/>
              </a:spcBef>
              <a:spcAft>
                <a:spcPts val="0"/>
              </a:spcAft>
              <a:buNone/>
            </a:pPr>
            <a:endParaRPr dirty="0">
              <a:latin typeface="Arial"/>
              <a:ea typeface="Arial"/>
              <a:cs typeface="Arial"/>
              <a:sym typeface="Arial"/>
            </a:endParaRPr>
          </a:p>
          <a:p>
            <a:pPr marL="0" marR="0" lvl="0" indent="0" algn="l" rtl="0">
              <a:lnSpc>
                <a:spcPct val="100000"/>
              </a:lnSpc>
              <a:spcBef>
                <a:spcPts val="360"/>
              </a:spcBef>
              <a:spcAft>
                <a:spcPts val="0"/>
              </a:spcAft>
              <a:buNone/>
            </a:pPr>
            <a:r>
              <a:rPr lang="en-US" b="1" dirty="0">
                <a:latin typeface="Arial"/>
                <a:ea typeface="Arial"/>
                <a:cs typeface="Arial"/>
                <a:sym typeface="Arial"/>
              </a:rPr>
              <a:t>All disputes must be reported to the bank within 90 days from the date the transaction was processed. </a:t>
            </a:r>
            <a:endParaRPr dirty="0">
              <a:latin typeface="Arial"/>
              <a:ea typeface="Arial"/>
              <a:cs typeface="Arial"/>
              <a:sym typeface="Arial"/>
            </a:endParaRPr>
          </a:p>
        </p:txBody>
      </p:sp>
      <p:sp>
        <p:nvSpPr>
          <p:cNvPr id="622" name="Google Shape;622;g1a1e38856cf_1_23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42</a:t>
            </a:fld>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1a1e38856cf_1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628" name="Google Shape;628;g1a1e38856cf_1_26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300"/>
              </a:spcBef>
              <a:spcAft>
                <a:spcPts val="0"/>
              </a:spcAft>
              <a:buClr>
                <a:srgbClr val="000000"/>
              </a:buClr>
              <a:buSzPts val="1000"/>
              <a:buFont typeface="Arial"/>
              <a:buNone/>
              <a:tabLst/>
              <a:defRPr/>
            </a:pPr>
            <a:r>
              <a:rPr lang="en-US" i="0" u="none" strike="noStrike" cap="none" dirty="0">
                <a:solidFill>
                  <a:srgbClr val="000000"/>
                </a:solidFill>
                <a:latin typeface="Arial"/>
                <a:ea typeface="Arial"/>
                <a:cs typeface="Arial"/>
                <a:sym typeface="Arial"/>
              </a:rPr>
              <a:t>All the key players in the purchase card program should understand the importance for supporting documentation and the requirements for records management as it relates to the use of the GSA SmartPay purchase card.</a:t>
            </a:r>
            <a:endParaRPr lang="en-US" dirty="0">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endParaRPr lang="en-US" i="0" u="none" strike="noStrike" cap="none" dirty="0">
              <a:solidFill>
                <a:srgbClr val="000000"/>
              </a:solidFill>
              <a:latin typeface="Arial"/>
              <a:ea typeface="Arial"/>
              <a:cs typeface="Arial"/>
              <a:sym typeface="Arial"/>
            </a:endParaRPr>
          </a:p>
          <a:p>
            <a:pPr marL="0" marR="0" lvl="0" indent="0" algn="l" defTabSz="914400" rtl="0" eaLnBrk="1" fontAlgn="auto" latinLnBrk="0" hangingPunct="1">
              <a:lnSpc>
                <a:spcPct val="100000"/>
              </a:lnSpc>
              <a:spcBef>
                <a:spcPts val="300"/>
              </a:spcBef>
              <a:spcAft>
                <a:spcPts val="0"/>
              </a:spcAft>
              <a:buClr>
                <a:srgbClr val="000000"/>
              </a:buClr>
              <a:buSzPts val="1000"/>
              <a:buFont typeface="Arial"/>
              <a:buNone/>
              <a:tabLst/>
              <a:defRPr/>
            </a:pPr>
            <a:r>
              <a:rPr lang="en-US" i="0" u="none" strike="noStrike" cap="none" dirty="0">
                <a:solidFill>
                  <a:srgbClr val="000000"/>
                </a:solidFill>
                <a:latin typeface="Arial"/>
                <a:ea typeface="Arial"/>
                <a:cs typeface="Arial"/>
                <a:sym typeface="Arial"/>
              </a:rPr>
              <a:t>Records include all transaction-related documentation such as:  documentation pertaining to the preapproval to make a purchase card transaction, if and when such pre-approval is required by the account holder’s agency/organization policy; contractor quotes, invoices, documentation of approval and acceptance, funding information, etc.  What, how, and where this information is housed is based on the agency/organization policies. </a:t>
            </a:r>
          </a:p>
          <a:p>
            <a:pPr marL="0" marR="0" lvl="0" indent="0" algn="l" rtl="0">
              <a:lnSpc>
                <a:spcPct val="100000"/>
              </a:lnSpc>
              <a:spcBef>
                <a:spcPts val="300"/>
              </a:spcBef>
              <a:spcAft>
                <a:spcPts val="0"/>
              </a:spcAft>
              <a:buClr>
                <a:srgbClr val="000000"/>
              </a:buClr>
              <a:buSzPts val="1000"/>
              <a:buFont typeface="Arial"/>
              <a:buNone/>
            </a:pPr>
            <a:endParaRPr lang="en-US" i="0" u="none" strike="noStrike" cap="none" dirty="0">
              <a:solidFill>
                <a:srgbClr val="000000"/>
              </a:solidFill>
              <a:latin typeface="Arial"/>
              <a:ea typeface="Arial"/>
              <a:cs typeface="Arial"/>
              <a:sym typeface="Arial"/>
            </a:endParaRPr>
          </a:p>
          <a:p>
            <a:pPr marL="0" marR="0" lvl="0" indent="0" algn="l" rtl="0">
              <a:lnSpc>
                <a:spcPct val="100000"/>
              </a:lnSpc>
              <a:spcBef>
                <a:spcPts val="300"/>
              </a:spcBef>
              <a:spcAft>
                <a:spcPts val="0"/>
              </a:spcAft>
              <a:buClr>
                <a:srgbClr val="000000"/>
              </a:buClr>
              <a:buSzPts val="1000"/>
              <a:buFont typeface="Arial"/>
              <a:buNone/>
            </a:pPr>
            <a:r>
              <a:rPr lang="en-US" i="0" u="none" strike="noStrike" cap="none" dirty="0">
                <a:solidFill>
                  <a:srgbClr val="000000"/>
                </a:solidFill>
                <a:latin typeface="Arial"/>
                <a:ea typeface="Arial"/>
                <a:cs typeface="Arial"/>
                <a:sym typeface="Arial"/>
              </a:rPr>
              <a:t>A/OPCs should become familiar with the references listed on this slide, which involve recordkeeping and records retention.</a:t>
            </a:r>
            <a:endParaRPr i="0" u="none" strike="noStrike" cap="none" dirty="0">
              <a:solidFill>
                <a:srgbClr val="000000"/>
              </a:solidFill>
              <a:latin typeface="Arial"/>
              <a:ea typeface="Arial"/>
              <a:cs typeface="Arial"/>
              <a:sym typeface="Arial"/>
            </a:endParaRPr>
          </a:p>
        </p:txBody>
      </p:sp>
      <p:sp>
        <p:nvSpPr>
          <p:cNvPr id="629" name="Google Shape;629;g1a1e38856cf_1_265: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43</a:t>
            </a:fld>
            <a:endParaRPr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c86766862b_0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635" name="Google Shape;635;g1c86766862b_0_30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60"/>
              </a:spcBef>
              <a:spcAft>
                <a:spcPts val="0"/>
              </a:spcAft>
              <a:buClr>
                <a:srgbClr val="000000"/>
              </a:buClr>
              <a:buSzPts val="1400"/>
              <a:buFont typeface="Arial"/>
              <a:buNone/>
            </a:pPr>
            <a:r>
              <a:rPr lang="en-US" i="0" dirty="0">
                <a:latin typeface="Arial"/>
                <a:ea typeface="Arial"/>
                <a:cs typeface="Arial"/>
                <a:sym typeface="Arial"/>
              </a:rPr>
              <a:t>During this part of the presentation, we will review information on how you can minimize the risk of misuse or fraud in your GSA SmartPay </a:t>
            </a:r>
            <a:r>
              <a:rPr lang="en-US" dirty="0">
                <a:latin typeface="Arial"/>
                <a:ea typeface="Arial"/>
                <a:cs typeface="Arial"/>
                <a:sym typeface="Arial"/>
              </a:rPr>
              <a:t>purchase</a:t>
            </a:r>
            <a:r>
              <a:rPr lang="en-US" i="0" dirty="0">
                <a:latin typeface="Arial"/>
                <a:ea typeface="Arial"/>
                <a:cs typeface="Arial"/>
                <a:sym typeface="Arial"/>
              </a:rPr>
              <a:t> program. The most important thing you can do is to be aware of what activity is occurring on the accounts under your purview. Do not be afraid to ask questions if you identify unusual or suspicious transactions or behavior.</a:t>
            </a:r>
            <a:endParaRPr dirty="0">
              <a:latin typeface="Arial"/>
              <a:ea typeface="Arial"/>
              <a:cs typeface="Arial"/>
              <a:sym typeface="Arial"/>
            </a:endParaRPr>
          </a:p>
        </p:txBody>
      </p:sp>
      <p:sp>
        <p:nvSpPr>
          <p:cNvPr id="636" name="Google Shape;636;g1c86766862b_0_30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44</a:t>
            </a:fld>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1c86766862b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41" name="Google Shape;641;g1c86766862b_0_30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Minimizing risk is very important. </a:t>
            </a:r>
            <a:r>
              <a:rPr lang="en-US" b="1" i="0" dirty="0">
                <a:latin typeface="Arial"/>
                <a:ea typeface="Arial"/>
                <a:cs typeface="Arial"/>
                <a:sym typeface="Arial"/>
              </a:rPr>
              <a:t>Misuse/Abuse</a:t>
            </a:r>
            <a:r>
              <a:rPr lang="en-US" i="0" dirty="0">
                <a:latin typeface="Arial"/>
                <a:ea typeface="Arial"/>
                <a:cs typeface="Arial"/>
                <a:sym typeface="Arial"/>
              </a:rPr>
              <a:t> can take many different forms, but here are some of the most common examples:</a:t>
            </a:r>
            <a:br>
              <a:rPr lang="en-US" dirty="0">
                <a:latin typeface="Arial"/>
                <a:ea typeface="Arial"/>
                <a:cs typeface="Arial"/>
                <a:sym typeface="Arial"/>
              </a:rPr>
            </a:b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Char char="•"/>
            </a:pPr>
            <a:r>
              <a:rPr lang="en-US" i="0" dirty="0">
                <a:latin typeface="Arial"/>
                <a:ea typeface="Arial"/>
                <a:cs typeface="Arial"/>
                <a:sym typeface="Arial"/>
              </a:rPr>
              <a:t>Purchases exceeding the authorized limit. Accounts may be limited to a specific spending limit per transaction, per day, or per monthly billing cycle.</a:t>
            </a:r>
            <a:br>
              <a:rPr lang="en-US" i="0" dirty="0">
                <a:latin typeface="Arial"/>
                <a:ea typeface="Arial"/>
                <a:cs typeface="Arial"/>
                <a:sym typeface="Arial"/>
              </a:rPr>
            </a:b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Char char="•"/>
            </a:pPr>
            <a:r>
              <a:rPr lang="en-US" i="0" dirty="0">
                <a:latin typeface="Arial"/>
                <a:ea typeface="Arial"/>
                <a:cs typeface="Arial"/>
                <a:sym typeface="Arial"/>
              </a:rPr>
              <a:t>Purchases for which no funding is available. Federal law requires that funds must be available before any government purchase is made.</a:t>
            </a:r>
            <a:br>
              <a:rPr lang="en-US" i="0" dirty="0">
                <a:latin typeface="Arial"/>
                <a:ea typeface="Arial"/>
                <a:cs typeface="Arial"/>
                <a:sym typeface="Arial"/>
              </a:rPr>
            </a:b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Char char="•"/>
            </a:pPr>
            <a:r>
              <a:rPr lang="en-US" dirty="0">
                <a:latin typeface="Arial"/>
                <a:ea typeface="Arial"/>
                <a:cs typeface="Arial"/>
                <a:sym typeface="Arial"/>
              </a:rPr>
              <a:t>Account holders must take steps to ensure the security of their account. This means the purchase account must be used only by the account holder and only for official government business. If the account holder allows others to use the purchase account, the account holder will be held personally liable to the Government for any unauthorized transactions.</a:t>
            </a:r>
            <a:br>
              <a:rPr lang="en-US" dirty="0">
                <a:latin typeface="Arial"/>
                <a:ea typeface="Arial"/>
                <a:cs typeface="Arial"/>
                <a:sym typeface="Arial"/>
              </a:rPr>
            </a:b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Char char="•"/>
            </a:pPr>
            <a:r>
              <a:rPr lang="en-US" i="0" dirty="0">
                <a:latin typeface="Arial"/>
                <a:ea typeface="Arial"/>
                <a:cs typeface="Arial"/>
                <a:sym typeface="Arial"/>
              </a:rPr>
              <a:t>Split Transactions. The FAR limits the dollar threshold for micro-purchases. Any purchase that, as a whole, would exceed the micro-purchase limit but is separated into smaller transactions in order to avoid the micro-purchase limit is considered to be a split transaction.</a:t>
            </a:r>
            <a:br>
              <a:rPr lang="en-US" i="0" dirty="0">
                <a:latin typeface="Arial"/>
                <a:ea typeface="Arial"/>
                <a:cs typeface="Arial"/>
                <a:sym typeface="Arial"/>
              </a:rPr>
            </a:b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Char char="•"/>
            </a:pPr>
            <a:r>
              <a:rPr lang="en-US" i="0" dirty="0">
                <a:latin typeface="Arial"/>
                <a:ea typeface="Arial"/>
                <a:cs typeface="Arial"/>
                <a:sym typeface="Arial"/>
              </a:rPr>
              <a:t>Products or services that do not meet the government's requirements. Account holders must use discretion when making purchases to ensure that they meet the government's requirements. Due to the wide array of products and services available, there may be occasions when account holders may be requested or tempted to buy luxury or deluxe versions of products and services that exceed the government's actual requirements. </a:t>
            </a:r>
            <a:r>
              <a:rPr lang="en-US" dirty="0">
                <a:latin typeface="Arial"/>
                <a:ea typeface="Arial"/>
                <a:cs typeface="Arial"/>
                <a:sym typeface="Arial"/>
              </a:rPr>
              <a:t>For instance, it would be questionable for an account holder to buy a $500 designer fountain pen when there are many quality fountain pens available for $50 or less.</a:t>
            </a:r>
            <a:br>
              <a:rPr lang="en-US" i="0" dirty="0">
                <a:latin typeface="Arial"/>
                <a:ea typeface="Arial"/>
                <a:cs typeface="Arial"/>
                <a:sym typeface="Arial"/>
              </a:rPr>
            </a:b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Char char="•"/>
            </a:pPr>
            <a:r>
              <a:rPr lang="en-US" i="0" dirty="0">
                <a:latin typeface="Arial"/>
                <a:ea typeface="Arial"/>
                <a:cs typeface="Arial"/>
                <a:sym typeface="Arial"/>
              </a:rPr>
              <a:t>Purchases for personal consumption. All purchases must be for official government use only. Thus, any purchase made that is for the account holder's personal use rather than for official government purposes is considered to be misuse. For example, an account holder who uses the </a:t>
            </a:r>
            <a:r>
              <a:rPr lang="en-US" dirty="0">
                <a:latin typeface="Arial"/>
                <a:ea typeface="Arial"/>
                <a:cs typeface="Arial"/>
                <a:sym typeface="Arial"/>
              </a:rPr>
              <a:t>purchase</a:t>
            </a:r>
            <a:r>
              <a:rPr lang="en-US" i="0" dirty="0">
                <a:latin typeface="Arial"/>
                <a:ea typeface="Arial"/>
                <a:cs typeface="Arial"/>
                <a:sym typeface="Arial"/>
              </a:rPr>
              <a:t> account to buy himself lunch at the gas station because he had no cash available that day is misusing the account.</a:t>
            </a:r>
            <a:br>
              <a:rPr lang="en-US" i="0" dirty="0">
                <a:latin typeface="Arial"/>
                <a:ea typeface="Arial"/>
                <a:cs typeface="Arial"/>
                <a:sym typeface="Arial"/>
              </a:rPr>
            </a:b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Char char="•"/>
            </a:pPr>
            <a:r>
              <a:rPr lang="en-US" i="0" dirty="0">
                <a:latin typeface="Arial"/>
                <a:ea typeface="Arial"/>
                <a:cs typeface="Arial"/>
                <a:sym typeface="Arial"/>
              </a:rPr>
              <a:t>Purchases that are not authorized by the agency/organization. Your agency/organization may have additional limits on the use of the account, such as limiting certain categories or types of products or services.</a:t>
            </a:r>
            <a:endParaRPr dirty="0">
              <a:latin typeface="Arial"/>
              <a:ea typeface="Arial"/>
              <a:cs typeface="Arial"/>
              <a:sym typeface="Arial"/>
            </a:endParaRPr>
          </a:p>
        </p:txBody>
      </p:sp>
      <p:sp>
        <p:nvSpPr>
          <p:cNvPr id="642" name="Google Shape;642;g1c86766862b_0_306: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45</a:t>
            </a:fld>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1c86766862b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84" name="Google Shape;684;g1c86766862b_0_35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23D336"/>
              </a:buClr>
              <a:buSzPts val="1400"/>
              <a:buFont typeface="Arial"/>
              <a:buNone/>
            </a:pPr>
            <a:r>
              <a:rPr lang="en-US" b="1" dirty="0">
                <a:latin typeface="Arial"/>
                <a:ea typeface="Arial"/>
                <a:cs typeface="Arial"/>
                <a:sym typeface="Arial"/>
              </a:rPr>
              <a:t>Please keep in mind that misuse by employees impacts agency/organization charge card performance and refund earning potential. </a:t>
            </a:r>
            <a:br>
              <a:rPr lang="en-US" dirty="0">
                <a:latin typeface="Arial"/>
                <a:ea typeface="Arial"/>
                <a:cs typeface="Arial"/>
                <a:sym typeface="Arial"/>
              </a:rPr>
            </a:br>
            <a:br>
              <a:rPr lang="en-US" dirty="0">
                <a:latin typeface="Arial"/>
                <a:ea typeface="Arial"/>
                <a:cs typeface="Arial"/>
                <a:sym typeface="Arial"/>
              </a:rPr>
            </a:br>
            <a:r>
              <a:rPr lang="en-US" i="0" dirty="0">
                <a:latin typeface="Arial"/>
                <a:ea typeface="Arial"/>
                <a:cs typeface="Arial"/>
                <a:sym typeface="Arial"/>
              </a:rPr>
              <a:t>A key responsibility for most program coordinators is to detect and report suspected misuse. If a situation occurs where you must report suspected misuse, make sure you have all the information necessary to assist with a formal inquiry or investigation. Contact the </a:t>
            </a:r>
            <a:r>
              <a:rPr lang="en-US" dirty="0">
                <a:latin typeface="Arial"/>
                <a:ea typeface="Arial"/>
                <a:cs typeface="Arial"/>
                <a:sym typeface="Arial"/>
              </a:rPr>
              <a:t>account holder</a:t>
            </a:r>
            <a:r>
              <a:rPr lang="en-US" i="0" dirty="0">
                <a:latin typeface="Arial"/>
                <a:ea typeface="Arial"/>
                <a:cs typeface="Arial"/>
                <a:sym typeface="Arial"/>
              </a:rPr>
              <a:t> to obtain any information that could explain questionable charges. If the account holder provides documentation or an explanation regarding the charges and you still have questions or concerns about it, compile all the information (such as the statement, exception report, documented contacts between you and the account holder, copies of receipts, etc.) before you report it.  Your agency/organization may ask you to report suspected misuse to one or more of the following personnel:</a:t>
            </a: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Char char="•"/>
            </a:pPr>
            <a:r>
              <a:rPr lang="en-US" i="0" dirty="0">
                <a:latin typeface="Arial"/>
                <a:ea typeface="Arial"/>
                <a:cs typeface="Arial"/>
                <a:sym typeface="Arial"/>
              </a:rPr>
              <a:t>The Approving Official</a:t>
            </a: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Char char="•"/>
            </a:pPr>
            <a:r>
              <a:rPr lang="en-US" i="0" dirty="0">
                <a:latin typeface="Arial"/>
                <a:ea typeface="Arial"/>
                <a:cs typeface="Arial"/>
                <a:sym typeface="Arial"/>
              </a:rPr>
              <a:t>The Finance Officer</a:t>
            </a: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Char char="•"/>
            </a:pPr>
            <a:r>
              <a:rPr lang="en-US" i="0" dirty="0">
                <a:latin typeface="Arial"/>
                <a:ea typeface="Arial"/>
                <a:cs typeface="Arial"/>
                <a:sym typeface="Arial"/>
              </a:rPr>
              <a:t>The Office of Inspector General (via the hotline) or the Office of Special Investigations (for Defense agencies)</a:t>
            </a:r>
            <a:endParaRPr dirty="0">
              <a:solidFill>
                <a:srgbClr val="0000E7"/>
              </a:solidFill>
              <a:latin typeface="Times"/>
              <a:ea typeface="Times"/>
              <a:cs typeface="Times"/>
              <a:sym typeface="Times"/>
            </a:endParaRPr>
          </a:p>
        </p:txBody>
      </p:sp>
      <p:sp>
        <p:nvSpPr>
          <p:cNvPr id="685" name="Google Shape;685;g1c86766862b_0_355: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46</a:t>
            </a:fld>
            <a:endParaRPr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1c86766862b_0_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91" name="Google Shape;691;g1c86766862b_0_36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b="1" i="0" dirty="0">
                <a:latin typeface="Arial"/>
                <a:ea typeface="Arial"/>
                <a:cs typeface="Arial"/>
                <a:sym typeface="Arial"/>
              </a:rPr>
              <a:t>Consequences</a:t>
            </a:r>
            <a:r>
              <a:rPr lang="en-US" i="0" dirty="0">
                <a:latin typeface="Arial"/>
                <a:ea typeface="Arial"/>
                <a:cs typeface="Arial"/>
                <a:sym typeface="Arial"/>
              </a:rPr>
              <a:t> for misuse/abuse may include:</a:t>
            </a:r>
            <a:endParaRPr dirty="0">
              <a:latin typeface="Arial"/>
              <a:ea typeface="Arial"/>
              <a:cs typeface="Arial"/>
              <a:sym typeface="Arial"/>
            </a:endParaRPr>
          </a:p>
          <a:p>
            <a:pPr marL="457200" lvl="0" indent="-317500" algn="l" rtl="0">
              <a:lnSpc>
                <a:spcPct val="100000"/>
              </a:lnSpc>
              <a:spcBef>
                <a:spcPts val="360"/>
              </a:spcBef>
              <a:spcAft>
                <a:spcPts val="0"/>
              </a:spcAft>
              <a:buClr>
                <a:schemeClr val="dk1"/>
              </a:buClr>
              <a:buSzPts val="1400"/>
              <a:buChar char="•"/>
            </a:pPr>
            <a:r>
              <a:rPr lang="en-US" i="0" dirty="0">
                <a:latin typeface="Arial"/>
                <a:ea typeface="Arial"/>
                <a:cs typeface="Arial"/>
                <a:sym typeface="Arial"/>
              </a:rPr>
              <a:t>Reprimand.</a:t>
            </a:r>
            <a:endParaRPr dirty="0">
              <a:latin typeface="Arial"/>
              <a:ea typeface="Arial"/>
              <a:cs typeface="Arial"/>
              <a:sym typeface="Arial"/>
            </a:endParaRPr>
          </a:p>
          <a:p>
            <a:pPr marL="457200" lvl="0" indent="-317500" algn="l" rtl="0">
              <a:lnSpc>
                <a:spcPct val="100000"/>
              </a:lnSpc>
              <a:spcBef>
                <a:spcPts val="360"/>
              </a:spcBef>
              <a:spcAft>
                <a:spcPts val="0"/>
              </a:spcAft>
              <a:buClr>
                <a:schemeClr val="dk1"/>
              </a:buClr>
              <a:buSzPts val="1400"/>
              <a:buChar char="•"/>
            </a:pPr>
            <a:r>
              <a:rPr lang="en-US" i="0" dirty="0">
                <a:latin typeface="Arial"/>
                <a:ea typeface="Arial"/>
                <a:cs typeface="Arial"/>
                <a:sym typeface="Arial"/>
              </a:rPr>
              <a:t>Counseling.</a:t>
            </a:r>
            <a:endParaRPr dirty="0">
              <a:latin typeface="Arial"/>
              <a:ea typeface="Arial"/>
              <a:cs typeface="Arial"/>
              <a:sym typeface="Arial"/>
            </a:endParaRPr>
          </a:p>
          <a:p>
            <a:pPr marL="457200" lvl="0" indent="-317500" algn="l" rtl="0">
              <a:lnSpc>
                <a:spcPct val="100000"/>
              </a:lnSpc>
              <a:spcBef>
                <a:spcPts val="360"/>
              </a:spcBef>
              <a:spcAft>
                <a:spcPts val="0"/>
              </a:spcAft>
              <a:buClr>
                <a:schemeClr val="dk1"/>
              </a:buClr>
              <a:buSzPts val="1400"/>
              <a:buChar char="•"/>
            </a:pPr>
            <a:r>
              <a:rPr lang="en-US" i="0" dirty="0">
                <a:latin typeface="Arial"/>
                <a:ea typeface="Arial"/>
                <a:cs typeface="Arial"/>
                <a:sym typeface="Arial"/>
              </a:rPr>
              <a:t>Suspension of employment.</a:t>
            </a:r>
            <a:endParaRPr dirty="0">
              <a:latin typeface="Arial"/>
              <a:ea typeface="Arial"/>
              <a:cs typeface="Arial"/>
              <a:sym typeface="Arial"/>
            </a:endParaRPr>
          </a:p>
          <a:p>
            <a:pPr marL="457200" lvl="0" indent="-317500" algn="l" rtl="0">
              <a:lnSpc>
                <a:spcPct val="100000"/>
              </a:lnSpc>
              <a:spcBef>
                <a:spcPts val="360"/>
              </a:spcBef>
              <a:spcAft>
                <a:spcPts val="0"/>
              </a:spcAft>
              <a:buClr>
                <a:schemeClr val="dk1"/>
              </a:buClr>
              <a:buSzPts val="1400"/>
              <a:buChar char="•"/>
            </a:pPr>
            <a:r>
              <a:rPr lang="en-US" i="0" dirty="0">
                <a:latin typeface="Arial"/>
                <a:ea typeface="Arial"/>
                <a:cs typeface="Arial"/>
                <a:sym typeface="Arial"/>
              </a:rPr>
              <a:t>Termination of employment.</a:t>
            </a:r>
            <a:endParaRPr dirty="0">
              <a:latin typeface="Arial"/>
              <a:ea typeface="Arial"/>
              <a:cs typeface="Arial"/>
              <a:sym typeface="Arial"/>
            </a:endParaRPr>
          </a:p>
          <a:p>
            <a:pPr marL="457200" lvl="0" indent="-317500" algn="l" rtl="0">
              <a:lnSpc>
                <a:spcPct val="100000"/>
              </a:lnSpc>
              <a:spcBef>
                <a:spcPts val="360"/>
              </a:spcBef>
              <a:spcAft>
                <a:spcPts val="0"/>
              </a:spcAft>
              <a:buClr>
                <a:schemeClr val="dk1"/>
              </a:buClr>
              <a:buSzPts val="1400"/>
              <a:buChar char="•"/>
            </a:pPr>
            <a:r>
              <a:rPr lang="en-US" i="0" dirty="0">
                <a:latin typeface="Arial"/>
                <a:ea typeface="Arial"/>
                <a:cs typeface="Arial"/>
                <a:sym typeface="Arial"/>
              </a:rPr>
              <a:t>Criminal prosecution.</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1" dirty="0">
              <a:latin typeface="Arial"/>
              <a:ea typeface="Arial"/>
              <a:cs typeface="Arial"/>
              <a:sym typeface="Arial"/>
            </a:endParaRPr>
          </a:p>
          <a:p>
            <a:pPr marL="139700" lvl="0" indent="0" algn="l" rtl="0">
              <a:lnSpc>
                <a:spcPct val="100000"/>
              </a:lnSpc>
              <a:spcBef>
                <a:spcPts val="360"/>
              </a:spcBef>
              <a:spcAft>
                <a:spcPts val="0"/>
              </a:spcAft>
              <a:buClr>
                <a:srgbClr val="505050"/>
              </a:buClr>
              <a:buSzPts val="1400"/>
              <a:buFont typeface="Roboto"/>
              <a:buNone/>
            </a:pPr>
            <a:r>
              <a:rPr lang="en-US" i="1" dirty="0">
                <a:latin typeface="Arial"/>
                <a:ea typeface="Arial"/>
                <a:cs typeface="Arial"/>
                <a:sym typeface="Arial"/>
              </a:rPr>
              <a:t>Please note that some agencies have agency-specific penalties and consequences for misuse/abuse of the purchase account.</a:t>
            </a:r>
            <a:endParaRPr i="0" dirty="0">
              <a:latin typeface="Arial"/>
              <a:ea typeface="Arial"/>
              <a:cs typeface="Arial"/>
              <a:sym typeface="Arial"/>
            </a:endParaRPr>
          </a:p>
          <a:p>
            <a:pPr marL="457200" lvl="0" indent="-228600" algn="l" rtl="0">
              <a:lnSpc>
                <a:spcPct val="80000"/>
              </a:lnSpc>
              <a:spcBef>
                <a:spcPts val="360"/>
              </a:spcBef>
              <a:spcAft>
                <a:spcPts val="0"/>
              </a:spcAft>
              <a:buClr>
                <a:schemeClr val="dk1"/>
              </a:buClr>
              <a:buSzPts val="1400"/>
              <a:buFont typeface="Calibri"/>
              <a:buNone/>
            </a:pPr>
            <a:endParaRPr dirty="0">
              <a:solidFill>
                <a:srgbClr val="0000E7"/>
              </a:solidFill>
              <a:latin typeface="Times"/>
              <a:ea typeface="Times"/>
              <a:cs typeface="Times"/>
              <a:sym typeface="Times"/>
            </a:endParaRPr>
          </a:p>
        </p:txBody>
      </p:sp>
      <p:sp>
        <p:nvSpPr>
          <p:cNvPr id="692" name="Google Shape;692;g1c86766862b_0_36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47</a:t>
            </a:fld>
            <a:endParaRPr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1c86766862b_0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48" name="Google Shape;648;g1c86766862b_0_31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b="1" i="0" dirty="0">
                <a:latin typeface="Arial"/>
                <a:ea typeface="Arial"/>
                <a:cs typeface="Arial"/>
                <a:sym typeface="Arial"/>
              </a:rPr>
              <a:t>Fraud </a:t>
            </a:r>
            <a:r>
              <a:rPr lang="en-US" i="0" dirty="0">
                <a:latin typeface="Arial"/>
                <a:ea typeface="Arial"/>
                <a:cs typeface="Arial"/>
                <a:sym typeface="Arial"/>
              </a:rPr>
              <a:t>is a deception deliberately practiced with the motive of securing unfair or unlawful gain. </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Fraud can be an attempt to cheat the Federal Government and corrupt its agents by using GSA SmartPay payment solutions for transactions that are not part of official government business. Like any deception, fraud has its fair share of victims.</a:t>
            </a:r>
            <a:endParaRPr dirty="0">
              <a:latin typeface="Arial"/>
              <a:ea typeface="Arial"/>
              <a:cs typeface="Arial"/>
              <a:sym typeface="Arial"/>
            </a:endParaRPr>
          </a:p>
        </p:txBody>
      </p:sp>
      <p:sp>
        <p:nvSpPr>
          <p:cNvPr id="649" name="Google Shape;649;g1c86766862b_0_312: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48</a:t>
            </a:fld>
            <a:endParaRPr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1c86766862b_0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56" name="Google Shape;656;g1c86766862b_0_31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i="0" dirty="0">
                <a:solidFill>
                  <a:srgbClr val="000000"/>
                </a:solidFill>
                <a:latin typeface="Arial"/>
                <a:ea typeface="Arial"/>
                <a:cs typeface="Arial"/>
                <a:sym typeface="Arial"/>
              </a:rPr>
              <a:t>Some of the different types of fraud include:</a:t>
            </a:r>
            <a:endParaRPr dirty="0">
              <a:solidFill>
                <a:srgbClr val="000000"/>
              </a:solidFill>
              <a:latin typeface="Arial"/>
              <a:ea typeface="Arial"/>
              <a:cs typeface="Arial"/>
              <a:sym typeface="Arial"/>
            </a:endParaRPr>
          </a:p>
          <a:p>
            <a:pPr marL="457200" lvl="0" indent="-304800" algn="l" rtl="0">
              <a:lnSpc>
                <a:spcPct val="100000"/>
              </a:lnSpc>
              <a:spcBef>
                <a:spcPts val="360"/>
              </a:spcBef>
              <a:spcAft>
                <a:spcPts val="0"/>
              </a:spcAft>
              <a:buSzPts val="1200"/>
              <a:buChar char="•"/>
            </a:pPr>
            <a:r>
              <a:rPr lang="en-US" b="1" i="0" dirty="0">
                <a:solidFill>
                  <a:srgbClr val="000000"/>
                </a:solidFill>
                <a:latin typeface="Arial"/>
                <a:ea typeface="Arial"/>
                <a:cs typeface="Arial"/>
                <a:sym typeface="Arial"/>
              </a:rPr>
              <a:t>Counterfeit Accounts</a:t>
            </a:r>
            <a:r>
              <a:rPr lang="en-US" i="0" dirty="0">
                <a:solidFill>
                  <a:srgbClr val="000000"/>
                </a:solidFill>
                <a:latin typeface="Arial"/>
                <a:ea typeface="Arial"/>
                <a:cs typeface="Arial"/>
                <a:sym typeface="Arial"/>
              </a:rPr>
              <a:t> — To make fake cards, criminals use the newest technology to “skim” information contained on magnetic stripes of cards.</a:t>
            </a:r>
            <a:br>
              <a:rPr lang="en-US" i="0" dirty="0">
                <a:solidFill>
                  <a:srgbClr val="000000"/>
                </a:solidFill>
                <a:latin typeface="Arial"/>
                <a:ea typeface="Arial"/>
                <a:cs typeface="Arial"/>
                <a:sym typeface="Arial"/>
              </a:rPr>
            </a:br>
            <a:endParaRPr dirty="0">
              <a:solidFill>
                <a:srgbClr val="000000"/>
              </a:solidFill>
              <a:latin typeface="Arial"/>
              <a:ea typeface="Arial"/>
              <a:cs typeface="Arial"/>
              <a:sym typeface="Arial"/>
            </a:endParaRPr>
          </a:p>
          <a:p>
            <a:pPr marL="457200" lvl="0" indent="-304800" algn="l" rtl="0">
              <a:lnSpc>
                <a:spcPct val="100000"/>
              </a:lnSpc>
              <a:spcBef>
                <a:spcPts val="360"/>
              </a:spcBef>
              <a:spcAft>
                <a:spcPts val="0"/>
              </a:spcAft>
              <a:buSzPts val="1200"/>
              <a:buChar char="•"/>
            </a:pPr>
            <a:r>
              <a:rPr lang="en-US" b="1" i="0" dirty="0">
                <a:solidFill>
                  <a:srgbClr val="000000"/>
                </a:solidFill>
                <a:latin typeface="Arial"/>
                <a:ea typeface="Arial"/>
                <a:cs typeface="Arial"/>
                <a:sym typeface="Arial"/>
              </a:rPr>
              <a:t>Lost or Stolen Accounts</a:t>
            </a:r>
            <a:r>
              <a:rPr lang="en-US" i="0" dirty="0">
                <a:solidFill>
                  <a:srgbClr val="000000"/>
                </a:solidFill>
                <a:latin typeface="Arial"/>
                <a:ea typeface="Arial"/>
                <a:cs typeface="Arial"/>
                <a:sym typeface="Arial"/>
              </a:rPr>
              <a:t> — Often physical cards are stolen.</a:t>
            </a:r>
            <a:br>
              <a:rPr lang="en-US" i="0" dirty="0">
                <a:solidFill>
                  <a:srgbClr val="000000"/>
                </a:solidFill>
                <a:latin typeface="Arial"/>
                <a:ea typeface="Arial"/>
                <a:cs typeface="Arial"/>
                <a:sym typeface="Arial"/>
              </a:rPr>
            </a:br>
            <a:endParaRPr dirty="0">
              <a:solidFill>
                <a:srgbClr val="000000"/>
              </a:solidFill>
              <a:latin typeface="Arial"/>
              <a:ea typeface="Arial"/>
              <a:cs typeface="Arial"/>
              <a:sym typeface="Arial"/>
            </a:endParaRPr>
          </a:p>
          <a:p>
            <a:pPr marL="457200" lvl="0" indent="-304800" algn="l" rtl="0">
              <a:lnSpc>
                <a:spcPct val="100000"/>
              </a:lnSpc>
              <a:spcBef>
                <a:spcPts val="360"/>
              </a:spcBef>
              <a:spcAft>
                <a:spcPts val="0"/>
              </a:spcAft>
              <a:buSzPts val="1200"/>
              <a:buChar char="•"/>
            </a:pPr>
            <a:r>
              <a:rPr lang="en-US" b="1" i="0" dirty="0">
                <a:solidFill>
                  <a:srgbClr val="000000"/>
                </a:solidFill>
                <a:latin typeface="Arial"/>
                <a:ea typeface="Arial"/>
                <a:cs typeface="Arial"/>
                <a:sym typeface="Arial"/>
              </a:rPr>
              <a:t>Non-Receipt Fraud</a:t>
            </a:r>
            <a:r>
              <a:rPr lang="en-US" i="0" dirty="0">
                <a:solidFill>
                  <a:srgbClr val="000000"/>
                </a:solidFill>
                <a:latin typeface="Arial"/>
                <a:ea typeface="Arial"/>
                <a:cs typeface="Arial"/>
                <a:sym typeface="Arial"/>
              </a:rPr>
              <a:t> — This occurs whenever new or replacement cards are mailed and then stolen while in transit.</a:t>
            </a:r>
            <a:br>
              <a:rPr lang="en-US" i="0" dirty="0">
                <a:solidFill>
                  <a:srgbClr val="000000"/>
                </a:solidFill>
                <a:latin typeface="Arial"/>
                <a:ea typeface="Arial"/>
                <a:cs typeface="Arial"/>
                <a:sym typeface="Arial"/>
              </a:rPr>
            </a:br>
            <a:endParaRPr dirty="0">
              <a:solidFill>
                <a:srgbClr val="000000"/>
              </a:solidFill>
              <a:latin typeface="Arial"/>
              <a:ea typeface="Arial"/>
              <a:cs typeface="Arial"/>
              <a:sym typeface="Arial"/>
            </a:endParaRPr>
          </a:p>
          <a:p>
            <a:pPr marL="457200" lvl="0" indent="-304800" algn="l" rtl="0">
              <a:lnSpc>
                <a:spcPct val="100000"/>
              </a:lnSpc>
              <a:spcBef>
                <a:spcPts val="360"/>
              </a:spcBef>
              <a:spcAft>
                <a:spcPts val="0"/>
              </a:spcAft>
              <a:buSzPts val="1200"/>
              <a:buChar char="•"/>
            </a:pPr>
            <a:r>
              <a:rPr lang="en-US" b="1" dirty="0">
                <a:solidFill>
                  <a:srgbClr val="000000"/>
                </a:solidFill>
                <a:latin typeface="Arial"/>
                <a:ea typeface="Arial"/>
                <a:cs typeface="Arial"/>
                <a:sym typeface="Arial"/>
              </a:rPr>
              <a:t>Card Not Present (CNP) Fraud</a:t>
            </a:r>
            <a:r>
              <a:rPr lang="en-US" dirty="0">
                <a:solidFill>
                  <a:srgbClr val="000000"/>
                </a:solidFill>
                <a:latin typeface="Arial"/>
                <a:ea typeface="Arial"/>
                <a:cs typeface="Arial"/>
                <a:sym typeface="Arial"/>
              </a:rPr>
              <a:t> — Card Not Present fraud can occur when account information is stolen and used to make online purchases. Usually, a merchant will ask for the CVC code (located on the back of the card itself) to help prevent this type of fraud.</a:t>
            </a:r>
            <a:br>
              <a:rPr lang="en-US" dirty="0">
                <a:solidFill>
                  <a:srgbClr val="000000"/>
                </a:solidFill>
                <a:latin typeface="Arial"/>
                <a:ea typeface="Arial"/>
                <a:cs typeface="Arial"/>
                <a:sym typeface="Arial"/>
              </a:rPr>
            </a:br>
            <a:endParaRPr dirty="0">
              <a:solidFill>
                <a:srgbClr val="000000"/>
              </a:solidFill>
              <a:latin typeface="Arial"/>
              <a:ea typeface="Arial"/>
              <a:cs typeface="Arial"/>
              <a:sym typeface="Arial"/>
            </a:endParaRPr>
          </a:p>
          <a:p>
            <a:pPr marL="457200" lvl="0" indent="-304800" algn="l" rtl="0">
              <a:lnSpc>
                <a:spcPct val="100000"/>
              </a:lnSpc>
              <a:spcBef>
                <a:spcPts val="360"/>
              </a:spcBef>
              <a:spcAft>
                <a:spcPts val="0"/>
              </a:spcAft>
              <a:buSzPts val="1200"/>
              <a:buChar char="•"/>
            </a:pPr>
            <a:r>
              <a:rPr lang="en-US" b="1" i="0" dirty="0">
                <a:solidFill>
                  <a:srgbClr val="000000"/>
                </a:solidFill>
                <a:latin typeface="Arial"/>
                <a:ea typeface="Arial"/>
                <a:cs typeface="Arial"/>
                <a:sym typeface="Arial"/>
              </a:rPr>
              <a:t>Phishing</a:t>
            </a:r>
            <a:r>
              <a:rPr lang="en-US" i="0" dirty="0">
                <a:solidFill>
                  <a:srgbClr val="000000"/>
                </a:solidFill>
                <a:latin typeface="Arial"/>
                <a:ea typeface="Arial"/>
                <a:cs typeface="Arial"/>
                <a:sym typeface="Arial"/>
              </a:rPr>
              <a:t> — Phishing occurs whenever an account holder receives a fake email directing him or her to enter sensitive personal information on a phony website. The false website enables the criminal to steal information from the account holder.</a:t>
            </a:r>
            <a:br>
              <a:rPr lang="en-US" i="0" dirty="0">
                <a:solidFill>
                  <a:srgbClr val="000000"/>
                </a:solidFill>
                <a:latin typeface="Arial"/>
                <a:ea typeface="Arial"/>
                <a:cs typeface="Arial"/>
                <a:sym typeface="Arial"/>
              </a:rPr>
            </a:br>
            <a:endParaRPr dirty="0">
              <a:solidFill>
                <a:srgbClr val="000000"/>
              </a:solidFill>
              <a:latin typeface="Arial"/>
              <a:ea typeface="Arial"/>
              <a:cs typeface="Arial"/>
              <a:sym typeface="Arial"/>
            </a:endParaRPr>
          </a:p>
          <a:p>
            <a:pPr marL="457200" lvl="0" indent="-304800" algn="l" rtl="0">
              <a:lnSpc>
                <a:spcPct val="100000"/>
              </a:lnSpc>
              <a:spcBef>
                <a:spcPts val="360"/>
              </a:spcBef>
              <a:spcAft>
                <a:spcPts val="0"/>
              </a:spcAft>
              <a:buSzPts val="1200"/>
              <a:buChar char="•"/>
            </a:pPr>
            <a:r>
              <a:rPr lang="en-US" b="1" dirty="0">
                <a:solidFill>
                  <a:srgbClr val="000000"/>
                </a:solidFill>
                <a:latin typeface="Arial"/>
                <a:ea typeface="Arial"/>
                <a:cs typeface="Arial"/>
                <a:sym typeface="Arial"/>
              </a:rPr>
              <a:t>Identity Theft Fraud</a:t>
            </a:r>
            <a:r>
              <a:rPr lang="en-US" dirty="0">
                <a:solidFill>
                  <a:srgbClr val="000000"/>
                </a:solidFill>
                <a:latin typeface="Arial"/>
                <a:ea typeface="Arial"/>
                <a:cs typeface="Arial"/>
                <a:sym typeface="Arial"/>
              </a:rPr>
              <a:t> — Whenever a criminal applies for an account using another person’s identity and information.</a:t>
            </a:r>
            <a:endParaRPr dirty="0">
              <a:solidFill>
                <a:srgbClr val="000000"/>
              </a:solidFill>
              <a:latin typeface="Arial"/>
              <a:ea typeface="Arial"/>
              <a:cs typeface="Arial"/>
              <a:sym typeface="Arial"/>
            </a:endParaRPr>
          </a:p>
          <a:p>
            <a:pPr marL="228600" lvl="0" indent="0" algn="l" rtl="0">
              <a:lnSpc>
                <a:spcPct val="80000"/>
              </a:lnSpc>
              <a:spcBef>
                <a:spcPts val="360"/>
              </a:spcBef>
              <a:spcAft>
                <a:spcPts val="0"/>
              </a:spcAft>
              <a:buClr>
                <a:schemeClr val="dk1"/>
              </a:buClr>
              <a:buSzPts val="1400"/>
              <a:buFont typeface="Calibri"/>
              <a:buNone/>
            </a:pPr>
            <a:endParaRPr dirty="0">
              <a:solidFill>
                <a:srgbClr val="0000E7"/>
              </a:solidFill>
              <a:latin typeface="Times"/>
              <a:ea typeface="Times"/>
              <a:cs typeface="Times"/>
              <a:sym typeface="Times"/>
            </a:endParaRPr>
          </a:p>
        </p:txBody>
      </p:sp>
      <p:sp>
        <p:nvSpPr>
          <p:cNvPr id="657" name="Google Shape;657;g1c86766862b_0_319: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49</a:t>
            </a:fld>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a2f67c5bc6_7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373" name="Google Shape;373;g1a2f67c5bc6_7_5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400"/>
              </a:spcBef>
              <a:spcAft>
                <a:spcPts val="0"/>
              </a:spcAft>
              <a:buClr>
                <a:schemeClr val="dk1"/>
              </a:buClr>
              <a:buSzPts val="1100"/>
              <a:buFont typeface="Arial"/>
              <a:buNone/>
            </a:pPr>
            <a:r>
              <a:rPr lang="en-US" sz="1200" dirty="0">
                <a:solidFill>
                  <a:schemeClr val="dk1"/>
                </a:solidFill>
                <a:latin typeface="Arial"/>
                <a:ea typeface="Arial"/>
                <a:cs typeface="Arial"/>
                <a:sym typeface="Arial"/>
              </a:rPr>
              <a:t>Again, there are two contractor banks for SP3 – Citibank and U.S. Bank.</a:t>
            </a:r>
            <a:br>
              <a:rPr lang="en-US" dirty="0">
                <a:latin typeface="Arial"/>
                <a:ea typeface="Arial"/>
                <a:cs typeface="Arial"/>
                <a:sym typeface="Arial"/>
              </a:rPr>
            </a:br>
            <a:br>
              <a:rPr lang="en-US" dirty="0">
                <a:latin typeface="Arial"/>
                <a:ea typeface="Arial"/>
                <a:cs typeface="Arial"/>
                <a:sym typeface="Arial"/>
              </a:rPr>
            </a:br>
            <a:r>
              <a:rPr lang="en-US" sz="1200" dirty="0">
                <a:solidFill>
                  <a:schemeClr val="dk1"/>
                </a:solidFill>
                <a:latin typeface="Arial"/>
                <a:ea typeface="Arial"/>
                <a:cs typeface="Arial"/>
                <a:sym typeface="Arial"/>
              </a:rPr>
              <a:t>The brands that work with Citibank are Mastercard, Visa, and for fleet transactions, Wright Express (also known as WEX).</a:t>
            </a:r>
            <a:br>
              <a:rPr lang="en-US" dirty="0">
                <a:latin typeface="Arial"/>
                <a:ea typeface="Arial"/>
                <a:cs typeface="Arial"/>
                <a:sym typeface="Arial"/>
              </a:rPr>
            </a:br>
            <a:br>
              <a:rPr lang="en-US" dirty="0">
                <a:latin typeface="Arial"/>
                <a:ea typeface="Arial"/>
                <a:cs typeface="Arial"/>
                <a:sym typeface="Arial"/>
              </a:rPr>
            </a:br>
            <a:r>
              <a:rPr lang="en-US" sz="1200" dirty="0">
                <a:solidFill>
                  <a:schemeClr val="dk1"/>
                </a:solidFill>
                <a:latin typeface="Arial"/>
                <a:ea typeface="Arial"/>
                <a:cs typeface="Arial"/>
                <a:sym typeface="Arial"/>
              </a:rPr>
              <a:t>The brands that work with U.S. Bank are Mastercard, Visa, and for fleet transactions, Voyager.</a:t>
            </a:r>
            <a:endParaRPr dirty="0">
              <a:latin typeface="Arial"/>
              <a:ea typeface="Arial"/>
              <a:cs typeface="Arial"/>
              <a:sym typeface="Arial"/>
            </a:endParaRPr>
          </a:p>
        </p:txBody>
      </p:sp>
      <p:sp>
        <p:nvSpPr>
          <p:cNvPr id="374" name="Google Shape;374;g1a2f67c5bc6_7_5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5</a:t>
            </a:fld>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1c86766862b_0_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63" name="Google Shape;663;g1c86766862b_0_32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As a program coordinator, you must inform your account holders to:</a:t>
            </a:r>
            <a:endParaRPr dirty="0">
              <a:latin typeface="Arial"/>
              <a:ea typeface="Arial"/>
              <a:cs typeface="Arial"/>
              <a:sym typeface="Arial"/>
            </a:endParaRPr>
          </a:p>
          <a:p>
            <a:pPr marL="457200" lvl="0" indent="-317500" algn="l" rtl="0">
              <a:lnSpc>
                <a:spcPct val="100000"/>
              </a:lnSpc>
              <a:spcBef>
                <a:spcPts val="360"/>
              </a:spcBef>
              <a:spcAft>
                <a:spcPts val="0"/>
              </a:spcAft>
              <a:buClr>
                <a:schemeClr val="dk1"/>
              </a:buClr>
              <a:buSzPts val="1400"/>
              <a:buChar char="•"/>
            </a:pPr>
            <a:r>
              <a:rPr lang="en-US" i="0" dirty="0">
                <a:latin typeface="Arial"/>
                <a:ea typeface="Arial"/>
                <a:cs typeface="Arial"/>
                <a:sym typeface="Arial"/>
              </a:rPr>
              <a:t>Be alert to the indicators of fraud such as false charges, mischarging, bribes, gratuities, and kickbacks.</a:t>
            </a:r>
            <a:endParaRPr dirty="0">
              <a:latin typeface="Arial"/>
              <a:ea typeface="Arial"/>
              <a:cs typeface="Arial"/>
              <a:sym typeface="Arial"/>
            </a:endParaRPr>
          </a:p>
          <a:p>
            <a:pPr marL="457200" lvl="0" indent="-317500" algn="l" rtl="0">
              <a:lnSpc>
                <a:spcPct val="100000"/>
              </a:lnSpc>
              <a:spcBef>
                <a:spcPts val="360"/>
              </a:spcBef>
              <a:spcAft>
                <a:spcPts val="0"/>
              </a:spcAft>
              <a:buClr>
                <a:schemeClr val="dk1"/>
              </a:buClr>
              <a:buSzPts val="1400"/>
              <a:buChar char="•"/>
            </a:pPr>
            <a:r>
              <a:rPr lang="en-US" i="0" dirty="0">
                <a:latin typeface="Arial"/>
                <a:ea typeface="Arial"/>
                <a:cs typeface="Arial"/>
                <a:sym typeface="Arial"/>
              </a:rPr>
              <a:t>Report suspected fraud immediately through the proper channels at your agency which may include the AO, Financial Officer, Office of the Inspector General or Office of Special Investigations.</a:t>
            </a:r>
            <a:endParaRPr dirty="0">
              <a:solidFill>
                <a:srgbClr val="0000E7"/>
              </a:solidFill>
              <a:latin typeface="Times"/>
              <a:ea typeface="Times"/>
              <a:cs typeface="Times"/>
              <a:sym typeface="Times"/>
            </a:endParaRPr>
          </a:p>
        </p:txBody>
      </p:sp>
      <p:sp>
        <p:nvSpPr>
          <p:cNvPr id="664" name="Google Shape;664;g1c86766862b_0_325: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50</a:t>
            </a:fld>
            <a:endParaRPr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1c86766862b_0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70" name="Google Shape;670;g1c86766862b_0_33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Always follow your agency's policies and procedures when handling cases of suspected misuse and fraud.</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Here are some program management tools that can help you to reduce fraud:</a:t>
            </a: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Font typeface="Arial"/>
              <a:buAutoNum type="arabicPeriod"/>
            </a:pPr>
            <a:r>
              <a:rPr lang="en-US" b="1" i="0" dirty="0">
                <a:latin typeface="Arial"/>
                <a:ea typeface="Arial"/>
                <a:cs typeface="Arial"/>
                <a:sym typeface="Arial"/>
              </a:rPr>
              <a:t>Credit limits - </a:t>
            </a:r>
            <a:r>
              <a:rPr lang="en-US" i="0" dirty="0">
                <a:latin typeface="Arial"/>
                <a:ea typeface="Arial"/>
                <a:cs typeface="Arial"/>
                <a:sym typeface="Arial"/>
              </a:rPr>
              <a:t>Credit limits restrict single, daily, weekly, or monthly expenditures per account. In accordance with agency/organization policy, an A/OPC may set the limits which best meet the agency's needs. Setting limits that are realistic, but not excessive, will deter misuse. By reviewing spending patterns, you may be able to lower limits without disrupting the agency's mission. A/OPCs also have the authority to raise limits at any time in response to emergency or unforeseen situations.</a:t>
            </a:r>
            <a:br>
              <a:rPr lang="en-US" i="0" dirty="0">
                <a:latin typeface="Arial"/>
                <a:ea typeface="Arial"/>
                <a:cs typeface="Arial"/>
                <a:sym typeface="Arial"/>
              </a:rPr>
            </a:b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Font typeface="Arial"/>
              <a:buAutoNum type="arabicPeriod"/>
            </a:pPr>
            <a:r>
              <a:rPr lang="en-US" b="1" i="0" dirty="0">
                <a:latin typeface="Arial"/>
                <a:ea typeface="Arial"/>
                <a:cs typeface="Arial"/>
                <a:sym typeface="Arial"/>
              </a:rPr>
              <a:t>Merchant Category Code (MCC) Blocks -</a:t>
            </a:r>
            <a:r>
              <a:rPr lang="en-US" i="0" dirty="0">
                <a:latin typeface="Arial"/>
                <a:ea typeface="Arial"/>
                <a:cs typeface="Arial"/>
                <a:sym typeface="Arial"/>
              </a:rPr>
              <a:t> Merchant Category Codes (MCCs) are established by the associations or contractor banks to identify different types of businesses. Merchants select the codes that best describe their business. You may limit the types of businesses where the account will be accepted by limiting the MCCs available to the account holder. The contractor bank has established sample templates that may assist you in determining which MCCs should be restricted. In the event that a</a:t>
            </a:r>
            <a:r>
              <a:rPr lang="en-US" dirty="0">
                <a:latin typeface="Arial"/>
                <a:ea typeface="Arial"/>
                <a:cs typeface="Arial"/>
                <a:sym typeface="Arial"/>
              </a:rPr>
              <a:t>n account</a:t>
            </a:r>
            <a:r>
              <a:rPr lang="en-US" i="0" dirty="0">
                <a:latin typeface="Arial"/>
                <a:ea typeface="Arial"/>
                <a:cs typeface="Arial"/>
                <a:sym typeface="Arial"/>
              </a:rPr>
              <a:t> needs to make a purchase outside of his/her restricted MCCs, A/OPCs are authorized to override the restriction for a transaction by contacting the contractor bank's Customer Service Representative. Agency/organization policy should specify who is authorized to perform overrides.</a:t>
            </a:r>
            <a:br>
              <a:rPr lang="en-US" i="0" dirty="0">
                <a:latin typeface="Arial"/>
                <a:ea typeface="Arial"/>
                <a:cs typeface="Arial"/>
                <a:sym typeface="Arial"/>
              </a:rPr>
            </a:b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Font typeface="Arial"/>
              <a:buAutoNum type="arabicPeriod"/>
            </a:pPr>
            <a:r>
              <a:rPr lang="en-US" b="1" i="0" dirty="0">
                <a:latin typeface="Arial"/>
                <a:ea typeface="Arial"/>
                <a:cs typeface="Arial"/>
                <a:sym typeface="Arial"/>
              </a:rPr>
              <a:t>Online Reports -</a:t>
            </a:r>
            <a:r>
              <a:rPr lang="en-US" i="0" dirty="0">
                <a:latin typeface="Arial"/>
                <a:ea typeface="Arial"/>
                <a:cs typeface="Arial"/>
                <a:sym typeface="Arial"/>
              </a:rPr>
              <a:t> A/OPCs have access to many standard and ad hoc reports online through the contractor bank’s EAS.</a:t>
            </a:r>
            <a:br>
              <a:rPr lang="en-US" i="0" dirty="0">
                <a:latin typeface="Arial"/>
                <a:ea typeface="Arial"/>
                <a:cs typeface="Arial"/>
                <a:sym typeface="Arial"/>
              </a:rPr>
            </a:br>
            <a:endParaRPr dirty="0">
              <a:latin typeface="Arial"/>
              <a:ea typeface="Arial"/>
              <a:cs typeface="Arial"/>
              <a:sym typeface="Arial"/>
            </a:endParaRPr>
          </a:p>
          <a:p>
            <a:pPr marL="457200" lvl="0" indent="-304800" algn="l" rtl="0">
              <a:lnSpc>
                <a:spcPct val="100000"/>
              </a:lnSpc>
              <a:spcBef>
                <a:spcPts val="360"/>
              </a:spcBef>
              <a:spcAft>
                <a:spcPts val="0"/>
              </a:spcAft>
              <a:buClr>
                <a:schemeClr val="dk1"/>
              </a:buClr>
              <a:buSzPts val="1200"/>
              <a:buFont typeface="Arial"/>
              <a:buAutoNum type="arabicPeriod"/>
            </a:pPr>
            <a:r>
              <a:rPr lang="en-US" b="1" i="0" dirty="0">
                <a:latin typeface="Arial"/>
                <a:ea typeface="Arial"/>
                <a:cs typeface="Arial"/>
                <a:sym typeface="Arial"/>
              </a:rPr>
              <a:t>Account Deactivation -</a:t>
            </a:r>
            <a:r>
              <a:rPr lang="en-US" i="0" dirty="0">
                <a:latin typeface="Arial"/>
                <a:ea typeface="Arial"/>
                <a:cs typeface="Arial"/>
                <a:sym typeface="Arial"/>
              </a:rPr>
              <a:t> In those instances when the </a:t>
            </a:r>
            <a:r>
              <a:rPr lang="en-US" dirty="0">
                <a:latin typeface="Arial"/>
                <a:ea typeface="Arial"/>
                <a:cs typeface="Arial"/>
                <a:sym typeface="Arial"/>
              </a:rPr>
              <a:t>purchase</a:t>
            </a:r>
            <a:r>
              <a:rPr lang="en-US" i="0" dirty="0">
                <a:latin typeface="Arial"/>
                <a:ea typeface="Arial"/>
                <a:cs typeface="Arial"/>
                <a:sym typeface="Arial"/>
              </a:rPr>
              <a:t> account is not needed on a continuous basis, deactivation of the account may serve as a deterrent to fraud and/or misuse. You may deactivate the account when an account is not being used. By understanding the use of the account, you can establish deactivation guidelines. Deactivation and reactivation can be completed through the bank's EAS or by calling the bank's customer service phone number.</a:t>
            </a:r>
            <a:br>
              <a:rPr lang="en-US" i="0" dirty="0">
                <a:latin typeface="Arial"/>
                <a:ea typeface="Arial"/>
                <a:cs typeface="Arial"/>
                <a:sym typeface="Arial"/>
              </a:rPr>
            </a:br>
            <a:endParaRPr i="0" dirty="0">
              <a:latin typeface="Arial"/>
              <a:ea typeface="Arial"/>
              <a:cs typeface="Arial"/>
              <a:sym typeface="Arial"/>
            </a:endParaRPr>
          </a:p>
          <a:p>
            <a:pPr marL="0" lvl="0" indent="0" algn="l" rtl="0">
              <a:lnSpc>
                <a:spcPct val="100000"/>
              </a:lnSpc>
              <a:spcBef>
                <a:spcPts val="360"/>
              </a:spcBef>
              <a:spcAft>
                <a:spcPts val="0"/>
              </a:spcAft>
              <a:buNone/>
            </a:pPr>
            <a:r>
              <a:rPr lang="en-US" b="1" dirty="0">
                <a:latin typeface="Arial"/>
                <a:ea typeface="Arial"/>
                <a:cs typeface="Arial"/>
                <a:sym typeface="Arial"/>
              </a:rPr>
              <a:t>5.        Guides </a:t>
            </a:r>
            <a:r>
              <a:rPr lang="en-US" dirty="0">
                <a:latin typeface="Arial"/>
                <a:ea typeface="Arial"/>
                <a:cs typeface="Arial"/>
                <a:sym typeface="Arial"/>
              </a:rPr>
              <a:t>- The banks have developed written guides for A/OPCs and account holders, so reach out to the banks if you’d like to view them.</a:t>
            </a:r>
            <a:endParaRPr dirty="0">
              <a:latin typeface="Arial"/>
              <a:ea typeface="Arial"/>
              <a:cs typeface="Arial"/>
              <a:sym typeface="Arial"/>
            </a:endParaRPr>
          </a:p>
        </p:txBody>
      </p:sp>
      <p:sp>
        <p:nvSpPr>
          <p:cNvPr id="671" name="Google Shape;671;g1c86766862b_0_33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51</a:t>
            </a:fld>
            <a:endParaRPr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c86766862b_0_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77" name="Google Shape;677;g1c86766862b_0_33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In addition, </a:t>
            </a:r>
            <a:r>
              <a:rPr lang="en-US" dirty="0">
                <a:latin typeface="Arial"/>
                <a:ea typeface="Arial"/>
                <a:cs typeface="Arial"/>
                <a:sym typeface="Arial"/>
              </a:rPr>
              <a:t>purchase</a:t>
            </a:r>
            <a:r>
              <a:rPr lang="en-US" i="0" dirty="0">
                <a:latin typeface="Arial"/>
                <a:ea typeface="Arial"/>
                <a:cs typeface="Arial"/>
                <a:sym typeface="Arial"/>
              </a:rPr>
              <a:t> program coordinators can:</a:t>
            </a:r>
            <a:endParaRPr dirty="0">
              <a:latin typeface="Arial"/>
              <a:ea typeface="Arial"/>
              <a:cs typeface="Arial"/>
              <a:sym typeface="Arial"/>
            </a:endParaRPr>
          </a:p>
          <a:p>
            <a:pPr marL="457200" lvl="0" indent="-317500" algn="l" rtl="0">
              <a:lnSpc>
                <a:spcPct val="100000"/>
              </a:lnSpc>
              <a:spcBef>
                <a:spcPts val="360"/>
              </a:spcBef>
              <a:spcAft>
                <a:spcPts val="0"/>
              </a:spcAft>
              <a:buClr>
                <a:schemeClr val="dk1"/>
              </a:buClr>
              <a:buSzPts val="1400"/>
              <a:buChar char="•"/>
            </a:pPr>
            <a:r>
              <a:rPr lang="en-US" i="0" dirty="0">
                <a:latin typeface="Arial"/>
                <a:ea typeface="Arial"/>
                <a:cs typeface="Arial"/>
                <a:sym typeface="Arial"/>
              </a:rPr>
              <a:t>Establish policies and procedures to detect fraud, waste and abuse.</a:t>
            </a:r>
            <a:endParaRPr dirty="0">
              <a:latin typeface="Arial"/>
              <a:ea typeface="Arial"/>
              <a:cs typeface="Arial"/>
              <a:sym typeface="Arial"/>
            </a:endParaRPr>
          </a:p>
          <a:p>
            <a:pPr marL="457200" lvl="0" indent="-317500" algn="l" rtl="0">
              <a:lnSpc>
                <a:spcPct val="100000"/>
              </a:lnSpc>
              <a:spcBef>
                <a:spcPts val="360"/>
              </a:spcBef>
              <a:spcAft>
                <a:spcPts val="0"/>
              </a:spcAft>
              <a:buClr>
                <a:schemeClr val="dk1"/>
              </a:buClr>
              <a:buSzPts val="1400"/>
              <a:buChar char="•"/>
            </a:pPr>
            <a:r>
              <a:rPr lang="en-US" i="0" dirty="0">
                <a:latin typeface="Arial"/>
                <a:ea typeface="Arial"/>
                <a:cs typeface="Arial"/>
                <a:sym typeface="Arial"/>
              </a:rPr>
              <a:t>Emphasize standards of conduct and clearly state consequences for misuse.</a:t>
            </a:r>
            <a:endParaRPr dirty="0">
              <a:latin typeface="Arial"/>
              <a:ea typeface="Arial"/>
              <a:cs typeface="Arial"/>
              <a:sym typeface="Arial"/>
            </a:endParaRPr>
          </a:p>
          <a:p>
            <a:pPr marL="457200" lvl="0" indent="-317500" algn="l" rtl="0">
              <a:lnSpc>
                <a:spcPct val="100000"/>
              </a:lnSpc>
              <a:spcBef>
                <a:spcPts val="360"/>
              </a:spcBef>
              <a:spcAft>
                <a:spcPts val="0"/>
              </a:spcAft>
              <a:buClr>
                <a:schemeClr val="dk1"/>
              </a:buClr>
              <a:buSzPts val="1400"/>
              <a:buChar char="•"/>
            </a:pPr>
            <a:r>
              <a:rPr lang="en-US" i="0" dirty="0">
                <a:latin typeface="Arial"/>
                <a:ea typeface="Arial"/>
                <a:cs typeface="Arial"/>
                <a:sym typeface="Arial"/>
              </a:rPr>
              <a:t>Manage delinquency and implement proper training.</a:t>
            </a:r>
            <a:endParaRPr dirty="0">
              <a:latin typeface="Arial"/>
              <a:ea typeface="Arial"/>
              <a:cs typeface="Arial"/>
              <a:sym typeface="Arial"/>
            </a:endParaRPr>
          </a:p>
        </p:txBody>
      </p:sp>
      <p:sp>
        <p:nvSpPr>
          <p:cNvPr id="678" name="Google Shape;678;g1c86766862b_0_33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52</a:t>
            </a:fld>
            <a:endParaRPr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1c86766862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698" name="Google Shape;698;g1c86766862b_0_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60"/>
              </a:spcBef>
              <a:spcAft>
                <a:spcPts val="0"/>
              </a:spcAft>
              <a:buClr>
                <a:srgbClr val="000000"/>
              </a:buClr>
              <a:buSzPts val="1400"/>
              <a:buFont typeface="Arial"/>
              <a:buNone/>
            </a:pPr>
            <a:r>
              <a:rPr lang="en-US" i="0" dirty="0">
                <a:latin typeface="Arial"/>
                <a:ea typeface="Arial"/>
                <a:cs typeface="Arial"/>
                <a:sym typeface="Arial"/>
              </a:rPr>
              <a:t>During this part of the presentation, we’ll talk about some best practices for your consideration.  Each agency runs their charge card program a bit differently.  But, perhaps you’ll find some of these ideas and suggestions helpful as you learn to manage your charge card program.</a:t>
            </a:r>
            <a:endParaRPr dirty="0">
              <a:latin typeface="Arial"/>
              <a:ea typeface="Arial"/>
              <a:cs typeface="Arial"/>
              <a:sym typeface="Arial"/>
            </a:endParaRPr>
          </a:p>
        </p:txBody>
      </p:sp>
      <p:sp>
        <p:nvSpPr>
          <p:cNvPr id="699" name="Google Shape;699;g1c86766862b_0_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53</a:t>
            </a:fld>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1c86766862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04" name="Google Shape;704;g1c86766862b_0_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139700" lvl="0" indent="0" algn="l" rtl="0">
              <a:lnSpc>
                <a:spcPct val="100000"/>
              </a:lnSpc>
              <a:spcBef>
                <a:spcPts val="360"/>
              </a:spcBef>
              <a:spcAft>
                <a:spcPts val="0"/>
              </a:spcAft>
              <a:buClr>
                <a:srgbClr val="013C88"/>
              </a:buClr>
              <a:buSzPts val="1400"/>
              <a:buFont typeface="Arial"/>
              <a:buNone/>
            </a:pPr>
            <a:r>
              <a:rPr lang="en-US" dirty="0">
                <a:latin typeface="Arial"/>
                <a:ea typeface="Arial"/>
                <a:cs typeface="Arial"/>
                <a:sym typeface="Arial"/>
              </a:rPr>
              <a:t>Good training and communication with your account holders is key!</a:t>
            </a:r>
            <a:br>
              <a:rPr lang="en-US" dirty="0">
                <a:latin typeface="Arial"/>
                <a:ea typeface="Arial"/>
                <a:cs typeface="Arial"/>
                <a:sym typeface="Arial"/>
              </a:rPr>
            </a:br>
            <a:endParaRPr dirty="0">
              <a:latin typeface="Arial"/>
              <a:ea typeface="Arial"/>
              <a:cs typeface="Arial"/>
              <a:sym typeface="Arial"/>
            </a:endParaRPr>
          </a:p>
          <a:p>
            <a:pPr marL="465137" lvl="1" indent="-336550" algn="l" rtl="0">
              <a:lnSpc>
                <a:spcPct val="100000"/>
              </a:lnSpc>
              <a:spcBef>
                <a:spcPts val="360"/>
              </a:spcBef>
              <a:spcAft>
                <a:spcPts val="0"/>
              </a:spcAft>
              <a:buClr>
                <a:schemeClr val="dk1"/>
              </a:buClr>
              <a:buSzPts val="1200"/>
              <a:buChar char="⮚"/>
            </a:pPr>
            <a:r>
              <a:rPr lang="en-US" i="0" dirty="0">
                <a:latin typeface="Arial"/>
                <a:ea typeface="Arial"/>
                <a:cs typeface="Arial"/>
                <a:sym typeface="Arial"/>
              </a:rPr>
              <a:t>Train account holders on the proper use of the </a:t>
            </a:r>
            <a:r>
              <a:rPr lang="en-US" dirty="0">
                <a:latin typeface="Arial"/>
                <a:ea typeface="Arial"/>
                <a:cs typeface="Arial"/>
                <a:sym typeface="Arial"/>
              </a:rPr>
              <a:t>purchase</a:t>
            </a:r>
            <a:r>
              <a:rPr lang="en-US" i="0" dirty="0">
                <a:latin typeface="Arial"/>
                <a:ea typeface="Arial"/>
                <a:cs typeface="Arial"/>
                <a:sym typeface="Arial"/>
              </a:rPr>
              <a:t> account. Use ethics training as another source for instruction.</a:t>
            </a:r>
            <a:endParaRPr dirty="0">
              <a:latin typeface="Arial"/>
              <a:ea typeface="Arial"/>
              <a:cs typeface="Arial"/>
              <a:sym typeface="Arial"/>
            </a:endParaRPr>
          </a:p>
          <a:p>
            <a:pPr marL="465137" lvl="1" indent="-336550" algn="l" rtl="0">
              <a:lnSpc>
                <a:spcPct val="100000"/>
              </a:lnSpc>
              <a:spcBef>
                <a:spcPts val="1560"/>
              </a:spcBef>
              <a:spcAft>
                <a:spcPts val="0"/>
              </a:spcAft>
              <a:buClr>
                <a:schemeClr val="dk1"/>
              </a:buClr>
              <a:buSzPts val="1200"/>
              <a:buChar char="⮚"/>
            </a:pPr>
            <a:r>
              <a:rPr lang="en-US" i="0" dirty="0">
                <a:latin typeface="Arial"/>
                <a:ea typeface="Arial"/>
                <a:cs typeface="Arial"/>
                <a:sym typeface="Arial"/>
              </a:rPr>
              <a:t>Develop a </a:t>
            </a:r>
            <a:r>
              <a:rPr lang="en-US" dirty="0">
                <a:latin typeface="Arial"/>
                <a:ea typeface="Arial"/>
                <a:cs typeface="Arial"/>
                <a:sym typeface="Arial"/>
              </a:rPr>
              <a:t>purchase</a:t>
            </a:r>
            <a:r>
              <a:rPr lang="en-US" i="0" dirty="0">
                <a:latin typeface="Arial"/>
                <a:ea typeface="Arial"/>
                <a:cs typeface="Arial"/>
                <a:sym typeface="Arial"/>
              </a:rPr>
              <a:t> hotline to respond to account holder questions.</a:t>
            </a:r>
            <a:endParaRPr dirty="0">
              <a:latin typeface="Arial"/>
              <a:ea typeface="Arial"/>
              <a:cs typeface="Arial"/>
              <a:sym typeface="Arial"/>
            </a:endParaRPr>
          </a:p>
          <a:p>
            <a:pPr marL="465137" lvl="1" indent="-336550" algn="l" rtl="0">
              <a:lnSpc>
                <a:spcPct val="100000"/>
              </a:lnSpc>
              <a:spcBef>
                <a:spcPts val="1560"/>
              </a:spcBef>
              <a:spcAft>
                <a:spcPts val="0"/>
              </a:spcAft>
              <a:buClr>
                <a:schemeClr val="dk1"/>
              </a:buClr>
              <a:buSzPts val="1200"/>
              <a:buChar char="⮚"/>
            </a:pPr>
            <a:r>
              <a:rPr lang="en-US" i="0" dirty="0">
                <a:latin typeface="Arial"/>
                <a:ea typeface="Arial"/>
                <a:cs typeface="Arial"/>
                <a:sym typeface="Arial"/>
              </a:rPr>
              <a:t>Develop and maintain a </a:t>
            </a:r>
            <a:r>
              <a:rPr lang="en-US" dirty="0">
                <a:latin typeface="Arial"/>
                <a:ea typeface="Arial"/>
                <a:cs typeface="Arial"/>
                <a:sym typeface="Arial"/>
              </a:rPr>
              <a:t>purchase</a:t>
            </a:r>
            <a:r>
              <a:rPr lang="en-US" i="0" dirty="0">
                <a:latin typeface="Arial"/>
                <a:ea typeface="Arial"/>
                <a:cs typeface="Arial"/>
                <a:sym typeface="Arial"/>
              </a:rPr>
              <a:t>-specific website for your agency.</a:t>
            </a:r>
            <a:endParaRPr dirty="0">
              <a:latin typeface="Arial"/>
              <a:ea typeface="Arial"/>
              <a:cs typeface="Arial"/>
              <a:sym typeface="Arial"/>
            </a:endParaRPr>
          </a:p>
          <a:p>
            <a:pPr marL="465137" lvl="1" indent="-336550" algn="l" rtl="0">
              <a:lnSpc>
                <a:spcPct val="100000"/>
              </a:lnSpc>
              <a:spcBef>
                <a:spcPts val="1560"/>
              </a:spcBef>
              <a:spcAft>
                <a:spcPts val="0"/>
              </a:spcAft>
              <a:buClr>
                <a:schemeClr val="dk1"/>
              </a:buClr>
              <a:buSzPts val="1200"/>
              <a:buChar char="⮚"/>
            </a:pPr>
            <a:r>
              <a:rPr lang="en-US" dirty="0">
                <a:latin typeface="Arial"/>
                <a:ea typeface="Arial"/>
                <a:cs typeface="Arial"/>
                <a:sym typeface="Arial"/>
              </a:rPr>
              <a:t>Create a monthly newsletter for agency purchase policies and procedures.</a:t>
            </a:r>
            <a:endParaRPr dirty="0">
              <a:latin typeface="Arial"/>
              <a:ea typeface="Arial"/>
              <a:cs typeface="Arial"/>
              <a:sym typeface="Arial"/>
            </a:endParaRPr>
          </a:p>
          <a:p>
            <a:pPr marL="139700" lvl="0" indent="0" algn="l" rtl="0">
              <a:lnSpc>
                <a:spcPct val="100000"/>
              </a:lnSpc>
              <a:spcBef>
                <a:spcPts val="1560"/>
              </a:spcBef>
              <a:spcAft>
                <a:spcPts val="0"/>
              </a:spcAft>
              <a:buClr>
                <a:srgbClr val="013C88"/>
              </a:buClr>
              <a:buSzPts val="1400"/>
              <a:buFont typeface="Calibri"/>
              <a:buNone/>
            </a:pPr>
            <a:endParaRPr dirty="0">
              <a:latin typeface="Arial"/>
              <a:ea typeface="Arial"/>
              <a:cs typeface="Arial"/>
              <a:sym typeface="Arial"/>
            </a:endParaRPr>
          </a:p>
        </p:txBody>
      </p:sp>
      <p:sp>
        <p:nvSpPr>
          <p:cNvPr id="705" name="Google Shape;705;g1c86766862b_0_6: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54</a:t>
            </a:fld>
            <a:endParaRPr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1c86766862b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1" name="Google Shape;711;g1c86766862b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465137" lvl="1" indent="-336550" algn="l" rtl="0">
              <a:lnSpc>
                <a:spcPct val="100000"/>
              </a:lnSpc>
              <a:spcBef>
                <a:spcPts val="360"/>
              </a:spcBef>
              <a:spcAft>
                <a:spcPts val="0"/>
              </a:spcAft>
              <a:buClr>
                <a:schemeClr val="dk1"/>
              </a:buClr>
              <a:buSzPts val="1200"/>
              <a:buChar char="⮚"/>
            </a:pPr>
            <a:r>
              <a:rPr lang="en-US" dirty="0">
                <a:latin typeface="Arial"/>
                <a:ea typeface="Arial"/>
                <a:cs typeface="Arial"/>
                <a:sym typeface="Arial"/>
              </a:rPr>
              <a:t>Publish a “Frequently Asked Questions” page on the agency internal website.</a:t>
            </a:r>
            <a:endParaRPr dirty="0">
              <a:latin typeface="Arial"/>
              <a:ea typeface="Arial"/>
              <a:cs typeface="Arial"/>
              <a:sym typeface="Arial"/>
            </a:endParaRPr>
          </a:p>
          <a:p>
            <a:pPr marL="465137" lvl="1" indent="-336550" algn="l" rtl="0">
              <a:lnSpc>
                <a:spcPct val="100000"/>
              </a:lnSpc>
              <a:spcBef>
                <a:spcPts val="1560"/>
              </a:spcBef>
              <a:spcAft>
                <a:spcPts val="0"/>
              </a:spcAft>
              <a:buClr>
                <a:schemeClr val="dk1"/>
              </a:buClr>
              <a:buSzPts val="1200"/>
              <a:buChar char="⮚"/>
            </a:pPr>
            <a:r>
              <a:rPr lang="en-US" i="0" dirty="0">
                <a:latin typeface="Arial"/>
                <a:ea typeface="Arial"/>
                <a:cs typeface="Arial"/>
                <a:sym typeface="Arial"/>
              </a:rPr>
              <a:t>Send periodic reminders on agency </a:t>
            </a:r>
            <a:r>
              <a:rPr lang="en-US" dirty="0">
                <a:latin typeface="Arial"/>
                <a:ea typeface="Arial"/>
                <a:cs typeface="Arial"/>
                <a:sym typeface="Arial"/>
              </a:rPr>
              <a:t>purchase</a:t>
            </a:r>
            <a:r>
              <a:rPr lang="en-US" i="0" dirty="0">
                <a:latin typeface="Arial"/>
                <a:ea typeface="Arial"/>
                <a:cs typeface="Arial"/>
                <a:sym typeface="Arial"/>
              </a:rPr>
              <a:t> policies and procedures.</a:t>
            </a:r>
            <a:endParaRPr dirty="0">
              <a:latin typeface="Arial"/>
              <a:ea typeface="Arial"/>
              <a:cs typeface="Arial"/>
              <a:sym typeface="Arial"/>
            </a:endParaRPr>
          </a:p>
          <a:p>
            <a:pPr marL="465137" lvl="1" indent="-336550" algn="l" rtl="0">
              <a:lnSpc>
                <a:spcPct val="100000"/>
              </a:lnSpc>
              <a:spcBef>
                <a:spcPts val="1560"/>
              </a:spcBef>
              <a:spcAft>
                <a:spcPts val="0"/>
              </a:spcAft>
              <a:buClr>
                <a:schemeClr val="dk1"/>
              </a:buClr>
              <a:buSzPts val="1200"/>
              <a:buChar char="⮚"/>
            </a:pPr>
            <a:r>
              <a:rPr lang="en-US" i="0" dirty="0">
                <a:latin typeface="Arial"/>
                <a:ea typeface="Arial"/>
                <a:cs typeface="Arial"/>
                <a:sym typeface="Arial"/>
              </a:rPr>
              <a:t>Hold orientation sessions with new </a:t>
            </a:r>
            <a:r>
              <a:rPr lang="en-US" dirty="0">
                <a:latin typeface="Arial"/>
                <a:ea typeface="Arial"/>
                <a:cs typeface="Arial"/>
                <a:sym typeface="Arial"/>
              </a:rPr>
              <a:t>purchase</a:t>
            </a:r>
            <a:r>
              <a:rPr lang="en-US" i="0" dirty="0">
                <a:latin typeface="Arial"/>
                <a:ea typeface="Arial"/>
                <a:cs typeface="Arial"/>
                <a:sym typeface="Arial"/>
              </a:rPr>
              <a:t> account holders.</a:t>
            </a:r>
            <a:endParaRPr dirty="0">
              <a:latin typeface="Arial"/>
              <a:ea typeface="Arial"/>
              <a:cs typeface="Arial"/>
              <a:sym typeface="Arial"/>
            </a:endParaRPr>
          </a:p>
          <a:p>
            <a:pPr marL="465137" lvl="1" indent="-336550" algn="l" rtl="0">
              <a:lnSpc>
                <a:spcPct val="100000"/>
              </a:lnSpc>
              <a:spcBef>
                <a:spcPts val="1560"/>
              </a:spcBef>
              <a:spcAft>
                <a:spcPts val="1200"/>
              </a:spcAft>
              <a:buClr>
                <a:schemeClr val="dk1"/>
              </a:buClr>
              <a:buSzPts val="1200"/>
              <a:buChar char="⮚"/>
            </a:pPr>
            <a:r>
              <a:rPr lang="en-US" i="0" dirty="0">
                <a:latin typeface="Arial"/>
                <a:ea typeface="Arial"/>
                <a:cs typeface="Arial"/>
                <a:sym typeface="Arial"/>
              </a:rPr>
              <a:t>E-mail updates to A/OPCs at all levels on important program changes.</a:t>
            </a:r>
          </a:p>
          <a:p>
            <a:pPr marL="465137" lvl="1" indent="-336550" algn="l" rtl="0">
              <a:lnSpc>
                <a:spcPct val="100000"/>
              </a:lnSpc>
              <a:spcBef>
                <a:spcPts val="1560"/>
              </a:spcBef>
              <a:spcAft>
                <a:spcPts val="1200"/>
              </a:spcAft>
              <a:buClr>
                <a:schemeClr val="dk1"/>
              </a:buClr>
              <a:buSzPts val="1200"/>
              <a:buChar char="⮚"/>
            </a:pPr>
            <a:r>
              <a:rPr lang="en-US" sz="1200" b="0" i="0" u="none" strike="noStrike" cap="none" dirty="0">
                <a:solidFill>
                  <a:srgbClr val="005087"/>
                </a:solidFill>
                <a:latin typeface="Arial"/>
                <a:ea typeface="Arial"/>
                <a:cs typeface="Arial"/>
                <a:sym typeface="Arial"/>
              </a:rPr>
              <a:t>Consider performing an annual review of all issued accounts to determine whether each account meets the criteria for continued participation in the Federal Government </a:t>
            </a:r>
            <a:r>
              <a:rPr lang="en-US" sz="1200" dirty="0">
                <a:solidFill>
                  <a:srgbClr val="005087"/>
                </a:solidFill>
              </a:rPr>
              <a:t>purchase</a:t>
            </a:r>
            <a:r>
              <a:rPr lang="en-US" sz="1200" b="0" i="0" u="none" strike="noStrike" cap="none" dirty="0">
                <a:solidFill>
                  <a:srgbClr val="005087"/>
                </a:solidFill>
                <a:latin typeface="Arial"/>
                <a:ea typeface="Arial"/>
                <a:cs typeface="Arial"/>
                <a:sym typeface="Arial"/>
              </a:rPr>
              <a:t> program.</a:t>
            </a:r>
            <a:endParaRPr lang="en-US" sz="1200" b="0" i="0" u="none" strike="noStrike" cap="none" dirty="0">
              <a:solidFill>
                <a:schemeClr val="dk1"/>
              </a:solidFill>
              <a:latin typeface="Calibri"/>
              <a:ea typeface="Calibri"/>
              <a:cs typeface="Calibri"/>
              <a:sym typeface="Calibri"/>
            </a:endParaRPr>
          </a:p>
          <a:p>
            <a:pPr marL="465137" lvl="1" indent="-336550" algn="l" rtl="0">
              <a:lnSpc>
                <a:spcPct val="100000"/>
              </a:lnSpc>
              <a:spcBef>
                <a:spcPts val="1560"/>
              </a:spcBef>
              <a:spcAft>
                <a:spcPts val="1200"/>
              </a:spcAft>
              <a:buClr>
                <a:schemeClr val="dk1"/>
              </a:buClr>
              <a:buSzPts val="1200"/>
              <a:buChar char="⮚"/>
            </a:pPr>
            <a:endParaRPr dirty="0">
              <a:latin typeface="Arial"/>
              <a:ea typeface="Arial"/>
              <a:cs typeface="Arial"/>
              <a:sym typeface="Arial"/>
            </a:endParaRPr>
          </a:p>
        </p:txBody>
      </p:sp>
      <p:sp>
        <p:nvSpPr>
          <p:cNvPr id="712" name="Google Shape;712;g1c86766862b_0_12: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55</a:t>
            </a:fld>
            <a:endParaRPr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1c86766862b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8" name="Google Shape;718;g1c86766862b_0_1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i="0" dirty="0">
                <a:solidFill>
                  <a:srgbClr val="000000"/>
                </a:solidFill>
                <a:latin typeface="Arial"/>
                <a:ea typeface="Arial"/>
                <a:cs typeface="Arial"/>
                <a:sym typeface="Arial"/>
              </a:rPr>
              <a:t>Program Coordinators have access to a number of reporting tools that enable you to manage your </a:t>
            </a:r>
            <a:r>
              <a:rPr lang="en-US" dirty="0">
                <a:solidFill>
                  <a:srgbClr val="000000"/>
                </a:solidFill>
                <a:latin typeface="Arial"/>
                <a:ea typeface="Arial"/>
                <a:cs typeface="Arial"/>
                <a:sym typeface="Arial"/>
              </a:rPr>
              <a:t>purchase</a:t>
            </a:r>
            <a:r>
              <a:rPr lang="en-US" i="0" dirty="0">
                <a:solidFill>
                  <a:srgbClr val="000000"/>
                </a:solidFill>
                <a:latin typeface="Arial"/>
                <a:ea typeface="Arial"/>
                <a:cs typeface="Arial"/>
                <a:sym typeface="Arial"/>
              </a:rPr>
              <a:t> program effectively through your contractor bank's Electronic Access System (EAS). To access reports, contact your bank representative to obtain a User ID and password.</a:t>
            </a:r>
            <a:endParaRPr dirty="0">
              <a:solidFill>
                <a:srgbClr val="000000"/>
              </a:solidFill>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solidFill>
                <a:srgbClr val="000000"/>
              </a:solidFill>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solidFill>
                  <a:srgbClr val="000000"/>
                </a:solidFill>
                <a:latin typeface="Arial"/>
                <a:ea typeface="Arial"/>
                <a:cs typeface="Arial"/>
                <a:sym typeface="Arial"/>
              </a:rPr>
              <a:t>Each bank has a slightly different suite of reports available, so review the contractor bank's A/OPC guide or go online to learn about the specific reports offered. Most electronic reports are updated within two to three days after a transaction. However, some reports are only updated at the end of the billing cycle.</a:t>
            </a:r>
            <a:endParaRPr dirty="0">
              <a:solidFill>
                <a:srgbClr val="000000"/>
              </a:solidFill>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solidFill>
                <a:srgbClr val="000000"/>
              </a:solidFill>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solidFill>
                  <a:srgbClr val="000000"/>
                </a:solidFill>
                <a:latin typeface="Arial"/>
                <a:ea typeface="Arial"/>
                <a:cs typeface="Arial"/>
                <a:sym typeface="Arial"/>
              </a:rPr>
              <a:t>Program coordinators will also have access through the EAS to monitor account holder transactions at any time. By searching by account number, you can track transactions, as well as view monthly statements. You may also contact the bank’s customer service at any time to request information on a specific account.</a:t>
            </a:r>
            <a:endParaRPr dirty="0">
              <a:solidFill>
                <a:srgbClr val="000000"/>
              </a:solidFill>
              <a:latin typeface="Arial"/>
              <a:ea typeface="Arial"/>
              <a:cs typeface="Arial"/>
              <a:sym typeface="Arial"/>
            </a:endParaRPr>
          </a:p>
        </p:txBody>
      </p:sp>
      <p:sp>
        <p:nvSpPr>
          <p:cNvPr id="719" name="Google Shape;719;g1c86766862b_0_18: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56</a:t>
            </a:fld>
            <a:endParaRPr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1c86766862b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25" name="Google Shape;725;g1c86766862b_0_2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1" indent="0" algn="l" rtl="0">
              <a:lnSpc>
                <a:spcPct val="100000"/>
              </a:lnSpc>
              <a:spcBef>
                <a:spcPts val="360"/>
              </a:spcBef>
              <a:spcAft>
                <a:spcPts val="0"/>
              </a:spcAft>
              <a:buClr>
                <a:srgbClr val="005087"/>
              </a:buClr>
              <a:buSzPts val="1400"/>
              <a:buFont typeface="Noto Sans"/>
              <a:buNone/>
            </a:pPr>
            <a:r>
              <a:rPr lang="en-US" i="0" dirty="0">
                <a:latin typeface="Arial"/>
                <a:ea typeface="Arial"/>
                <a:cs typeface="Arial"/>
                <a:sym typeface="Arial"/>
              </a:rPr>
              <a:t>So, be sure to use the online tools provided by the banks, GSA, and your agency.</a:t>
            </a:r>
            <a:endParaRPr dirty="0">
              <a:latin typeface="Arial"/>
              <a:ea typeface="Arial"/>
              <a:cs typeface="Arial"/>
              <a:sym typeface="Arial"/>
            </a:endParaRPr>
          </a:p>
          <a:p>
            <a:pPr marL="465137" lvl="1" indent="-336550" algn="l" rtl="0">
              <a:lnSpc>
                <a:spcPct val="100000"/>
              </a:lnSpc>
              <a:spcBef>
                <a:spcPts val="1560"/>
              </a:spcBef>
              <a:spcAft>
                <a:spcPts val="0"/>
              </a:spcAft>
              <a:buClr>
                <a:schemeClr val="dk1"/>
              </a:buClr>
              <a:buSzPts val="1200"/>
              <a:buChar char="⮚"/>
            </a:pPr>
            <a:endParaRPr lang="en-US" i="0" dirty="0">
              <a:latin typeface="Arial"/>
              <a:ea typeface="Arial"/>
              <a:cs typeface="Arial"/>
              <a:sym typeface="Arial"/>
            </a:endParaRPr>
          </a:p>
          <a:p>
            <a:pPr marL="171450" lvl="1" indent="-171450" algn="l" rtl="0">
              <a:lnSpc>
                <a:spcPct val="100000"/>
              </a:lnSpc>
              <a:spcBef>
                <a:spcPts val="360"/>
              </a:spcBef>
              <a:spcAft>
                <a:spcPts val="0"/>
              </a:spcAft>
              <a:buClr>
                <a:srgbClr val="005087"/>
              </a:buClr>
              <a:buSzPts val="1400"/>
              <a:buFont typeface="Wingdings" panose="05000000000000000000" pitchFamily="2" charset="2"/>
              <a:buChar char="Ø"/>
            </a:pPr>
            <a:r>
              <a:rPr lang="en-US" dirty="0">
                <a:latin typeface="Arial"/>
                <a:ea typeface="Arial"/>
                <a:cs typeface="Arial"/>
                <a:sym typeface="Arial"/>
              </a:rPr>
              <a:t>Take the time to understand all available reports.</a:t>
            </a:r>
            <a:br>
              <a:rPr lang="en-US" dirty="0">
                <a:latin typeface="Arial"/>
                <a:ea typeface="Arial"/>
                <a:cs typeface="Arial"/>
                <a:sym typeface="Arial"/>
              </a:rPr>
            </a:br>
            <a:endParaRPr lang="en-US" dirty="0">
              <a:latin typeface="Arial"/>
              <a:ea typeface="Arial"/>
              <a:cs typeface="Arial"/>
              <a:sym typeface="Arial"/>
            </a:endParaRPr>
          </a:p>
          <a:p>
            <a:pPr marL="171450" lvl="1" indent="-171450" algn="l" rtl="0">
              <a:lnSpc>
                <a:spcPct val="100000"/>
              </a:lnSpc>
              <a:spcBef>
                <a:spcPts val="360"/>
              </a:spcBef>
              <a:spcAft>
                <a:spcPts val="0"/>
              </a:spcAft>
              <a:buClr>
                <a:srgbClr val="005087"/>
              </a:buClr>
              <a:buSzPts val="1400"/>
              <a:buFont typeface="Wingdings" panose="05000000000000000000" pitchFamily="2" charset="2"/>
              <a:buChar char="Ø"/>
            </a:pPr>
            <a:r>
              <a:rPr lang="en-US" i="0" dirty="0">
                <a:latin typeface="Arial"/>
                <a:ea typeface="Arial"/>
                <a:cs typeface="Arial"/>
                <a:sym typeface="Arial"/>
              </a:rPr>
              <a:t>Proactively review reports regularly </a:t>
            </a:r>
            <a:r>
              <a:rPr lang="en-US" dirty="0">
                <a:latin typeface="Arial"/>
                <a:ea typeface="Arial"/>
                <a:cs typeface="Arial"/>
                <a:sym typeface="Arial"/>
              </a:rPr>
              <a:t>to oversee the purchase account program’s financial condition, to monitor for fraud, waste, and abuse, and </a:t>
            </a:r>
            <a:r>
              <a:rPr lang="en-US" i="0" dirty="0">
                <a:latin typeface="Arial"/>
                <a:ea typeface="Arial"/>
                <a:cs typeface="Arial"/>
                <a:sym typeface="Arial"/>
              </a:rPr>
              <a:t>to track trends in delinquency rates and charge offs/write offs.</a:t>
            </a:r>
          </a:p>
          <a:p>
            <a:pPr marL="171450" lvl="1" indent="-171450" algn="l" rtl="0">
              <a:lnSpc>
                <a:spcPct val="100000"/>
              </a:lnSpc>
              <a:spcBef>
                <a:spcPts val="360"/>
              </a:spcBef>
              <a:spcAft>
                <a:spcPts val="0"/>
              </a:spcAft>
              <a:buClr>
                <a:srgbClr val="005087"/>
              </a:buClr>
              <a:buSzPts val="1400"/>
              <a:buFont typeface="Wingdings" panose="05000000000000000000" pitchFamily="2" charset="2"/>
              <a:buChar char="Ø"/>
            </a:pPr>
            <a:endParaRPr lang="en-US" i="0" dirty="0">
              <a:latin typeface="Arial"/>
              <a:ea typeface="Arial"/>
              <a:cs typeface="Arial"/>
              <a:sym typeface="Arial"/>
            </a:endParaRPr>
          </a:p>
          <a:p>
            <a:pPr marL="171450" lvl="1" indent="-171450" algn="l" rtl="0">
              <a:lnSpc>
                <a:spcPct val="100000"/>
              </a:lnSpc>
              <a:spcBef>
                <a:spcPts val="360"/>
              </a:spcBef>
              <a:spcAft>
                <a:spcPts val="0"/>
              </a:spcAft>
              <a:buClr>
                <a:srgbClr val="005087"/>
              </a:buClr>
              <a:buSzPts val="1400"/>
              <a:buFont typeface="Wingdings" panose="05000000000000000000" pitchFamily="2" charset="2"/>
              <a:buChar char="Ø"/>
            </a:pPr>
            <a:r>
              <a:rPr lang="en-US" i="0" dirty="0">
                <a:latin typeface="Arial"/>
                <a:ea typeface="Arial"/>
                <a:cs typeface="Arial"/>
                <a:sym typeface="Arial"/>
              </a:rPr>
              <a:t>Use exception reports to detect misuse of the </a:t>
            </a:r>
            <a:r>
              <a:rPr lang="en-US" dirty="0">
                <a:latin typeface="Arial"/>
                <a:ea typeface="Arial"/>
                <a:cs typeface="Arial"/>
                <a:sym typeface="Arial"/>
              </a:rPr>
              <a:t>purchase</a:t>
            </a:r>
            <a:r>
              <a:rPr lang="en-US" i="0" dirty="0">
                <a:latin typeface="Arial"/>
                <a:ea typeface="Arial"/>
                <a:cs typeface="Arial"/>
                <a:sym typeface="Arial"/>
              </a:rPr>
              <a:t> account or unusual spending patterns.</a:t>
            </a:r>
            <a:br>
              <a:rPr lang="en-US" i="0" dirty="0">
                <a:latin typeface="Arial"/>
                <a:ea typeface="Arial"/>
                <a:cs typeface="Arial"/>
                <a:sym typeface="Arial"/>
              </a:rPr>
            </a:br>
            <a:endParaRPr lang="en-US" i="0" dirty="0">
              <a:latin typeface="Arial"/>
              <a:ea typeface="Arial"/>
              <a:cs typeface="Arial"/>
              <a:sym typeface="Arial"/>
            </a:endParaRPr>
          </a:p>
          <a:p>
            <a:pPr marL="171450" lvl="1" indent="-171450" algn="l" rtl="0">
              <a:lnSpc>
                <a:spcPct val="100000"/>
              </a:lnSpc>
              <a:spcBef>
                <a:spcPts val="360"/>
              </a:spcBef>
              <a:spcAft>
                <a:spcPts val="0"/>
              </a:spcAft>
              <a:buClr>
                <a:srgbClr val="005087"/>
              </a:buClr>
              <a:buSzPts val="1400"/>
              <a:buFont typeface="Wingdings" panose="05000000000000000000" pitchFamily="2" charset="2"/>
              <a:buChar char="Ø"/>
            </a:pPr>
            <a:r>
              <a:rPr lang="en-US" i="0" dirty="0">
                <a:latin typeface="Arial"/>
                <a:ea typeface="Arial"/>
                <a:cs typeface="Arial"/>
                <a:sym typeface="Arial"/>
              </a:rPr>
              <a:t>Use ad hoc reporting tools to customize and/or develop your own agency reports and to eliminate manual calculations.</a:t>
            </a:r>
            <a:br>
              <a:rPr lang="en-US" i="0" dirty="0">
                <a:latin typeface="Arial"/>
                <a:ea typeface="Arial"/>
                <a:cs typeface="Arial"/>
                <a:sym typeface="Arial"/>
              </a:rPr>
            </a:br>
            <a:endParaRPr lang="en-US" i="0" dirty="0">
              <a:latin typeface="Arial"/>
              <a:ea typeface="Arial"/>
              <a:cs typeface="Arial"/>
              <a:sym typeface="Arial"/>
            </a:endParaRPr>
          </a:p>
          <a:p>
            <a:pPr marL="171450" marR="0" lvl="1" indent="-171450" algn="l" defTabSz="914400" rtl="0" eaLnBrk="1" fontAlgn="auto" latinLnBrk="0" hangingPunct="1">
              <a:lnSpc>
                <a:spcPct val="100000"/>
              </a:lnSpc>
              <a:spcBef>
                <a:spcPts val="360"/>
              </a:spcBef>
              <a:spcAft>
                <a:spcPts val="0"/>
              </a:spcAft>
              <a:buClr>
                <a:srgbClr val="005087"/>
              </a:buClr>
              <a:buSzPts val="1400"/>
              <a:buFont typeface="Wingdings" panose="05000000000000000000" pitchFamily="2" charset="2"/>
              <a:buChar char="Ø"/>
              <a:tabLst/>
              <a:defRPr/>
            </a:pPr>
            <a:r>
              <a:rPr lang="en-US" i="0" dirty="0">
                <a:latin typeface="Arial"/>
                <a:ea typeface="Arial"/>
                <a:cs typeface="Arial"/>
                <a:sym typeface="Arial"/>
              </a:rPr>
              <a:t>Save copies of all generated electronic reports, especially statistical or summary reports. Due to the volume of information available, the bank will furnish information for a limited period of time (generally, 18 months or less) before archiving the data. Reports containing sensitive information (like account numbers, account holder information, etc.) should be maintained in a secure location. Review and follow your agency/ organization policy for instructions on printing and safeguarding reports.</a:t>
            </a:r>
            <a:endParaRPr lang="en-US" sz="1200" b="0" i="0" u="none" strike="noStrike" cap="none" dirty="0">
              <a:solidFill>
                <a:schemeClr val="dk1"/>
              </a:solidFill>
              <a:latin typeface="Calibri"/>
              <a:ea typeface="Calibri"/>
              <a:cs typeface="Calibri"/>
              <a:sym typeface="Calibri"/>
            </a:endParaRPr>
          </a:p>
        </p:txBody>
      </p:sp>
      <p:sp>
        <p:nvSpPr>
          <p:cNvPr id="726" name="Google Shape;726;g1c86766862b_0_24: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57</a:t>
            </a:fld>
            <a:endParaRPr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1a2f67c5bc6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753" name="Google Shape;753;g1a2f67c5bc6_12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400"/>
              </a:spcBef>
              <a:spcAft>
                <a:spcPts val="0"/>
              </a:spcAft>
              <a:buNone/>
            </a:pPr>
            <a:r>
              <a:rPr lang="en-US" sz="1200" dirty="0">
                <a:solidFill>
                  <a:schemeClr val="dk1"/>
                </a:solidFill>
                <a:latin typeface="Arial"/>
                <a:ea typeface="Arial"/>
                <a:cs typeface="Arial"/>
                <a:sym typeface="Arial"/>
              </a:rPr>
              <a:t>And, in closing, </a:t>
            </a:r>
            <a:r>
              <a:rPr lang="en-US" dirty="0">
                <a:latin typeface="Arial"/>
                <a:ea typeface="Arial"/>
                <a:cs typeface="Arial"/>
                <a:sym typeface="Arial"/>
              </a:rPr>
              <a:t>as charge card managers, please </a:t>
            </a:r>
            <a:r>
              <a:rPr lang="en-US" sz="1200" dirty="0">
                <a:solidFill>
                  <a:schemeClr val="dk1"/>
                </a:solidFill>
                <a:latin typeface="Arial"/>
                <a:ea typeface="Arial"/>
                <a:cs typeface="Arial"/>
                <a:sym typeface="Arial"/>
              </a:rPr>
              <a:t>continue to review the GSA SmartPay website, read the GSA SmartPay Master Contract, study your agency’s task order, attend the yearly GSA SmartPay Training Forum, and talk with your fellow </a:t>
            </a:r>
            <a:r>
              <a:rPr lang="en-US" dirty="0">
                <a:latin typeface="Arial"/>
                <a:ea typeface="Arial"/>
                <a:cs typeface="Arial"/>
                <a:sym typeface="Arial"/>
              </a:rPr>
              <a:t>A/OPC</a:t>
            </a:r>
            <a:r>
              <a:rPr lang="en-US" sz="1200" dirty="0">
                <a:solidFill>
                  <a:schemeClr val="dk1"/>
                </a:solidFill>
                <a:latin typeface="Arial"/>
                <a:ea typeface="Arial"/>
                <a:cs typeface="Arial"/>
                <a:sym typeface="Arial"/>
              </a:rPr>
              <a:t>s to learn more about the GSA SmartPay program overall, as well as your agency’s specific charge card program policies.  </a:t>
            </a:r>
            <a:endParaRPr sz="1200" dirty="0">
              <a:solidFill>
                <a:schemeClr val="dk1"/>
              </a:solidFill>
              <a:latin typeface="Arial"/>
              <a:ea typeface="Arial"/>
              <a:cs typeface="Arial"/>
              <a:sym typeface="Arial"/>
            </a:endParaRPr>
          </a:p>
          <a:p>
            <a:pPr marL="0" lvl="0" indent="0" algn="l" rtl="0">
              <a:lnSpc>
                <a:spcPct val="115000"/>
              </a:lnSpc>
              <a:spcBef>
                <a:spcPts val="400"/>
              </a:spcBef>
              <a:spcAft>
                <a:spcPts val="0"/>
              </a:spcAft>
              <a:buNone/>
            </a:pPr>
            <a:endParaRPr sz="1200" dirty="0">
              <a:solidFill>
                <a:schemeClr val="dk1"/>
              </a:solidFill>
              <a:latin typeface="Arial"/>
              <a:ea typeface="Arial"/>
              <a:cs typeface="Arial"/>
              <a:sym typeface="Arial"/>
            </a:endParaRPr>
          </a:p>
          <a:p>
            <a:pPr marL="0" lvl="0" indent="0" algn="l" rtl="0">
              <a:lnSpc>
                <a:spcPct val="115000"/>
              </a:lnSpc>
              <a:spcBef>
                <a:spcPts val="400"/>
              </a:spcBef>
              <a:spcAft>
                <a:spcPts val="0"/>
              </a:spcAft>
              <a:buNone/>
            </a:pPr>
            <a:r>
              <a:rPr lang="en-US" sz="1200" dirty="0">
                <a:solidFill>
                  <a:schemeClr val="dk1"/>
                </a:solidFill>
                <a:latin typeface="Arial"/>
                <a:ea typeface="Arial"/>
                <a:cs typeface="Arial"/>
                <a:sym typeface="Arial"/>
              </a:rPr>
              <a:t>Also, it is helpful to get to know your bank's Customer Service Representatives and Account Managers. They can provide a wealth of information and are ready and able to answer questions to help you manage your program. Many of your responsibilities as an A/OPC involve a working relationship with the contractor bank.</a:t>
            </a:r>
            <a:endParaRPr sz="1200" dirty="0">
              <a:solidFill>
                <a:schemeClr val="dk1"/>
              </a:solidFill>
              <a:latin typeface="Arial"/>
              <a:ea typeface="Arial"/>
              <a:cs typeface="Arial"/>
              <a:sym typeface="Arial"/>
            </a:endParaRPr>
          </a:p>
          <a:p>
            <a:pPr marL="0" lvl="0" indent="0" algn="l" rtl="0">
              <a:lnSpc>
                <a:spcPct val="115000"/>
              </a:lnSpc>
              <a:spcBef>
                <a:spcPts val="400"/>
              </a:spcBef>
              <a:spcAft>
                <a:spcPts val="0"/>
              </a:spcAft>
              <a:buNone/>
            </a:pPr>
            <a:endParaRPr sz="1200" dirty="0">
              <a:solidFill>
                <a:schemeClr val="dk1"/>
              </a:solidFill>
              <a:latin typeface="Arial"/>
              <a:ea typeface="Arial"/>
              <a:cs typeface="Arial"/>
              <a:sym typeface="Arial"/>
            </a:endParaRPr>
          </a:p>
          <a:p>
            <a:pPr marL="0" lvl="0" indent="0" algn="l" rtl="0">
              <a:lnSpc>
                <a:spcPct val="115000"/>
              </a:lnSpc>
              <a:spcBef>
                <a:spcPts val="400"/>
              </a:spcBef>
              <a:spcAft>
                <a:spcPts val="0"/>
              </a:spcAft>
              <a:buNone/>
            </a:pPr>
            <a:r>
              <a:rPr lang="en-US" sz="1200" dirty="0">
                <a:solidFill>
                  <a:schemeClr val="dk1"/>
                </a:solidFill>
                <a:latin typeface="Arial"/>
                <a:ea typeface="Arial"/>
                <a:cs typeface="Arial"/>
                <a:sym typeface="Arial"/>
              </a:rPr>
              <a:t>Before we go, I’d like to share a few resources with you.</a:t>
            </a:r>
            <a:endParaRPr sz="1200" dirty="0">
              <a:solidFill>
                <a:schemeClr val="dk1"/>
              </a:solidFill>
              <a:latin typeface="Arial"/>
              <a:ea typeface="Arial"/>
              <a:cs typeface="Arial"/>
              <a:sym typeface="Arial"/>
            </a:endParaRPr>
          </a:p>
        </p:txBody>
      </p:sp>
      <p:sp>
        <p:nvSpPr>
          <p:cNvPr id="754" name="Google Shape;754;g1a2f67c5bc6_12_0: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58</a:t>
            </a:fld>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c86766862b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59" name="Google Shape;759;g1c86766862b_0_8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chemeClr val="hlink"/>
              </a:buClr>
              <a:buSzPts val="1400"/>
              <a:buFont typeface="Roboto"/>
              <a:buNone/>
            </a:pPr>
            <a:r>
              <a:rPr lang="en-US" i="0" u="sng" strike="noStrike" dirty="0">
                <a:solidFill>
                  <a:schemeClr val="hlink"/>
                </a:solidFill>
                <a:latin typeface="Arial"/>
                <a:ea typeface="Arial"/>
                <a:cs typeface="Arial"/>
                <a:sym typeface="Arial"/>
                <a:hlinkClick r:id="rId3"/>
              </a:rPr>
              <a:t>Go to the Centralized Mail List Service</a:t>
            </a:r>
            <a:r>
              <a:rPr lang="en-US" i="0" dirty="0">
                <a:solidFill>
                  <a:srgbClr val="505050"/>
                </a:solidFill>
                <a:latin typeface="Arial"/>
                <a:ea typeface="Arial"/>
                <a:cs typeface="Arial"/>
                <a:sym typeface="Arial"/>
              </a:rPr>
              <a:t> </a:t>
            </a:r>
            <a:r>
              <a:rPr lang="en-US" i="0" dirty="0">
                <a:latin typeface="Arial"/>
                <a:ea typeface="Arial"/>
                <a:cs typeface="Arial"/>
                <a:sym typeface="Arial"/>
              </a:rPr>
              <a:t>(CMLS) to order hard copies of the GSA SmartPay guides and publications. Simply refer to the specific publication by title or document ID. </a:t>
            </a:r>
            <a:br>
              <a:rPr lang="en-US" i="0" dirty="0">
                <a:latin typeface="Arial"/>
                <a:ea typeface="Arial"/>
                <a:cs typeface="Arial"/>
                <a:sym typeface="Arial"/>
              </a:rPr>
            </a:br>
            <a:br>
              <a:rPr lang="en-US" i="0" dirty="0">
                <a:latin typeface="Arial"/>
                <a:ea typeface="Arial"/>
                <a:cs typeface="Arial"/>
                <a:sym typeface="Arial"/>
              </a:rPr>
            </a:br>
            <a:r>
              <a:rPr lang="en-US" i="0" dirty="0">
                <a:latin typeface="Arial"/>
                <a:ea typeface="Arial"/>
                <a:cs typeface="Arial"/>
                <a:sym typeface="Arial"/>
              </a:rPr>
              <a:t>Both printing and shipping is free for agency customers.</a:t>
            </a:r>
            <a:endParaRPr dirty="0">
              <a:latin typeface="Arial"/>
              <a:ea typeface="Arial"/>
              <a:cs typeface="Arial"/>
              <a:sym typeface="Arial"/>
            </a:endParaRPr>
          </a:p>
          <a:p>
            <a:pPr marL="139700" lvl="0" indent="0" algn="l" rtl="0">
              <a:lnSpc>
                <a:spcPct val="100000"/>
              </a:lnSpc>
              <a:spcBef>
                <a:spcPts val="360"/>
              </a:spcBef>
              <a:spcAft>
                <a:spcPts val="0"/>
              </a:spcAft>
              <a:buClr>
                <a:schemeClr val="dk1"/>
              </a:buClr>
              <a:buSzPts val="1400"/>
              <a:buFont typeface="Calibri"/>
              <a:buNone/>
            </a:pPr>
            <a:endParaRPr i="0"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If you click on the CMLS Information link on this slide, you’ll learn more about this service.  I’ve also provided the phone number and email here for you.</a:t>
            </a:r>
            <a:endParaRPr i="0" dirty="0">
              <a:latin typeface="Arial"/>
              <a:ea typeface="Arial"/>
              <a:cs typeface="Arial"/>
              <a:sym typeface="Arial"/>
            </a:endParaRPr>
          </a:p>
          <a:p>
            <a:pPr marL="139700" lvl="0" indent="0" algn="l" rtl="0">
              <a:lnSpc>
                <a:spcPct val="100000"/>
              </a:lnSpc>
              <a:spcBef>
                <a:spcPts val="360"/>
              </a:spcBef>
              <a:spcAft>
                <a:spcPts val="0"/>
              </a:spcAft>
              <a:buClr>
                <a:srgbClr val="505050"/>
              </a:buClr>
              <a:buSzPts val="1400"/>
              <a:buFont typeface="Roboto"/>
              <a:buNone/>
            </a:pP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dirty="0">
                <a:latin typeface="Arial"/>
                <a:ea typeface="Arial"/>
                <a:cs typeface="Arial"/>
                <a:sym typeface="Arial"/>
              </a:rPr>
              <a:t>I’ve also linked the publication named the </a:t>
            </a:r>
            <a:r>
              <a:rPr lang="en-US" b="1" u="sng" dirty="0">
                <a:solidFill>
                  <a:schemeClr val="hlink"/>
                </a:solidFill>
                <a:highlight>
                  <a:srgbClr val="FFFFFF"/>
                </a:highlight>
                <a:latin typeface="Arial"/>
                <a:ea typeface="Arial"/>
                <a:cs typeface="Arial"/>
                <a:sym typeface="Arial"/>
                <a:hlinkClick r:id="rId4"/>
              </a:rPr>
              <a:t>GSA SmartPay Helpful Hints for Purchase Account Use</a:t>
            </a:r>
            <a:r>
              <a:rPr lang="en-US" b="1" dirty="0">
                <a:highlight>
                  <a:srgbClr val="FFFFFF"/>
                </a:highlight>
                <a:latin typeface="Arial"/>
                <a:ea typeface="Arial"/>
                <a:cs typeface="Arial"/>
                <a:sym typeface="Arial"/>
              </a:rPr>
              <a:t> </a:t>
            </a:r>
            <a:r>
              <a:rPr lang="en-US" dirty="0">
                <a:highlight>
                  <a:srgbClr val="FFFFFF"/>
                </a:highlight>
                <a:latin typeface="Arial"/>
                <a:ea typeface="Arial"/>
                <a:cs typeface="Arial"/>
                <a:sym typeface="Arial"/>
              </a:rPr>
              <a:t>which is for federal</a:t>
            </a:r>
            <a:r>
              <a:rPr lang="en-US" b="1" dirty="0">
                <a:highlight>
                  <a:srgbClr val="FFFFFF"/>
                </a:highlight>
                <a:latin typeface="Arial"/>
                <a:ea typeface="Arial"/>
                <a:cs typeface="Arial"/>
                <a:sym typeface="Arial"/>
              </a:rPr>
              <a:t> </a:t>
            </a:r>
            <a:r>
              <a:rPr lang="en-US" dirty="0">
                <a:highlight>
                  <a:srgbClr val="FFFFFF"/>
                </a:highlight>
                <a:latin typeface="Arial"/>
                <a:ea typeface="Arial"/>
                <a:cs typeface="Arial"/>
                <a:sym typeface="Arial"/>
              </a:rPr>
              <a:t>civilian and military audiences.  This mini-booklet contains the dos and don'ts for Purchase Account use, procedures for reporting a lost or stolen card, and bank resource information.  So, you may want to provide this to your account holders. </a:t>
            </a:r>
          </a:p>
          <a:p>
            <a:pPr marL="0" lvl="0" indent="0" algn="l" rtl="0">
              <a:lnSpc>
                <a:spcPct val="100000"/>
              </a:lnSpc>
              <a:spcBef>
                <a:spcPts val="360"/>
              </a:spcBef>
              <a:spcAft>
                <a:spcPts val="0"/>
              </a:spcAft>
              <a:buClr>
                <a:srgbClr val="505050"/>
              </a:buClr>
              <a:buSzPts val="1400"/>
              <a:buFont typeface="Roboto"/>
              <a:buNone/>
            </a:pPr>
            <a:endParaRPr lang="en-US"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Again after this presentation, it may be helpful for you to download this PowerPoint so that you can keep all of this information on hand.  </a:t>
            </a:r>
            <a:endParaRPr lang="en-US" sz="1000" dirty="0">
              <a:latin typeface="Calibri"/>
              <a:ea typeface="Calibri"/>
              <a:cs typeface="Calibri"/>
              <a:sym typeface="Calibri"/>
            </a:endParaRPr>
          </a:p>
        </p:txBody>
      </p:sp>
      <p:sp>
        <p:nvSpPr>
          <p:cNvPr id="760" name="Google Shape;760;g1c86766862b_0_84: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59</a:t>
            </a:fld>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d3dcab62db_1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8" name="Google Shape;198;g1d3dcab62db_1_8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Through contracts with Citibank and U.S. Bank, the GSA SmartPay program enables agencies/organizations across the Federal Government to obtain payment solutions to support mission needs. </a:t>
            </a: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The GSA SmartPay Master Contract, administered by GSA, is a fixed price, indefinite delivery/ indefinite quantity (or IDIQ) type contract. </a:t>
            </a: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The maximum base period for the initial order is four years with three, three-year options.  </a:t>
            </a:r>
            <a:r>
              <a:rPr lang="en-US" dirty="0">
                <a:latin typeface="Arial"/>
                <a:ea typeface="Arial"/>
                <a:cs typeface="Arial"/>
                <a:sym typeface="Arial"/>
              </a:rPr>
              <a:t>The base period just ended on November 29, 2022.  So, we are now in our first option.</a:t>
            </a: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To participate in the program, Agencies/Organizations must be eligible to issue a task order against the GSA SmartPay Master Contract. </a:t>
            </a: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i="0" dirty="0">
                <a:latin typeface="Arial"/>
                <a:ea typeface="Arial"/>
                <a:cs typeface="Arial"/>
                <a:sym typeface="Arial"/>
              </a:rPr>
              <a:t>So, your agency awarded a task order to one of the GSA SmartPay contractor banks and then selected to use either Visa or Mastercard branded accounts. </a:t>
            </a: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dirty="0">
                <a:latin typeface="Arial"/>
                <a:ea typeface="Arial"/>
                <a:cs typeface="Arial"/>
                <a:sym typeface="Arial"/>
              </a:rPr>
              <a:t>No matter which </a:t>
            </a:r>
            <a:r>
              <a:rPr lang="en-US" i="0" dirty="0">
                <a:latin typeface="Arial"/>
                <a:ea typeface="Arial"/>
                <a:cs typeface="Arial"/>
                <a:sym typeface="Arial"/>
              </a:rPr>
              <a:t>path your agency chose, it is through the task order, that accounts are set-up and managed by Agency/Organization Program Coordinators (or A/OPCs). The A/OPC has access to the banks’ Electronic Access System (EAS) and also works with the banks to resolve issues and answer questions.  We’ll talk more about the A/OPC role in a bit.</a:t>
            </a: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dirty="0">
                <a:latin typeface="Arial"/>
                <a:ea typeface="Arial"/>
                <a:cs typeface="Arial"/>
                <a:sym typeface="Arial"/>
              </a:rPr>
              <a:t>Understanding the terms and conditions of the GSA SmartPay Master Contract is important to performing your role as a program coordinator. The terms and conditions of the Master Contract identify specific contractual requirements that the GSA SmartPay program has with the banks.</a:t>
            </a: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dirty="0">
                <a:latin typeface="Arial"/>
                <a:ea typeface="Arial"/>
                <a:cs typeface="Arial"/>
                <a:sym typeface="Arial"/>
              </a:rPr>
              <a:t>The GSA SmartPay Master Contract can be viewed on the </a:t>
            </a:r>
            <a:r>
              <a:rPr lang="en-US" u="sng" dirty="0">
                <a:solidFill>
                  <a:srgbClr val="0000FF"/>
                </a:solidFill>
                <a:latin typeface="Arial"/>
                <a:ea typeface="Arial"/>
                <a:cs typeface="Arial"/>
                <a:sym typeface="Arial"/>
                <a:hlinkClick r:id="rId3">
                  <a:extLst>
                    <a:ext uri="{A12FA001-AC4F-418D-AE19-62706E023703}">
                      <ahyp:hlinkClr xmlns:ahyp="http://schemas.microsoft.com/office/drawing/2018/hyperlinkcolor" val="tx"/>
                    </a:ext>
                  </a:extLst>
                </a:hlinkClick>
              </a:rPr>
              <a:t>GSA SmartPay website</a:t>
            </a:r>
            <a:r>
              <a:rPr lang="en-US" dirty="0">
                <a:latin typeface="Arial"/>
                <a:ea typeface="Arial"/>
                <a:cs typeface="Arial"/>
                <a:sym typeface="Arial"/>
              </a:rPr>
              <a:t> – which is </a:t>
            </a:r>
            <a:r>
              <a:rPr lang="en-US" u="sng" dirty="0">
                <a:solidFill>
                  <a:schemeClr val="hlink"/>
                </a:solidFill>
                <a:latin typeface="Arial"/>
                <a:ea typeface="Arial"/>
                <a:cs typeface="Arial"/>
                <a:sym typeface="Arial"/>
                <a:hlinkClick r:id="rId4"/>
              </a:rPr>
              <a:t>smartpay.gsa.gov</a:t>
            </a:r>
            <a:r>
              <a:rPr lang="en-US" dirty="0">
                <a:latin typeface="Arial"/>
                <a:ea typeface="Arial"/>
                <a:cs typeface="Arial"/>
                <a:sym typeface="Arial"/>
              </a:rPr>
              <a:t>. Download a copy of the Master Contract and review relevant clauses and sections that pertain to the GSA SmartPay purchase program as well as the GSA SmartPay program in general.  </a:t>
            </a: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endParaRPr dirty="0">
              <a:latin typeface="Arial"/>
              <a:ea typeface="Arial"/>
              <a:cs typeface="Arial"/>
              <a:sym typeface="Arial"/>
            </a:endParaRPr>
          </a:p>
          <a:p>
            <a:pPr marL="0" lvl="0" indent="0" algn="l" rtl="0">
              <a:lnSpc>
                <a:spcPct val="100000"/>
              </a:lnSpc>
              <a:spcBef>
                <a:spcPts val="360"/>
              </a:spcBef>
              <a:spcAft>
                <a:spcPts val="0"/>
              </a:spcAft>
              <a:buClr>
                <a:srgbClr val="505050"/>
              </a:buClr>
              <a:buSzPts val="1400"/>
              <a:buFont typeface="Roboto"/>
              <a:buNone/>
            </a:pPr>
            <a:r>
              <a:rPr lang="en-US" dirty="0">
                <a:latin typeface="Arial"/>
                <a:ea typeface="Arial"/>
                <a:cs typeface="Arial"/>
                <a:sym typeface="Arial"/>
              </a:rPr>
              <a:t>Also, during the forum, we are offering a GSA SmartPay 3 Master Contract Basics course, so that may be helpful to attend. Please keep in mind that all forum courses are available on-demand through the end of July 2023.</a:t>
            </a:r>
            <a:endParaRPr dirty="0">
              <a:latin typeface="Arial"/>
              <a:ea typeface="Arial"/>
              <a:cs typeface="Arial"/>
              <a:sym typeface="Arial"/>
            </a:endParaRPr>
          </a:p>
        </p:txBody>
      </p:sp>
      <p:sp>
        <p:nvSpPr>
          <p:cNvPr id="199" name="Google Shape;199;g1d3dcab62db_1_84: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6</a:t>
            </a:fld>
            <a:endParaRPr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1c86766862b_0_90: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200"/>
              <a:buFont typeface="Calibri"/>
              <a:buNone/>
            </a:pPr>
            <a:fld id="{00000000-1234-1234-1234-123412341234}" type="slidenum">
              <a:rPr lang="en-US"/>
              <a:t>60</a:t>
            </a:fld>
            <a:endParaRPr dirty="0"/>
          </a:p>
        </p:txBody>
      </p:sp>
      <p:sp>
        <p:nvSpPr>
          <p:cNvPr id="766" name="Google Shape;766;g1c86766862b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67" name="Google Shape;767;g1c86766862b_0_9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60"/>
              </a:spcBef>
              <a:spcAft>
                <a:spcPts val="0"/>
              </a:spcAft>
              <a:buClr>
                <a:schemeClr val="dk1"/>
              </a:buClr>
              <a:buSzPts val="1400"/>
              <a:buFont typeface="Calibri"/>
              <a:buNone/>
            </a:pPr>
            <a:r>
              <a:rPr lang="en-US" dirty="0">
                <a:latin typeface="Arial"/>
                <a:ea typeface="Arial"/>
                <a:cs typeface="Arial"/>
                <a:sym typeface="Arial"/>
              </a:rPr>
              <a:t>And, how do you access the forum PowerPoint decks?  If you’re interested in downloading the forum PowerPoints, they are another great resource to keep on hand.  Just go to the forum website – </a:t>
            </a:r>
            <a:r>
              <a:rPr lang="en-US" u="sng" dirty="0">
                <a:solidFill>
                  <a:schemeClr val="hlink"/>
                </a:solidFill>
                <a:latin typeface="Arial"/>
                <a:ea typeface="Arial"/>
                <a:cs typeface="Arial"/>
                <a:sym typeface="Arial"/>
                <a:hlinkClick r:id="rId3"/>
              </a:rPr>
              <a:t>gsasmartpayforum.org</a:t>
            </a:r>
            <a:r>
              <a:rPr lang="en-US" dirty="0">
                <a:latin typeface="Arial"/>
                <a:ea typeface="Arial"/>
                <a:cs typeface="Arial"/>
                <a:sym typeface="Arial"/>
              </a:rPr>
              <a:t>.</a:t>
            </a:r>
            <a:endParaRPr dirty="0">
              <a:latin typeface="Arial"/>
              <a:ea typeface="Arial"/>
              <a:cs typeface="Arial"/>
              <a:sym typeface="Arial"/>
            </a:endParaRPr>
          </a:p>
          <a:p>
            <a:pPr marL="0" lvl="0" indent="0" algn="l" rtl="0">
              <a:lnSpc>
                <a:spcPct val="100000"/>
              </a:lnSpc>
              <a:spcBef>
                <a:spcPts val="360"/>
              </a:spcBef>
              <a:spcAft>
                <a:spcPts val="0"/>
              </a:spcAft>
              <a:buClr>
                <a:schemeClr val="dk1"/>
              </a:buClr>
              <a:buSzPts val="1400"/>
              <a:buFont typeface="Calibri"/>
              <a:buNone/>
            </a:pPr>
            <a:endParaRPr dirty="0">
              <a:latin typeface="Arial"/>
              <a:ea typeface="Arial"/>
              <a:cs typeface="Arial"/>
              <a:sym typeface="Arial"/>
            </a:endParaRPr>
          </a:p>
          <a:p>
            <a:pPr marL="0" lvl="0" indent="0" algn="l" rtl="0">
              <a:lnSpc>
                <a:spcPct val="100000"/>
              </a:lnSpc>
              <a:spcBef>
                <a:spcPts val="360"/>
              </a:spcBef>
              <a:spcAft>
                <a:spcPts val="0"/>
              </a:spcAft>
              <a:buClr>
                <a:schemeClr val="dk1"/>
              </a:buClr>
              <a:buSzPts val="1400"/>
              <a:buFont typeface="Calibri"/>
              <a:buNone/>
            </a:pPr>
            <a:r>
              <a:rPr lang="en-US" dirty="0">
                <a:latin typeface="Arial"/>
                <a:ea typeface="Arial"/>
                <a:cs typeface="Arial"/>
                <a:sym typeface="Arial"/>
              </a:rPr>
              <a:t>At the top of the screen, click on the “Presentations/CLPs” page.</a:t>
            </a:r>
            <a:endParaRPr dirty="0">
              <a:latin typeface="Arial"/>
              <a:ea typeface="Arial"/>
              <a:cs typeface="Arial"/>
              <a:sym typeface="Arial"/>
            </a:endParaRPr>
          </a:p>
          <a:p>
            <a:pPr marL="0" lvl="0" indent="0" algn="l" rtl="0">
              <a:lnSpc>
                <a:spcPct val="100000"/>
              </a:lnSpc>
              <a:spcBef>
                <a:spcPts val="360"/>
              </a:spcBef>
              <a:spcAft>
                <a:spcPts val="0"/>
              </a:spcAft>
              <a:buClr>
                <a:schemeClr val="dk1"/>
              </a:buClr>
              <a:buSzPts val="1400"/>
              <a:buFont typeface="Calibri"/>
              <a:buNone/>
            </a:pPr>
            <a:endParaRPr dirty="0">
              <a:latin typeface="Arial"/>
              <a:ea typeface="Arial"/>
              <a:cs typeface="Arial"/>
              <a:sym typeface="Arial"/>
            </a:endParaRPr>
          </a:p>
          <a:p>
            <a:pPr marL="0" lvl="0" indent="0" algn="l" rtl="0">
              <a:lnSpc>
                <a:spcPct val="100000"/>
              </a:lnSpc>
              <a:spcBef>
                <a:spcPts val="360"/>
              </a:spcBef>
              <a:spcAft>
                <a:spcPts val="0"/>
              </a:spcAft>
              <a:buClr>
                <a:schemeClr val="dk1"/>
              </a:buClr>
              <a:buSzPts val="1400"/>
              <a:buFont typeface="Calibri"/>
              <a:buNone/>
            </a:pPr>
            <a:r>
              <a:rPr lang="en-US" dirty="0">
                <a:latin typeface="Arial"/>
                <a:ea typeface="Arial"/>
                <a:cs typeface="Arial"/>
                <a:sym typeface="Arial"/>
              </a:rPr>
              <a:t>Then, you’ll see links to the forum PowerPoints for the GSA presentations, as well as for the bank and brand presentations.</a:t>
            </a:r>
            <a:endParaRPr dirty="0">
              <a:latin typeface="Arial"/>
              <a:ea typeface="Arial"/>
              <a:cs typeface="Arial"/>
              <a:sym typeface="Arial"/>
            </a:endParaRPr>
          </a:p>
          <a:p>
            <a:pPr marL="0" lvl="0" indent="0" algn="l" rtl="0">
              <a:lnSpc>
                <a:spcPct val="100000"/>
              </a:lnSpc>
              <a:spcBef>
                <a:spcPts val="360"/>
              </a:spcBef>
              <a:spcAft>
                <a:spcPts val="0"/>
              </a:spcAft>
              <a:buClr>
                <a:schemeClr val="dk1"/>
              </a:buClr>
              <a:buSzPts val="1400"/>
              <a:buFont typeface="Calibri"/>
              <a:buNone/>
            </a:pPr>
            <a:endParaRPr dirty="0">
              <a:latin typeface="Arial"/>
              <a:ea typeface="Arial"/>
              <a:cs typeface="Arial"/>
              <a:sym typeface="Arial"/>
            </a:endParaRPr>
          </a:p>
          <a:p>
            <a:pPr marL="0" lvl="0" indent="0" algn="l" rtl="0">
              <a:lnSpc>
                <a:spcPct val="100000"/>
              </a:lnSpc>
              <a:spcBef>
                <a:spcPts val="360"/>
              </a:spcBef>
              <a:spcAft>
                <a:spcPts val="0"/>
              </a:spcAft>
              <a:buClr>
                <a:schemeClr val="dk1"/>
              </a:buClr>
              <a:buSzPts val="1400"/>
              <a:buFont typeface="Calibri"/>
              <a:buNone/>
            </a:pPr>
            <a:r>
              <a:rPr lang="en-US" dirty="0">
                <a:latin typeface="Arial"/>
                <a:ea typeface="Arial"/>
                <a:cs typeface="Arial"/>
                <a:sym typeface="Arial"/>
              </a:rPr>
              <a:t>GSA PowerPoints for the forum are housed on our program website – smartpay.gsa.gov.  And, later on after the forum’s event portal closes, you’ll likely see some of the training videos for the GSA classes on smartpay.gsa.gov.  So, if some of your colleagues did not attend this year’s forum, they may be able to view some of the training videos later on after this event is over – however, they will not receive CLP credit like you are receiving today! </a:t>
            </a:r>
            <a:endParaRPr dirty="0">
              <a:latin typeface="Arial"/>
              <a:ea typeface="Arial"/>
              <a:cs typeface="Arial"/>
              <a:sym typeface="Arial"/>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1a2f67c5bc6_1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773" name="Google Shape;773;g1a2f67c5bc6_12_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400"/>
              </a:spcBef>
              <a:spcAft>
                <a:spcPts val="0"/>
              </a:spcAft>
              <a:buNone/>
            </a:pPr>
            <a:r>
              <a:rPr lang="en-US" sz="1200" dirty="0">
                <a:solidFill>
                  <a:schemeClr val="dk1"/>
                </a:solidFill>
                <a:latin typeface="Arial"/>
                <a:ea typeface="Arial"/>
                <a:cs typeface="Arial"/>
                <a:sym typeface="Arial"/>
              </a:rPr>
              <a:t>Here’s our program’s website that I mentioned throughout today</a:t>
            </a:r>
            <a:r>
              <a:rPr lang="en-US" dirty="0">
                <a:latin typeface="Arial"/>
                <a:ea typeface="Arial"/>
                <a:cs typeface="Arial"/>
                <a:sym typeface="Arial"/>
              </a:rPr>
              <a:t>’s presentation</a:t>
            </a:r>
            <a:r>
              <a:rPr lang="en-US" sz="1200" dirty="0">
                <a:solidFill>
                  <a:schemeClr val="dk1"/>
                </a:solidFill>
                <a:latin typeface="Arial"/>
                <a:ea typeface="Arial"/>
                <a:cs typeface="Arial"/>
                <a:sym typeface="Arial"/>
              </a:rPr>
              <a:t> - </a:t>
            </a:r>
            <a:r>
              <a:rPr lang="en-US" sz="1200" u="sng" dirty="0">
                <a:solidFill>
                  <a:schemeClr val="hlink"/>
                </a:solidFill>
                <a:latin typeface="Arial"/>
                <a:ea typeface="Arial"/>
                <a:cs typeface="Arial"/>
                <a:sym typeface="Arial"/>
                <a:hlinkClick r:id="rId3"/>
              </a:rPr>
              <a:t>smartpay.gsa.gov</a:t>
            </a:r>
            <a:r>
              <a:rPr lang="en-US" sz="1200" dirty="0">
                <a:solidFill>
                  <a:schemeClr val="dk1"/>
                </a:solidFill>
                <a:latin typeface="Arial"/>
                <a:ea typeface="Arial"/>
                <a:cs typeface="Arial"/>
                <a:sym typeface="Arial"/>
              </a:rPr>
              <a:t>.</a:t>
            </a:r>
            <a:endParaRPr sz="1200" dirty="0">
              <a:solidFill>
                <a:schemeClr val="dk1"/>
              </a:solidFill>
              <a:latin typeface="Arial"/>
              <a:ea typeface="Arial"/>
              <a:cs typeface="Arial"/>
              <a:sym typeface="Arial"/>
            </a:endParaRPr>
          </a:p>
          <a:p>
            <a:pPr marL="0" lvl="0" indent="0" algn="l" rtl="0">
              <a:lnSpc>
                <a:spcPct val="115000"/>
              </a:lnSpc>
              <a:spcBef>
                <a:spcPts val="400"/>
              </a:spcBef>
              <a:spcAft>
                <a:spcPts val="0"/>
              </a:spcAft>
              <a:buNone/>
            </a:pPr>
            <a:endParaRPr dirty="0">
              <a:solidFill>
                <a:schemeClr val="dk1"/>
              </a:solidFill>
            </a:endParaRPr>
          </a:p>
          <a:p>
            <a:pPr marL="0" lvl="0" indent="0" algn="l" rtl="0">
              <a:spcBef>
                <a:spcPts val="0"/>
              </a:spcBef>
              <a:spcAft>
                <a:spcPts val="0"/>
              </a:spcAft>
              <a:buNone/>
            </a:pPr>
            <a:endParaRPr dirty="0"/>
          </a:p>
        </p:txBody>
      </p:sp>
      <p:sp>
        <p:nvSpPr>
          <p:cNvPr id="774" name="Google Shape;774;g1a2f67c5bc6_12_6: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61</a:t>
            </a:fld>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1a2f67c5bc6_1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782" name="Google Shape;782;g1a2f67c5bc6_12_1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400"/>
              </a:spcBef>
              <a:spcAft>
                <a:spcPts val="0"/>
              </a:spcAft>
              <a:buNone/>
            </a:pPr>
            <a:r>
              <a:rPr lang="en-US" dirty="0">
                <a:latin typeface="Arial"/>
                <a:ea typeface="Arial"/>
                <a:cs typeface="Arial"/>
                <a:sym typeface="Arial"/>
              </a:rPr>
              <a:t>…and h</a:t>
            </a:r>
            <a:r>
              <a:rPr lang="en-US" dirty="0">
                <a:solidFill>
                  <a:schemeClr val="dk1"/>
                </a:solidFill>
                <a:latin typeface="Arial"/>
                <a:ea typeface="Arial"/>
                <a:cs typeface="Arial"/>
                <a:sym typeface="Arial"/>
              </a:rPr>
              <a:t>ere’s our program’s training website - </a:t>
            </a:r>
            <a:r>
              <a:rPr lang="en-US" u="sng" dirty="0">
                <a:solidFill>
                  <a:schemeClr val="hlink"/>
                </a:solidFill>
                <a:latin typeface="Arial"/>
                <a:ea typeface="Arial"/>
                <a:cs typeface="Arial"/>
                <a:sym typeface="Arial"/>
                <a:hlinkClick r:id="rId3"/>
              </a:rPr>
              <a:t>training.smartpay.gsa.gov</a:t>
            </a:r>
            <a:r>
              <a:rPr lang="en-US" dirty="0">
                <a:solidFill>
                  <a:schemeClr val="dk1"/>
                </a:solidFill>
                <a:latin typeface="Arial"/>
                <a:ea typeface="Arial"/>
                <a:cs typeface="Arial"/>
                <a:sym typeface="Arial"/>
              </a:rPr>
              <a:t>.</a:t>
            </a:r>
            <a:endParaRPr dirty="0">
              <a:solidFill>
                <a:schemeClr val="dk1"/>
              </a:solidFill>
              <a:latin typeface="Arial"/>
              <a:ea typeface="Arial"/>
              <a:cs typeface="Arial"/>
              <a:sym typeface="Arial"/>
            </a:endParaRPr>
          </a:p>
          <a:p>
            <a:pPr marL="0" lvl="0" indent="0" algn="l" rtl="0">
              <a:lnSpc>
                <a:spcPct val="115000"/>
              </a:lnSpc>
              <a:spcBef>
                <a:spcPts val="400"/>
              </a:spcBef>
              <a:spcAft>
                <a:spcPts val="0"/>
              </a:spcAft>
              <a:buNone/>
            </a:pPr>
            <a:endParaRPr dirty="0">
              <a:latin typeface="Arial"/>
              <a:ea typeface="Arial"/>
              <a:cs typeface="Arial"/>
              <a:sym typeface="Arial"/>
            </a:endParaRPr>
          </a:p>
          <a:p>
            <a:pPr marL="0" lvl="0" indent="0" algn="l" rtl="0">
              <a:spcBef>
                <a:spcPts val="300"/>
              </a:spcBef>
              <a:spcAft>
                <a:spcPts val="0"/>
              </a:spcAft>
              <a:buClr>
                <a:schemeClr val="dk1"/>
              </a:buClr>
              <a:buSzPts val="1000"/>
              <a:buFont typeface="Arial"/>
              <a:buNone/>
            </a:pPr>
            <a:r>
              <a:rPr lang="en-US" dirty="0">
                <a:latin typeface="Arial"/>
                <a:ea typeface="Arial"/>
                <a:cs typeface="Arial"/>
                <a:sym typeface="Arial"/>
              </a:rPr>
              <a:t>The Center for Charge Card Management (CCCM) offers free online purchase card training for A/OPCs, as well as for account holders, at </a:t>
            </a:r>
            <a:r>
              <a:rPr lang="en-US" u="sng" dirty="0">
                <a:solidFill>
                  <a:schemeClr val="hlink"/>
                </a:solidFill>
                <a:latin typeface="Arial"/>
                <a:ea typeface="Arial"/>
                <a:cs typeface="Arial"/>
                <a:sym typeface="Arial"/>
                <a:hlinkClick r:id="rId3"/>
              </a:rPr>
              <a:t>training.smartpay.gsa.gov</a:t>
            </a:r>
            <a:r>
              <a:rPr lang="en-US" dirty="0">
                <a:latin typeface="Arial"/>
                <a:ea typeface="Arial"/>
                <a:cs typeface="Arial"/>
                <a:sym typeface="Arial"/>
              </a:rPr>
              <a:t>.  </a:t>
            </a:r>
          </a:p>
          <a:p>
            <a:pPr marL="0" lvl="0" indent="0" algn="l" rtl="0">
              <a:spcBef>
                <a:spcPts val="300"/>
              </a:spcBef>
              <a:spcAft>
                <a:spcPts val="0"/>
              </a:spcAft>
              <a:buClr>
                <a:schemeClr val="dk1"/>
              </a:buClr>
              <a:buSzPts val="1000"/>
              <a:buFont typeface="Arial"/>
              <a:buNone/>
            </a:pPr>
            <a:endParaRPr lang="en-US" dirty="0">
              <a:latin typeface="Arial"/>
              <a:ea typeface="Arial"/>
              <a:cs typeface="Arial"/>
              <a:sym typeface="Arial"/>
            </a:endParaRPr>
          </a:p>
          <a:p>
            <a:pPr marL="0" lvl="0" indent="0" algn="l" rtl="0">
              <a:spcBef>
                <a:spcPts val="300"/>
              </a:spcBef>
              <a:spcAft>
                <a:spcPts val="0"/>
              </a:spcAft>
              <a:buClr>
                <a:schemeClr val="dk1"/>
              </a:buClr>
              <a:buSzPts val="1000"/>
              <a:buFont typeface="Arial"/>
              <a:buNone/>
            </a:pPr>
            <a:r>
              <a:rPr lang="en-US" dirty="0">
                <a:latin typeface="Arial"/>
                <a:ea typeface="Arial"/>
                <a:cs typeface="Arial"/>
                <a:sym typeface="Arial"/>
              </a:rPr>
              <a:t>To access the Purchase A/OPC training, click on “Program Coordinators”, then on “Purchase” from the drop-down menu.</a:t>
            </a:r>
            <a:endParaRPr dirty="0">
              <a:highlight>
                <a:srgbClr val="FFFF00"/>
              </a:highlight>
              <a:latin typeface="Arial"/>
              <a:ea typeface="Arial"/>
              <a:cs typeface="Arial"/>
              <a:sym typeface="Arial"/>
            </a:endParaRPr>
          </a:p>
        </p:txBody>
      </p:sp>
      <p:sp>
        <p:nvSpPr>
          <p:cNvPr id="783" name="Google Shape;783;g1a2f67c5bc6_12_12: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62</a:t>
            </a:fld>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1a2f67c5bc6_12_18: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63</a:t>
            </a:fld>
            <a:endParaRPr dirty="0"/>
          </a:p>
        </p:txBody>
      </p:sp>
      <p:sp>
        <p:nvSpPr>
          <p:cNvPr id="790" name="Google Shape;790;g1a2f67c5bc6_12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91" name="Google Shape;791;g1a2f67c5bc6_12_1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400"/>
              </a:spcBef>
              <a:spcAft>
                <a:spcPts val="0"/>
              </a:spcAft>
              <a:buClr>
                <a:schemeClr val="dk1"/>
              </a:buClr>
              <a:buSzPts val="1100"/>
              <a:buFont typeface="Arial"/>
              <a:buNone/>
            </a:pPr>
            <a:r>
              <a:rPr lang="en-US" sz="1200" dirty="0">
                <a:solidFill>
                  <a:schemeClr val="dk1"/>
                </a:solidFill>
                <a:latin typeface="Arial"/>
                <a:ea typeface="Arial"/>
                <a:cs typeface="Arial"/>
                <a:sym typeface="Arial"/>
              </a:rPr>
              <a:t>Agencies, organizations, and account holders can also reach out to our team via email (gsa_smartpay@gsa.gov). Our inbox is staffed Monday – Friday from 8:00 a.m. to 4:00 p.m. ET with the exception of federal holidays.  So, again, feel free to reach out to us.  We are here to help!    	</a:t>
            </a:r>
            <a:endParaRPr sz="1200" dirty="0">
              <a:solidFill>
                <a:schemeClr val="dk1"/>
              </a:solidFill>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1a2f67c5bc6_12_24: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64</a:t>
            </a:fld>
            <a:endParaRPr dirty="0"/>
          </a:p>
        </p:txBody>
      </p:sp>
      <p:sp>
        <p:nvSpPr>
          <p:cNvPr id="797" name="Google Shape;797;g1a2f67c5bc6_12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98" name="Google Shape;798;g1a2f67c5bc6_12_2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latin typeface="Arial"/>
                <a:ea typeface="Arial"/>
                <a:cs typeface="Arial"/>
                <a:sym typeface="Arial"/>
              </a:rPr>
              <a:t>Here’s Citibank’s contact information.</a:t>
            </a:r>
            <a:endParaRPr sz="1200" dirty="0">
              <a:latin typeface="Arial"/>
              <a:ea typeface="Arial"/>
              <a:cs typeface="Arial"/>
              <a:sym typeface="Arial"/>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1a2f67c5bc6_12_30: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65</a:t>
            </a:fld>
            <a:endParaRPr dirty="0"/>
          </a:p>
        </p:txBody>
      </p:sp>
      <p:sp>
        <p:nvSpPr>
          <p:cNvPr id="804" name="Google Shape;804;g1a2f67c5bc6_1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05" name="Google Shape;805;g1a2f67c5bc6_12_3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latin typeface="Arial"/>
                <a:ea typeface="Arial"/>
                <a:cs typeface="Arial"/>
                <a:sym typeface="Arial"/>
              </a:rPr>
              <a:t>And here’s U.S. Bank’s contact information.</a:t>
            </a:r>
            <a:endParaRPr sz="1200" dirty="0">
              <a:latin typeface="Arial"/>
              <a:ea typeface="Arial"/>
              <a:cs typeface="Arial"/>
              <a:sym typeface="Arial"/>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1a2f67c5bc6_12_36: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66</a:t>
            </a:fld>
            <a:endParaRPr dirty="0"/>
          </a:p>
        </p:txBody>
      </p:sp>
      <p:sp>
        <p:nvSpPr>
          <p:cNvPr id="811" name="Google Shape;811;g1a2f67c5bc6_1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12" name="Google Shape;812;g1a2f67c5bc6_12_3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400"/>
              </a:spcBef>
              <a:spcAft>
                <a:spcPts val="0"/>
              </a:spcAft>
              <a:buClr>
                <a:schemeClr val="dk1"/>
              </a:buClr>
              <a:buSzPts val="1100"/>
              <a:buFont typeface="Arial"/>
              <a:buNone/>
            </a:pPr>
            <a:r>
              <a:rPr lang="en-US" sz="1200" dirty="0">
                <a:solidFill>
                  <a:schemeClr val="dk1"/>
                </a:solidFill>
                <a:latin typeface="Arial"/>
                <a:ea typeface="Arial"/>
                <a:cs typeface="Arial"/>
                <a:sym typeface="Arial"/>
              </a:rPr>
              <a:t>And, now we have reached the end of today’s </a:t>
            </a:r>
            <a:r>
              <a:rPr lang="en-US" dirty="0">
                <a:latin typeface="Arial"/>
                <a:ea typeface="Arial"/>
                <a:cs typeface="Arial"/>
                <a:sym typeface="Arial"/>
              </a:rPr>
              <a:t>GSA SmartPay Purchase Management Essentials </a:t>
            </a:r>
            <a:r>
              <a:rPr lang="en-US" sz="1200" dirty="0">
                <a:solidFill>
                  <a:schemeClr val="dk1"/>
                </a:solidFill>
                <a:latin typeface="Arial"/>
                <a:ea typeface="Arial"/>
                <a:cs typeface="Arial"/>
                <a:sym typeface="Arial"/>
              </a:rPr>
              <a:t>presentation.  I hope that you have found it useful and helpful and perhaps you’ve learned some new information.  Again, my name is Rebekah Knouse P</a:t>
            </a:r>
            <a:r>
              <a:rPr lang="en-US" dirty="0">
                <a:latin typeface="Arial"/>
                <a:ea typeface="Arial"/>
                <a:cs typeface="Arial"/>
                <a:sym typeface="Arial"/>
              </a:rPr>
              <a:t>erillo and here is my email address - </a:t>
            </a:r>
            <a:r>
              <a:rPr lang="en-US" sz="1200" u="sng" dirty="0">
                <a:solidFill>
                  <a:srgbClr val="2200CC"/>
                </a:solidFill>
                <a:latin typeface="Arial"/>
                <a:ea typeface="Arial"/>
                <a:cs typeface="Arial"/>
                <a:sym typeface="Arial"/>
              </a:rPr>
              <a:t>rebekah.knouse@gsa.gov</a:t>
            </a:r>
            <a:r>
              <a:rPr lang="en-US" sz="1200" dirty="0">
                <a:solidFill>
                  <a:schemeClr val="dk1"/>
                </a:solidFill>
                <a:latin typeface="Arial"/>
                <a:ea typeface="Arial"/>
                <a:cs typeface="Arial"/>
                <a:sym typeface="Arial"/>
              </a:rPr>
              <a:t>.  Feel free to reach out to me at any time if you have any questions.  Thank you for your time and attention!  Have a wonderful day!</a:t>
            </a:r>
            <a:endParaRPr dirty="0">
              <a:latin typeface="Arial"/>
              <a:ea typeface="Arial"/>
              <a:cs typeface="Arial"/>
              <a:sym typeface="Arial"/>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1a1e38856cf_1_295:notes"/>
          <p:cNvSpPr txBox="1">
            <a:spLocks noGrp="1"/>
          </p:cNvSpPr>
          <p:nvPr>
            <p:ph type="body" idx="1"/>
          </p:nvPr>
        </p:nvSpPr>
        <p:spPr>
          <a:xfrm>
            <a:off x="914400" y="4343400"/>
            <a:ext cx="5029199"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None/>
            </a:pPr>
            <a:endParaRPr dirty="0"/>
          </a:p>
        </p:txBody>
      </p:sp>
      <p:sp>
        <p:nvSpPr>
          <p:cNvPr id="819" name="Google Shape;819;g1a1e38856cf_1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a2f67c5bc6_2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224" name="Google Shape;224;g1a2f67c5bc6_2_7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latin typeface="Arial"/>
                <a:ea typeface="Arial"/>
                <a:cs typeface="Arial"/>
                <a:sym typeface="Arial"/>
              </a:rPr>
              <a:t>Let’s take a quick look at some GSA SmartPay program statistics.</a:t>
            </a:r>
            <a:endParaRPr sz="1200" dirty="0">
              <a:latin typeface="Arial"/>
              <a:ea typeface="Arial"/>
              <a:cs typeface="Arial"/>
              <a:sym typeface="Arial"/>
            </a:endParaRPr>
          </a:p>
        </p:txBody>
      </p:sp>
      <p:sp>
        <p:nvSpPr>
          <p:cNvPr id="225" name="Google Shape;225;g1a2f67c5bc6_2_7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7</a:t>
            </a:fld>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cf7805dabb_10_0: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0" name="Google Shape;230;g1cf7805dabb_10_0:notes"/>
          <p:cNvSpPr txBox="1">
            <a:spLocks noGrp="1"/>
          </p:cNvSpPr>
          <p:nvPr>
            <p:ph type="body" idx="1"/>
          </p:nvPr>
        </p:nvSpPr>
        <p:spPr>
          <a:xfrm>
            <a:off x="701040" y="4473892"/>
            <a:ext cx="5608200" cy="3660600"/>
          </a:xfrm>
          <a:prstGeom prst="rect">
            <a:avLst/>
          </a:prstGeom>
          <a:noFill/>
          <a:ln>
            <a:noFill/>
          </a:ln>
        </p:spPr>
        <p:txBody>
          <a:bodyPr spcFirstLastPara="1" wrap="square" lIns="93175" tIns="46575" rIns="93175" bIns="46575"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a:latin typeface="Arial"/>
                <a:ea typeface="Arial"/>
                <a:cs typeface="Arial"/>
                <a:sym typeface="Arial"/>
              </a:rPr>
              <a:t>First, we’ll look at the GSA SmartPay program overall, which includes all business lines (purchase, travel, integrated, and fleet).  Then, we’ll review some purchase numbers separately.</a:t>
            </a: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dirty="0">
                <a:latin typeface="Arial"/>
                <a:ea typeface="Arial"/>
                <a:cs typeface="Arial"/>
                <a:sym typeface="Arial"/>
              </a:rPr>
              <a:t>So, here, you’ll see that the FY22 spend for the entire GSA SmartPay program overall was $32.8 billion dollars.  This is up about 12% from FY21.</a:t>
            </a: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dirty="0">
                <a:latin typeface="Arial"/>
                <a:ea typeface="Arial"/>
                <a:cs typeface="Arial"/>
                <a:sym typeface="Arial"/>
              </a:rPr>
              <a:t>As far as refunds are concerned, as mentioned on a previous slide, total refunds were up in FY22, totaling over $426 million dollars.  Again, these refunds go back to agencies to reinvest in their mission.</a:t>
            </a: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dirty="0">
                <a:latin typeface="Arial"/>
                <a:ea typeface="Arial"/>
                <a:cs typeface="Arial"/>
                <a:sym typeface="Arial"/>
              </a:rPr>
              <a:t>Transactions were up almost 13% in FY22, totaling over 78 million transactions.</a:t>
            </a: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dirty="0">
                <a:latin typeface="Arial"/>
                <a:ea typeface="Arial"/>
                <a:cs typeface="Arial"/>
                <a:sym typeface="Arial"/>
              </a:rPr>
              <a:t>And, total accounts were up about 8% in FY22, totaling 6.56 million accounts.</a:t>
            </a: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dirty="0">
                <a:latin typeface="Arial"/>
                <a:ea typeface="Arial"/>
                <a:cs typeface="Arial"/>
                <a:sym typeface="Arial"/>
              </a:rPr>
              <a:t>So, overall FY22 GSA SmartPay program numbers were very strong.</a:t>
            </a:r>
            <a:endParaRPr dirty="0">
              <a:latin typeface="Arial"/>
              <a:ea typeface="Arial"/>
              <a:cs typeface="Arial"/>
              <a:sym typeface="Arial"/>
            </a:endParaRPr>
          </a:p>
        </p:txBody>
      </p:sp>
      <p:sp>
        <p:nvSpPr>
          <p:cNvPr id="231" name="Google Shape;231;g1cf7805dabb_10_0:notes"/>
          <p:cNvSpPr txBox="1">
            <a:spLocks noGrp="1"/>
          </p:cNvSpPr>
          <p:nvPr>
            <p:ph type="sldNum" idx="12"/>
          </p:nvPr>
        </p:nvSpPr>
        <p:spPr>
          <a:xfrm>
            <a:off x="3970938" y="8829967"/>
            <a:ext cx="3037800" cy="466500"/>
          </a:xfrm>
          <a:prstGeom prst="rect">
            <a:avLst/>
          </a:prstGeom>
          <a:noFill/>
          <a:ln>
            <a:noFill/>
          </a:ln>
        </p:spPr>
        <p:txBody>
          <a:bodyPr spcFirstLastPara="1" wrap="square" lIns="93175" tIns="46575" rIns="93175" bIns="46575"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8</a:t>
            </a:fld>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a1e38856cf_1_39: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US"/>
              <a:t>9</a:t>
            </a:fld>
            <a:endParaRPr dirty="0"/>
          </a:p>
        </p:txBody>
      </p:sp>
      <p:sp>
        <p:nvSpPr>
          <p:cNvPr id="265" name="Google Shape;265;g1a1e38856cf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6" name="Google Shape;266;g1a1e38856cf_1_3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a:latin typeface="Arial"/>
                <a:ea typeface="Arial"/>
                <a:cs typeface="Arial"/>
                <a:sym typeface="Arial"/>
              </a:rPr>
              <a:t>Now, let’s review some purchase numbers.</a:t>
            </a: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latin typeface="Arial"/>
              <a:ea typeface="Arial"/>
              <a:cs typeface="Arial"/>
              <a:sym typeface="Arial"/>
            </a:endParaRPr>
          </a:p>
          <a:p>
            <a:pPr marL="0" lvl="0" indent="0" algn="l" rtl="0">
              <a:lnSpc>
                <a:spcPct val="115000"/>
              </a:lnSpc>
              <a:spcBef>
                <a:spcPts val="0"/>
              </a:spcBef>
              <a:spcAft>
                <a:spcPts val="0"/>
              </a:spcAft>
              <a:buNone/>
            </a:pPr>
            <a:r>
              <a:rPr lang="en-US" dirty="0">
                <a:latin typeface="Arial"/>
                <a:ea typeface="Arial"/>
                <a:cs typeface="Arial"/>
                <a:sym typeface="Arial"/>
              </a:rPr>
              <a:t>As mentioned before, the FY22 spend for the GSA SmartPay program overall was $32.8 billion dollars.  The purchase business line accounted for about 70% of that spend or about $23 billion dollars.  The graph on the left of the screen shows the trend for purchase account spend from month-to-month for FY22.</a:t>
            </a:r>
            <a:endParaRPr dirty="0">
              <a:latin typeface="Arial"/>
              <a:ea typeface="Arial"/>
              <a:cs typeface="Arial"/>
              <a:sym typeface="Arial"/>
            </a:endParaRPr>
          </a:p>
          <a:p>
            <a:pPr marL="0" lvl="0" indent="0" algn="l" rtl="0">
              <a:lnSpc>
                <a:spcPct val="115000"/>
              </a:lnSpc>
              <a:spcBef>
                <a:spcPts val="0"/>
              </a:spcBef>
              <a:spcAft>
                <a:spcPts val="0"/>
              </a:spcAft>
              <a:buNone/>
            </a:pPr>
            <a:endParaRPr dirty="0">
              <a:latin typeface="Arial"/>
              <a:ea typeface="Arial"/>
              <a:cs typeface="Arial"/>
              <a:sym typeface="Arial"/>
            </a:endParaRPr>
          </a:p>
          <a:p>
            <a:pPr marL="0" lvl="0" indent="0" algn="l" rtl="0">
              <a:lnSpc>
                <a:spcPct val="115000"/>
              </a:lnSpc>
              <a:spcBef>
                <a:spcPts val="0"/>
              </a:spcBef>
              <a:spcAft>
                <a:spcPts val="0"/>
              </a:spcAft>
              <a:buNone/>
            </a:pPr>
            <a:r>
              <a:rPr lang="en-US" dirty="0">
                <a:latin typeface="Arial"/>
                <a:ea typeface="Arial"/>
                <a:cs typeface="Arial"/>
                <a:sym typeface="Arial"/>
              </a:rPr>
              <a:t>There were 19 million purchase transactions in FY22 (which was similar in FY21) and about 1.1 million purchase accounts in FY22, which was up about 10% from FY21.</a:t>
            </a: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dirty="0">
                <a:latin typeface="Arial"/>
                <a:ea typeface="Arial"/>
                <a:cs typeface="Arial"/>
                <a:sym typeface="Arial"/>
              </a:rPr>
              <a:t>And, here you’ll see the top 5 agencies for purchase related spend.</a:t>
            </a:r>
            <a:endParaRPr dirty="0">
              <a:latin typeface="Arial"/>
              <a:ea typeface="Arial"/>
              <a:cs typeface="Arial"/>
              <a:sym typeface="Arial"/>
            </a:endParaRPr>
          </a:p>
          <a:p>
            <a:pPr marL="0" lvl="0" indent="0" algn="l" rtl="0">
              <a:lnSpc>
                <a:spcPct val="115000"/>
              </a:lnSpc>
              <a:spcBef>
                <a:spcPts val="0"/>
              </a:spcBef>
              <a:spcAft>
                <a:spcPts val="0"/>
              </a:spcAft>
              <a:buNone/>
            </a:pPr>
            <a:endParaRPr dirty="0">
              <a:latin typeface="Arial"/>
              <a:ea typeface="Arial"/>
              <a:cs typeface="Arial"/>
              <a:sym typeface="Arial"/>
            </a:endParaRPr>
          </a:p>
          <a:p>
            <a:pPr marL="0" lvl="0" indent="0" algn="l" rtl="0">
              <a:lnSpc>
                <a:spcPct val="115000"/>
              </a:lnSpc>
              <a:spcBef>
                <a:spcPts val="0"/>
              </a:spcBef>
              <a:spcAft>
                <a:spcPts val="0"/>
              </a:spcAft>
              <a:buNone/>
            </a:pPr>
            <a:r>
              <a:rPr lang="en-US" dirty="0">
                <a:latin typeface="Arial"/>
                <a:ea typeface="Arial"/>
                <a:cs typeface="Arial"/>
                <a:sym typeface="Arial"/>
              </a:rPr>
              <a:t>In the top spot, you’ll see the VA.  They account for nearly 60% of the purchase spend. </a:t>
            </a: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dirty="0">
              <a:latin typeface="Arial"/>
              <a:ea typeface="Arial"/>
              <a:cs typeface="Arial"/>
              <a:sym typeface="Arial"/>
            </a:endParaRPr>
          </a:p>
          <a:p>
            <a:pPr marL="0" lvl="0" indent="0" algn="l" rtl="0">
              <a:lnSpc>
                <a:spcPct val="115000"/>
              </a:lnSpc>
              <a:spcBef>
                <a:spcPts val="0"/>
              </a:spcBef>
              <a:spcAft>
                <a:spcPts val="0"/>
              </a:spcAft>
              <a:buNone/>
            </a:pPr>
            <a:r>
              <a:rPr lang="en-US" dirty="0">
                <a:latin typeface="Arial"/>
                <a:ea typeface="Arial"/>
                <a:cs typeface="Arial"/>
                <a:sym typeface="Arial"/>
              </a:rPr>
              <a:t>Then, in the second spot, you’ll see DOD.  They account for about 21% of the purchase spend.</a:t>
            </a:r>
            <a:endParaRPr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dirty="0">
                <a:latin typeface="Arial"/>
                <a:ea typeface="Arial"/>
                <a:cs typeface="Arial"/>
                <a:sym typeface="Arial"/>
              </a:rPr>
              <a:t> </a:t>
            </a:r>
            <a:endParaRPr dirty="0">
              <a:latin typeface="Arial"/>
              <a:ea typeface="Arial"/>
              <a:cs typeface="Arial"/>
              <a:sym typeface="Arial"/>
            </a:endParaRPr>
          </a:p>
          <a:p>
            <a:pPr marL="0" lvl="0" indent="0" algn="l" rtl="0">
              <a:lnSpc>
                <a:spcPct val="115000"/>
              </a:lnSpc>
              <a:spcBef>
                <a:spcPts val="0"/>
              </a:spcBef>
              <a:spcAft>
                <a:spcPts val="0"/>
              </a:spcAft>
              <a:buNone/>
            </a:pPr>
            <a:r>
              <a:rPr lang="en-US" dirty="0">
                <a:latin typeface="Arial"/>
                <a:ea typeface="Arial"/>
                <a:cs typeface="Arial"/>
                <a:sym typeface="Arial"/>
              </a:rPr>
              <a:t>After the VA and DoD, the Department of Justice, Department of Health and Human Services, and the Department of Interior follow to round out the top 5 for purchase related agency spend.</a:t>
            </a:r>
            <a:endParaRPr dirty="0">
              <a:highlight>
                <a:srgbClr val="FFFF00"/>
              </a:highlight>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4"/>
        <p:cNvGrpSpPr/>
        <p:nvPr/>
      </p:nvGrpSpPr>
      <p:grpSpPr>
        <a:xfrm>
          <a:off x="0" y="0"/>
          <a:ext cx="0" cy="0"/>
          <a:chOff x="0" y="0"/>
          <a:chExt cx="0" cy="0"/>
        </a:xfrm>
      </p:grpSpPr>
      <p:pic>
        <p:nvPicPr>
          <p:cNvPr id="55" name="Google Shape;55;p13" descr="GSA Logo"/>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685800" y="457200"/>
            <a:ext cx="759524" cy="685800"/>
          </a:xfrm>
          <a:prstGeom prst="rect">
            <a:avLst/>
          </a:prstGeom>
          <a:noFill/>
          <a:ln>
            <a:noFill/>
          </a:ln>
        </p:spPr>
      </p:pic>
      <p:sp>
        <p:nvSpPr>
          <p:cNvPr id="56" name="Google Shape;56;p13"/>
          <p:cNvSpPr txBox="1"/>
          <p:nvPr/>
        </p:nvSpPr>
        <p:spPr>
          <a:xfrm>
            <a:off x="4419600" y="1031241"/>
            <a:ext cx="4038600" cy="2439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r>
              <a:rPr lang="en-US" sz="1200" b="1" i="0" u="none" strike="noStrike" cap="none" dirty="0">
                <a:solidFill>
                  <a:schemeClr val="lt2"/>
                </a:solidFill>
                <a:latin typeface="Calibri"/>
                <a:ea typeface="Calibri"/>
                <a:cs typeface="Calibri"/>
                <a:sym typeface="Calibri"/>
              </a:rPr>
              <a:t>U.S. General Services Administration</a:t>
            </a:r>
            <a:endParaRPr dirty="0"/>
          </a:p>
        </p:txBody>
      </p:sp>
      <p:pic>
        <p:nvPicPr>
          <p:cNvPr id="57" name="Google Shape;57;p13" descr="GSA SmartPay Virtual Training Forum&#10;June 13-15, 2023 with image of woman at the computer taking a training. "/>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0" y="1595422"/>
            <a:ext cx="9143999" cy="3548077"/>
          </a:xfrm>
          <a:prstGeom prst="rect">
            <a:avLst/>
          </a:prstGeom>
          <a:noFill/>
          <a:ln>
            <a:noFill/>
          </a:ln>
        </p:spPr>
      </p:pic>
      <p:sp>
        <p:nvSpPr>
          <p:cNvPr id="58" name="Google Shape;58;p13"/>
          <p:cNvSpPr txBox="1">
            <a:spLocks noGrp="1"/>
          </p:cNvSpPr>
          <p:nvPr>
            <p:ph type="title"/>
          </p:nvPr>
        </p:nvSpPr>
        <p:spPr>
          <a:xfrm>
            <a:off x="304800" y="3683634"/>
            <a:ext cx="4178100" cy="8574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9"/>
        <p:cNvGrpSpPr/>
        <p:nvPr/>
      </p:nvGrpSpPr>
      <p:grpSpPr>
        <a:xfrm>
          <a:off x="0" y="0"/>
          <a:ext cx="0" cy="0"/>
          <a:chOff x="0" y="0"/>
          <a:chExt cx="0" cy="0"/>
        </a:xfrm>
      </p:grpSpPr>
      <p:pic>
        <p:nvPicPr>
          <p:cNvPr id="60" name="Google Shape;60;p14"/>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1116" y="0"/>
            <a:ext cx="9141767" cy="5143500"/>
          </a:xfrm>
          <a:prstGeom prst="rect">
            <a:avLst/>
          </a:prstGeom>
          <a:noFill/>
          <a:ln>
            <a:noFill/>
          </a:ln>
        </p:spPr>
      </p:pic>
      <p:sp>
        <p:nvSpPr>
          <p:cNvPr id="61" name="Google Shape;61;p14"/>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rgbClr val="318B71"/>
              </a:buClr>
              <a:buSzPts val="4400"/>
              <a:buFont typeface="Calibri"/>
              <a:buNone/>
              <a:defRPr>
                <a:solidFill>
                  <a:srgbClr val="318B7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14"/>
          <p:cNvSpPr txBox="1">
            <a:spLocks noGrp="1"/>
          </p:cNvSpPr>
          <p:nvPr>
            <p:ph type="body" idx="1"/>
          </p:nvPr>
        </p:nvSpPr>
        <p:spPr>
          <a:xfrm>
            <a:off x="457200" y="1200151"/>
            <a:ext cx="8229600" cy="3394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1200"/>
              </a:spcBef>
              <a:spcAft>
                <a:spcPts val="0"/>
              </a:spcAft>
              <a:buClr>
                <a:schemeClr val="dk1"/>
              </a:buClr>
              <a:buSzPts val="1800"/>
              <a:buChar char="○"/>
              <a:defRPr/>
            </a:lvl2pPr>
            <a:lvl3pPr marL="1371600" lvl="2" indent="-342900" algn="l" rtl="0">
              <a:spcBef>
                <a:spcPts val="1200"/>
              </a:spcBef>
              <a:spcAft>
                <a:spcPts val="0"/>
              </a:spcAft>
              <a:buClr>
                <a:schemeClr val="dk1"/>
              </a:buClr>
              <a:buSzPts val="1800"/>
              <a:buChar char="■"/>
              <a:defRPr/>
            </a:lvl3pPr>
            <a:lvl4pPr marL="1828800" lvl="3" indent="-342900" algn="l" rtl="0">
              <a:spcBef>
                <a:spcPts val="1200"/>
              </a:spcBef>
              <a:spcAft>
                <a:spcPts val="0"/>
              </a:spcAft>
              <a:buClr>
                <a:schemeClr val="dk1"/>
              </a:buClr>
              <a:buSzPts val="1800"/>
              <a:buChar char="●"/>
              <a:defRPr/>
            </a:lvl4pPr>
            <a:lvl5pPr marL="2286000" lvl="4" indent="-342900" algn="l" rtl="0">
              <a:spcBef>
                <a:spcPts val="1200"/>
              </a:spcBef>
              <a:spcAft>
                <a:spcPts val="0"/>
              </a:spcAft>
              <a:buClr>
                <a:schemeClr val="dk1"/>
              </a:buClr>
              <a:buSzPts val="1800"/>
              <a:buChar char="○"/>
              <a:defRPr/>
            </a:lvl5pPr>
            <a:lvl6pPr marL="2743200" lvl="5" indent="-342900" algn="l" rtl="0">
              <a:spcBef>
                <a:spcPts val="1200"/>
              </a:spcBef>
              <a:spcAft>
                <a:spcPts val="0"/>
              </a:spcAft>
              <a:buClr>
                <a:schemeClr val="dk1"/>
              </a:buClr>
              <a:buSzPts val="1800"/>
              <a:buChar char="■"/>
              <a:defRPr/>
            </a:lvl6pPr>
            <a:lvl7pPr marL="3200400" lvl="6" indent="-342900" algn="l" rtl="0">
              <a:spcBef>
                <a:spcPts val="1200"/>
              </a:spcBef>
              <a:spcAft>
                <a:spcPts val="0"/>
              </a:spcAft>
              <a:buClr>
                <a:schemeClr val="dk1"/>
              </a:buClr>
              <a:buSzPts val="1800"/>
              <a:buChar char="●"/>
              <a:defRPr/>
            </a:lvl7pPr>
            <a:lvl8pPr marL="3657600" lvl="7" indent="-342900" algn="l" rtl="0">
              <a:spcBef>
                <a:spcPts val="1200"/>
              </a:spcBef>
              <a:spcAft>
                <a:spcPts val="0"/>
              </a:spcAft>
              <a:buClr>
                <a:schemeClr val="dk1"/>
              </a:buClr>
              <a:buSzPts val="1800"/>
              <a:buChar char="○"/>
              <a:defRPr/>
            </a:lvl8pPr>
            <a:lvl9pPr marL="4114800" lvl="8" indent="-342900" algn="l" rtl="0">
              <a:spcBef>
                <a:spcPts val="1200"/>
              </a:spcBef>
              <a:spcAft>
                <a:spcPts val="1200"/>
              </a:spcAft>
              <a:buClr>
                <a:schemeClr val="dk1"/>
              </a:buClr>
              <a:buSzPts val="1800"/>
              <a:buChar char="■"/>
              <a:defRPr/>
            </a:lvl9pPr>
          </a:lstStyle>
          <a:p>
            <a:endParaRPr/>
          </a:p>
        </p:txBody>
      </p:sp>
      <p:sp>
        <p:nvSpPr>
          <p:cNvPr id="63" name="Google Shape;63;p14"/>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64" name="Google Shape;64;p14"/>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2" name="TextBox 1">
            <a:extLst>
              <a:ext uri="{FF2B5EF4-FFF2-40B4-BE49-F238E27FC236}">
                <a16:creationId xmlns:a16="http://schemas.microsoft.com/office/drawing/2014/main" id="{D5AB2614-1FA6-0BC8-3C71-6D528EFEFC7A}"/>
              </a:ext>
            </a:extLst>
          </p:cNvPr>
          <p:cNvSpPr txBox="1"/>
          <p:nvPr userDrawn="1"/>
        </p:nvSpPr>
        <p:spPr>
          <a:xfrm>
            <a:off x="8672400" y="4875679"/>
            <a:ext cx="450000" cy="246221"/>
          </a:xfrm>
          <a:prstGeom prst="rect">
            <a:avLst/>
          </a:prstGeom>
          <a:noFill/>
        </p:spPr>
        <p:txBody>
          <a:bodyPr wrap="square">
            <a:spAutoFit/>
          </a:bodyPr>
          <a:lstStyle/>
          <a:p>
            <a:pPr algn="r"/>
            <a:fld id="{00000000-1234-1234-1234-123412341234}" type="slidenum">
              <a:rPr lang="en-US" sz="1000" smtClean="0">
                <a:solidFill>
                  <a:schemeClr val="bg1">
                    <a:lumMod val="50000"/>
                  </a:schemeClr>
                </a:solidFill>
              </a:rPr>
              <a:pPr algn="r"/>
              <a:t>‹#›</a:t>
            </a:fld>
            <a:endParaRPr lang="en-US" sz="1000" dirty="0">
              <a:solidFill>
                <a:schemeClr val="bg1">
                  <a:lumMod val="50000"/>
                </a:scheme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57200" y="2074862"/>
            <a:ext cx="8229600" cy="993900"/>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1400"/>
              <a:buFont typeface="Arial"/>
              <a:buNone/>
              <a:defRPr sz="4800" b="0" i="0" u="none" strike="noStrike" cap="none">
                <a:solidFill>
                  <a:srgbClr val="005087"/>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457200" y="205978"/>
            <a:ext cx="8229600" cy="857100"/>
          </a:xfrm>
          <a:prstGeom prst="rect">
            <a:avLst/>
          </a:prstGeom>
          <a:noFill/>
          <a:ln>
            <a:noFill/>
          </a:ln>
        </p:spPr>
        <p:txBody>
          <a:bodyPr spcFirstLastPara="1" wrap="square" lIns="91425" tIns="91425" rIns="91425" bIns="91425" anchor="t" anchorCtr="0">
            <a:noAutofit/>
          </a:bodyPr>
          <a:lstStyle>
            <a:lvl1pPr marR="0" lvl="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 name="Google Shape;70;p16"/>
          <p:cNvSpPr txBox="1">
            <a:spLocks noGrp="1"/>
          </p:cNvSpPr>
          <p:nvPr>
            <p:ph type="body" idx="1"/>
          </p:nvPr>
        </p:nvSpPr>
        <p:spPr>
          <a:xfrm>
            <a:off x="457200" y="1200150"/>
            <a:ext cx="8229600" cy="33945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40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40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40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40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40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40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40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40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40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71"/>
        <p:cNvGrpSpPr/>
        <p:nvPr/>
      </p:nvGrpSpPr>
      <p:grpSpPr>
        <a:xfrm>
          <a:off x="0" y="0"/>
          <a:ext cx="0" cy="0"/>
          <a:chOff x="0" y="0"/>
          <a:chExt cx="0" cy="0"/>
        </a:xfrm>
      </p:grpSpPr>
      <p:sp>
        <p:nvSpPr>
          <p:cNvPr id="72" name="Google Shape;72;p17"/>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73" name="Google Shape;73;p17"/>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Title and Content 1">
  <p:cSld name="1_Title and Content_1">
    <p:spTree>
      <p:nvGrpSpPr>
        <p:cNvPr id="1" name="Shape 7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628650" y="232758"/>
            <a:ext cx="7886700" cy="9939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1">
  <p:cSld name="Title and Content">
    <p:spTree>
      <p:nvGrpSpPr>
        <p:cNvPr id="1" name="Shape 7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85"/>
        <p:cNvGrpSpPr/>
        <p:nvPr/>
      </p:nvGrpSpPr>
      <p:grpSpPr>
        <a:xfrm>
          <a:off x="0" y="0"/>
          <a:ext cx="0" cy="0"/>
          <a:chOff x="0" y="0"/>
          <a:chExt cx="0" cy="0"/>
        </a:xfrm>
      </p:grpSpPr>
      <p:pic>
        <p:nvPicPr>
          <p:cNvPr id="86" name="Google Shape;86;p22" descr="GSA Logo"/>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685800" y="457200"/>
            <a:ext cx="759524" cy="685800"/>
          </a:xfrm>
          <a:prstGeom prst="rect">
            <a:avLst/>
          </a:prstGeom>
          <a:noFill/>
          <a:ln>
            <a:noFill/>
          </a:ln>
        </p:spPr>
      </p:pic>
      <p:sp>
        <p:nvSpPr>
          <p:cNvPr id="87" name="Google Shape;87;p22"/>
          <p:cNvSpPr txBox="1"/>
          <p:nvPr/>
        </p:nvSpPr>
        <p:spPr>
          <a:xfrm>
            <a:off x="4419600" y="1031241"/>
            <a:ext cx="4038600" cy="24384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r>
              <a:rPr lang="en-US" sz="1200" b="1" i="0" u="none" strike="noStrike" cap="none" dirty="0">
                <a:solidFill>
                  <a:schemeClr val="lt2"/>
                </a:solidFill>
                <a:latin typeface="Calibri"/>
                <a:ea typeface="Calibri"/>
                <a:cs typeface="Calibri"/>
                <a:sym typeface="Calibri"/>
              </a:rPr>
              <a:t>U.S. General Services Administration</a:t>
            </a:r>
            <a:endParaRPr dirty="0"/>
          </a:p>
        </p:txBody>
      </p:sp>
      <p:pic>
        <p:nvPicPr>
          <p:cNvPr id="88" name="Google Shape;88;p22" descr="GSA SmartPay Virtual Training Forum&#10;June 13-15, 2023 with image of woman at the computer taking a training. "/>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0" y="1595422"/>
            <a:ext cx="9144000" cy="3548077"/>
          </a:xfrm>
          <a:prstGeom prst="rect">
            <a:avLst/>
          </a:prstGeom>
          <a:noFill/>
          <a:ln>
            <a:noFill/>
          </a:ln>
        </p:spPr>
      </p:pic>
      <p:sp>
        <p:nvSpPr>
          <p:cNvPr id="89" name="Google Shape;89;p22"/>
          <p:cNvSpPr txBox="1">
            <a:spLocks noGrp="1"/>
          </p:cNvSpPr>
          <p:nvPr>
            <p:ph type="title"/>
          </p:nvPr>
        </p:nvSpPr>
        <p:spPr>
          <a:xfrm>
            <a:off x="304800" y="3683634"/>
            <a:ext cx="417799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0"/>
        <p:cNvGrpSpPr/>
        <p:nvPr/>
      </p:nvGrpSpPr>
      <p:grpSpPr>
        <a:xfrm>
          <a:off x="0" y="0"/>
          <a:ext cx="0" cy="0"/>
          <a:chOff x="0" y="0"/>
          <a:chExt cx="0" cy="0"/>
        </a:xfrm>
      </p:grpSpPr>
      <p:pic>
        <p:nvPicPr>
          <p:cNvPr id="91" name="Google Shape;91;p23"/>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1116" y="0"/>
            <a:ext cx="9141768" cy="5143500"/>
          </a:xfrm>
          <a:prstGeom prst="rect">
            <a:avLst/>
          </a:prstGeom>
          <a:noFill/>
          <a:ln>
            <a:noFill/>
          </a:ln>
        </p:spPr>
      </p:pic>
      <p:sp>
        <p:nvSpPr>
          <p:cNvPr id="92" name="Google Shape;92;p23"/>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318B71"/>
              </a:buClr>
              <a:buSzPts val="4400"/>
              <a:buFont typeface="Calibri"/>
              <a:buNone/>
              <a:defRPr>
                <a:solidFill>
                  <a:srgbClr val="318B7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23"/>
          <p:cNvSpPr txBox="1">
            <a:spLocks noGrp="1"/>
          </p:cNvSpPr>
          <p:nvPr>
            <p:ph type="body" idx="1"/>
          </p:nvPr>
        </p:nvSpPr>
        <p:spPr>
          <a:xfrm>
            <a:off x="457200" y="1200151"/>
            <a:ext cx="8229600" cy="3394472"/>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4" name="Google Shape;94;p23"/>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5" name="Google Shape;95;p23"/>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 name="TextBox 1">
            <a:extLst>
              <a:ext uri="{FF2B5EF4-FFF2-40B4-BE49-F238E27FC236}">
                <a16:creationId xmlns:a16="http://schemas.microsoft.com/office/drawing/2014/main" id="{64EC7FF9-8AE9-E2EB-7F2D-410D9B49CC80}"/>
              </a:ext>
            </a:extLst>
          </p:cNvPr>
          <p:cNvSpPr txBox="1"/>
          <p:nvPr userDrawn="1"/>
        </p:nvSpPr>
        <p:spPr>
          <a:xfrm>
            <a:off x="8672400" y="4875679"/>
            <a:ext cx="450000" cy="246221"/>
          </a:xfrm>
          <a:prstGeom prst="rect">
            <a:avLst/>
          </a:prstGeom>
          <a:noFill/>
        </p:spPr>
        <p:txBody>
          <a:bodyPr wrap="square">
            <a:spAutoFit/>
          </a:bodyPr>
          <a:lstStyle/>
          <a:p>
            <a:pPr algn="r"/>
            <a:fld id="{00000000-1234-1234-1234-123412341234}" type="slidenum">
              <a:rPr lang="en-US" sz="1000" smtClean="0">
                <a:solidFill>
                  <a:schemeClr val="bg1">
                    <a:lumMod val="50000"/>
                  </a:schemeClr>
                </a:solidFill>
              </a:rPr>
              <a:pPr algn="r"/>
              <a:t>‹#›</a:t>
            </a:fld>
            <a:endParaRPr lang="en-US" sz="1000" dirty="0">
              <a:solidFill>
                <a:schemeClr val="bg1">
                  <a:lumMod val="50000"/>
                </a:scheme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97"/>
        <p:cNvGrpSpPr/>
        <p:nvPr/>
      </p:nvGrpSpPr>
      <p:grpSpPr>
        <a:xfrm>
          <a:off x="0" y="0"/>
          <a:ext cx="0" cy="0"/>
          <a:chOff x="0" y="0"/>
          <a:chExt cx="0" cy="0"/>
        </a:xfrm>
      </p:grpSpPr>
      <p:sp>
        <p:nvSpPr>
          <p:cNvPr id="98" name="Google Shape;98;p24"/>
          <p:cNvSpPr txBox="1">
            <a:spLocks noGrp="1"/>
          </p:cNvSpPr>
          <p:nvPr>
            <p:ph type="title"/>
          </p:nvPr>
        </p:nvSpPr>
        <p:spPr>
          <a:xfrm>
            <a:off x="457200" y="2074862"/>
            <a:ext cx="8229600" cy="993775"/>
          </a:xfrm>
          <a:prstGeom prst="rect">
            <a:avLst/>
          </a:prstGeom>
          <a:noFill/>
          <a:ln>
            <a:noFill/>
          </a:ln>
        </p:spPr>
        <p:txBody>
          <a:bodyPr spcFirstLastPara="1" wrap="square" lIns="91425" tIns="45700" rIns="91425" bIns="45700" anchor="t" anchorCtr="0">
            <a:noAutofit/>
          </a:bodyPr>
          <a:lstStyle>
            <a:lvl1pPr marR="0" lvl="0" algn="ctr">
              <a:lnSpc>
                <a:spcPct val="100000"/>
              </a:lnSpc>
              <a:spcBef>
                <a:spcPts val="0"/>
              </a:spcBef>
              <a:spcAft>
                <a:spcPts val="0"/>
              </a:spcAft>
              <a:buClr>
                <a:srgbClr val="005087"/>
              </a:buClr>
              <a:buSzPts val="1400"/>
              <a:buFont typeface="Arial"/>
              <a:buNone/>
              <a:defRPr sz="4800" b="0" i="0" u="none" strike="noStrike" cap="none">
                <a:solidFill>
                  <a:srgbClr val="005087"/>
                </a:solidFill>
                <a:latin typeface="Arial"/>
                <a:ea typeface="Arial"/>
                <a:cs typeface="Arial"/>
                <a:sym typeface="Arial"/>
              </a:defRPr>
            </a:lvl1pPr>
            <a:lvl2pPr marR="0" lvl="1"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25"/>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318B71"/>
              </a:buClr>
              <a:buSzPts val="4400"/>
              <a:buFont typeface="Calibri"/>
              <a:buNone/>
              <a:defRPr>
                <a:solidFill>
                  <a:srgbClr val="318B7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25"/>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02" name="Google Shape;102;p25"/>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04"/>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GSA Logo">
  <p:cSld name="GSA Logo">
    <p:spTree>
      <p:nvGrpSpPr>
        <p:cNvPr id="1" name="Shape 105"/>
        <p:cNvGrpSpPr/>
        <p:nvPr/>
      </p:nvGrpSpPr>
      <p:grpSpPr>
        <a:xfrm>
          <a:off x="0" y="0"/>
          <a:ext cx="0" cy="0"/>
          <a:chOff x="0" y="0"/>
          <a:chExt cx="0" cy="0"/>
        </a:xfrm>
      </p:grpSpPr>
      <p:sp>
        <p:nvSpPr>
          <p:cNvPr id="106" name="Google Shape;106;p27"/>
          <p:cNvSpPr txBox="1">
            <a:spLocks noGrp="1"/>
          </p:cNvSpPr>
          <p:nvPr>
            <p:ph type="title"/>
          </p:nvPr>
        </p:nvSpPr>
        <p:spPr>
          <a:xfrm>
            <a:off x="628650" y="9394"/>
            <a:ext cx="7886700" cy="993775"/>
          </a:xfrm>
          <a:prstGeom prst="rect">
            <a:avLst/>
          </a:prstGeom>
          <a:noFill/>
          <a:ln>
            <a:noFill/>
          </a:ln>
        </p:spPr>
        <p:txBody>
          <a:bodyPr spcFirstLastPara="1" wrap="square" lIns="91425" tIns="45700" rIns="91425" bIns="45700" anchor="t" anchorCtr="0">
            <a:noAutofit/>
          </a:bodyPr>
          <a:lstStyle>
            <a:lvl1pPr marR="0" lvl="0" algn="r">
              <a:lnSpc>
                <a:spcPct val="100000"/>
              </a:lnSpc>
              <a:spcBef>
                <a:spcPts val="0"/>
              </a:spcBef>
              <a:spcAft>
                <a:spcPts val="0"/>
              </a:spcAft>
              <a:buClr>
                <a:schemeClr val="lt1"/>
              </a:buClr>
              <a:buSzPts val="1400"/>
              <a:buFont typeface="Arial"/>
              <a:buNone/>
              <a:defRPr sz="2400" b="0"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07" name="Google Shape;107;p27"/>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3215640" y="1536969"/>
            <a:ext cx="2744173" cy="2315184"/>
          </a:xfrm>
          <a:prstGeom prst="rect">
            <a:avLst/>
          </a:prstGeom>
          <a:noFill/>
          <a:ln>
            <a:noFill/>
          </a:ln>
        </p:spPr>
      </p:pic>
      <p:sp>
        <p:nvSpPr>
          <p:cNvPr id="2" name="TextBox 1">
            <a:extLst>
              <a:ext uri="{FF2B5EF4-FFF2-40B4-BE49-F238E27FC236}">
                <a16:creationId xmlns:a16="http://schemas.microsoft.com/office/drawing/2014/main" id="{337264D4-1340-4F8C-640A-2A7B567EC059}"/>
              </a:ext>
            </a:extLst>
          </p:cNvPr>
          <p:cNvSpPr txBox="1"/>
          <p:nvPr userDrawn="1"/>
        </p:nvSpPr>
        <p:spPr>
          <a:xfrm>
            <a:off x="8672400" y="4875679"/>
            <a:ext cx="450000" cy="246221"/>
          </a:xfrm>
          <a:prstGeom prst="rect">
            <a:avLst/>
          </a:prstGeom>
          <a:noFill/>
        </p:spPr>
        <p:txBody>
          <a:bodyPr wrap="square">
            <a:spAutoFit/>
          </a:bodyPr>
          <a:lstStyle/>
          <a:p>
            <a:pPr algn="r"/>
            <a:fld id="{00000000-1234-1234-1234-123412341234}" type="slidenum">
              <a:rPr lang="en-US" sz="1000" smtClean="0">
                <a:solidFill>
                  <a:schemeClr val="bg1">
                    <a:lumMod val="50000"/>
                  </a:schemeClr>
                </a:solidFill>
              </a:rPr>
              <a:pPr algn="r"/>
              <a:t>‹#›</a:t>
            </a:fld>
            <a:endParaRPr lang="en-US" sz="1000" dirty="0">
              <a:solidFill>
                <a:schemeClr val="bg1">
                  <a:lumMod val="5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10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8"/>
        <p:cNvGrpSpPr/>
        <p:nvPr/>
      </p:nvGrpSpPr>
      <p:grpSpPr>
        <a:xfrm>
          <a:off x="0" y="0"/>
          <a:ext cx="0" cy="0"/>
          <a:chOff x="0" y="0"/>
          <a:chExt cx="0" cy="0"/>
        </a:xfrm>
      </p:grpSpPr>
      <p:sp>
        <p:nvSpPr>
          <p:cNvPr id="109" name="Google Shape;109;p28"/>
          <p:cNvSpPr txBox="1">
            <a:spLocks noGrp="1"/>
          </p:cNvSpPr>
          <p:nvPr>
            <p:ph type="title"/>
          </p:nvPr>
        </p:nvSpPr>
        <p:spPr>
          <a:xfrm>
            <a:off x="722313" y="3305176"/>
            <a:ext cx="7772400" cy="1021556"/>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318B71"/>
              </a:buClr>
              <a:buSzPts val="4000"/>
              <a:buFont typeface="Calibri"/>
              <a:buNone/>
              <a:defRPr sz="4000" b="1" cap="none">
                <a:solidFill>
                  <a:srgbClr val="318B7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28"/>
          <p:cNvSpPr txBox="1">
            <a:spLocks noGrp="1"/>
          </p:cNvSpPr>
          <p:nvPr>
            <p:ph type="body" idx="1"/>
          </p:nvPr>
        </p:nvSpPr>
        <p:spPr>
          <a:xfrm>
            <a:off x="722313" y="2180035"/>
            <a:ext cx="7772400" cy="112514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111" name="Google Shape;111;p28"/>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12" name="Google Shape;112;p28"/>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4"/>
        <p:cNvGrpSpPr/>
        <p:nvPr/>
      </p:nvGrpSpPr>
      <p:grpSpPr>
        <a:xfrm>
          <a:off x="0" y="0"/>
          <a:ext cx="0" cy="0"/>
          <a:chOff x="0" y="0"/>
          <a:chExt cx="0" cy="0"/>
        </a:xfrm>
      </p:grpSpPr>
      <p:sp>
        <p:nvSpPr>
          <p:cNvPr id="115" name="Google Shape;115;p29"/>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318B71"/>
              </a:buClr>
              <a:buSzPts val="4400"/>
              <a:buFont typeface="Calibri"/>
              <a:buNone/>
              <a:defRPr>
                <a:solidFill>
                  <a:srgbClr val="318B7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29"/>
          <p:cNvSpPr txBox="1">
            <a:spLocks noGrp="1"/>
          </p:cNvSpPr>
          <p:nvPr>
            <p:ph type="body" idx="1"/>
          </p:nvPr>
        </p:nvSpPr>
        <p:spPr>
          <a:xfrm>
            <a:off x="457200" y="900113"/>
            <a:ext cx="4038600" cy="2545556"/>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117" name="Google Shape;117;p29"/>
          <p:cNvSpPr txBox="1">
            <a:spLocks noGrp="1"/>
          </p:cNvSpPr>
          <p:nvPr>
            <p:ph type="body" idx="2"/>
          </p:nvPr>
        </p:nvSpPr>
        <p:spPr>
          <a:xfrm>
            <a:off x="4648200" y="900113"/>
            <a:ext cx="4038600" cy="2545556"/>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118" name="Google Shape;118;p29"/>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19" name="Google Shape;119;p29"/>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1"/>
        <p:cNvGrpSpPr/>
        <p:nvPr/>
      </p:nvGrpSpPr>
      <p:grpSpPr>
        <a:xfrm>
          <a:off x="0" y="0"/>
          <a:ext cx="0" cy="0"/>
          <a:chOff x="0" y="0"/>
          <a:chExt cx="0" cy="0"/>
        </a:xfrm>
      </p:grpSpPr>
      <p:sp>
        <p:nvSpPr>
          <p:cNvPr id="122" name="Google Shape;122;p30"/>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318B71"/>
              </a:buClr>
              <a:buSzPts val="4400"/>
              <a:buFont typeface="Calibri"/>
              <a:buNone/>
              <a:defRPr>
                <a:solidFill>
                  <a:srgbClr val="318B7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30"/>
          <p:cNvSpPr txBox="1">
            <a:spLocks noGrp="1"/>
          </p:cNvSpPr>
          <p:nvPr>
            <p:ph type="body" idx="1"/>
          </p:nvPr>
        </p:nvSpPr>
        <p:spPr>
          <a:xfrm>
            <a:off x="457200" y="1151335"/>
            <a:ext cx="4040188" cy="47982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24" name="Google Shape;124;p30"/>
          <p:cNvSpPr txBox="1">
            <a:spLocks noGrp="1"/>
          </p:cNvSpPr>
          <p:nvPr>
            <p:ph type="body" idx="2"/>
          </p:nvPr>
        </p:nvSpPr>
        <p:spPr>
          <a:xfrm>
            <a:off x="457200" y="1631156"/>
            <a:ext cx="4040188" cy="2963466"/>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25" name="Google Shape;125;p30"/>
          <p:cNvSpPr txBox="1">
            <a:spLocks noGrp="1"/>
          </p:cNvSpPr>
          <p:nvPr>
            <p:ph type="body" idx="3"/>
          </p:nvPr>
        </p:nvSpPr>
        <p:spPr>
          <a:xfrm>
            <a:off x="4645026" y="1151335"/>
            <a:ext cx="4041775" cy="47982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26" name="Google Shape;126;p30"/>
          <p:cNvSpPr txBox="1">
            <a:spLocks noGrp="1"/>
          </p:cNvSpPr>
          <p:nvPr>
            <p:ph type="body" idx="4"/>
          </p:nvPr>
        </p:nvSpPr>
        <p:spPr>
          <a:xfrm>
            <a:off x="4645026" y="1631156"/>
            <a:ext cx="4041775" cy="2963466"/>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27" name="Google Shape;127;p30"/>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28" name="Google Shape;128;p30"/>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30"/>
        <p:cNvGrpSpPr/>
        <p:nvPr/>
      </p:nvGrpSpPr>
      <p:grpSpPr>
        <a:xfrm>
          <a:off x="0" y="0"/>
          <a:ext cx="0" cy="0"/>
          <a:chOff x="0" y="0"/>
          <a:chExt cx="0" cy="0"/>
        </a:xfrm>
      </p:grpSpPr>
      <p:sp>
        <p:nvSpPr>
          <p:cNvPr id="131" name="Google Shape;131;p31"/>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lt1"/>
              </a:buClr>
              <a:buSzPts val="4400"/>
              <a:buFont typeface="Calibri"/>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31"/>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33" name="Google Shape;133;p31"/>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5"/>
        <p:cNvGrpSpPr/>
        <p:nvPr/>
      </p:nvGrpSpPr>
      <p:grpSpPr>
        <a:xfrm>
          <a:off x="0" y="0"/>
          <a:ext cx="0" cy="0"/>
          <a:chOff x="0" y="0"/>
          <a:chExt cx="0" cy="0"/>
        </a:xfrm>
      </p:grpSpPr>
      <p:sp>
        <p:nvSpPr>
          <p:cNvPr id="136" name="Google Shape;136;p32"/>
          <p:cNvSpPr txBox="1">
            <a:spLocks noGrp="1"/>
          </p:cNvSpPr>
          <p:nvPr>
            <p:ph type="title"/>
          </p:nvPr>
        </p:nvSpPr>
        <p:spPr>
          <a:xfrm>
            <a:off x="457201" y="204787"/>
            <a:ext cx="3008313" cy="8715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318B71"/>
              </a:buClr>
              <a:buSzPts val="2000"/>
              <a:buFont typeface="Calibri"/>
              <a:buNone/>
              <a:defRPr sz="2000" b="1">
                <a:solidFill>
                  <a:srgbClr val="318B7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7" name="Google Shape;137;p32"/>
          <p:cNvSpPr txBox="1">
            <a:spLocks noGrp="1"/>
          </p:cNvSpPr>
          <p:nvPr>
            <p:ph type="body" idx="1"/>
          </p:nvPr>
        </p:nvSpPr>
        <p:spPr>
          <a:xfrm>
            <a:off x="3575050" y="204788"/>
            <a:ext cx="5111750" cy="4389835"/>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138" name="Google Shape;138;p32"/>
          <p:cNvSpPr txBox="1">
            <a:spLocks noGrp="1"/>
          </p:cNvSpPr>
          <p:nvPr>
            <p:ph type="body" idx="2"/>
          </p:nvPr>
        </p:nvSpPr>
        <p:spPr>
          <a:xfrm>
            <a:off x="457201" y="1076326"/>
            <a:ext cx="3008313" cy="3518297"/>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39" name="Google Shape;139;p32"/>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40" name="Google Shape;140;p32"/>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42"/>
        <p:cNvGrpSpPr/>
        <p:nvPr/>
      </p:nvGrpSpPr>
      <p:grpSpPr>
        <a:xfrm>
          <a:off x="0" y="0"/>
          <a:ext cx="0" cy="0"/>
          <a:chOff x="0" y="0"/>
          <a:chExt cx="0" cy="0"/>
        </a:xfrm>
      </p:grpSpPr>
      <p:sp>
        <p:nvSpPr>
          <p:cNvPr id="143" name="Google Shape;143;p33"/>
          <p:cNvSpPr txBox="1">
            <a:spLocks noGrp="1"/>
          </p:cNvSpPr>
          <p:nvPr>
            <p:ph type="title"/>
          </p:nvPr>
        </p:nvSpPr>
        <p:spPr>
          <a:xfrm>
            <a:off x="1792288" y="3600450"/>
            <a:ext cx="5486400" cy="425054"/>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318B71"/>
              </a:buClr>
              <a:buSzPts val="2000"/>
              <a:buFont typeface="Calibri"/>
              <a:buNone/>
              <a:defRPr sz="2000" b="1">
                <a:solidFill>
                  <a:srgbClr val="318B7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4" name="Google Shape;144;p33"/>
          <p:cNvSpPr>
            <a:spLocks noGrp="1"/>
          </p:cNvSpPr>
          <p:nvPr>
            <p:ph type="pic" idx="2"/>
          </p:nvPr>
        </p:nvSpPr>
        <p:spPr>
          <a:xfrm>
            <a:off x="1792288" y="459581"/>
            <a:ext cx="5486400" cy="3086100"/>
          </a:xfrm>
          <a:prstGeom prst="rect">
            <a:avLst/>
          </a:prstGeom>
          <a:noFill/>
          <a:ln>
            <a:noFill/>
          </a:ln>
        </p:spPr>
      </p:sp>
      <p:sp>
        <p:nvSpPr>
          <p:cNvPr id="145" name="Google Shape;145;p33"/>
          <p:cNvSpPr txBox="1">
            <a:spLocks noGrp="1"/>
          </p:cNvSpPr>
          <p:nvPr>
            <p:ph type="body" idx="1"/>
          </p:nvPr>
        </p:nvSpPr>
        <p:spPr>
          <a:xfrm>
            <a:off x="1792288" y="4025503"/>
            <a:ext cx="5486400" cy="603647"/>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46" name="Google Shape;146;p33"/>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47" name="Google Shape;147;p33"/>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9"/>
        <p:cNvGrpSpPr/>
        <p:nvPr/>
      </p:nvGrpSpPr>
      <p:grpSpPr>
        <a:xfrm>
          <a:off x="0" y="0"/>
          <a:ext cx="0" cy="0"/>
          <a:chOff x="0" y="0"/>
          <a:chExt cx="0" cy="0"/>
        </a:xfrm>
      </p:grpSpPr>
      <p:sp>
        <p:nvSpPr>
          <p:cNvPr id="150" name="Google Shape;150;p34"/>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318B71"/>
              </a:buClr>
              <a:buSzPts val="4400"/>
              <a:buFont typeface="Calibri"/>
              <a:buNone/>
              <a:defRPr>
                <a:solidFill>
                  <a:srgbClr val="318B7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1" name="Google Shape;151;p34"/>
          <p:cNvSpPr txBox="1">
            <a:spLocks noGrp="1"/>
          </p:cNvSpPr>
          <p:nvPr>
            <p:ph type="body" idx="1"/>
          </p:nvPr>
        </p:nvSpPr>
        <p:spPr>
          <a:xfrm rot="5400000">
            <a:off x="2874764" y="-1217413"/>
            <a:ext cx="3394472"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52" name="Google Shape;152;p34"/>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53" name="Google Shape;153;p34"/>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5"/>
        <p:cNvGrpSpPr/>
        <p:nvPr/>
      </p:nvGrpSpPr>
      <p:grpSpPr>
        <a:xfrm>
          <a:off x="0" y="0"/>
          <a:ext cx="0" cy="0"/>
          <a:chOff x="0" y="0"/>
          <a:chExt cx="0" cy="0"/>
        </a:xfrm>
      </p:grpSpPr>
      <p:sp>
        <p:nvSpPr>
          <p:cNvPr id="156" name="Google Shape;156;p35"/>
          <p:cNvSpPr txBox="1">
            <a:spLocks noGrp="1"/>
          </p:cNvSpPr>
          <p:nvPr>
            <p:ph type="title"/>
          </p:nvPr>
        </p:nvSpPr>
        <p:spPr>
          <a:xfrm rot="5400000">
            <a:off x="6012656" y="771525"/>
            <a:ext cx="3290888"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318B71"/>
              </a:buClr>
              <a:buSzPts val="4400"/>
              <a:buFont typeface="Calibri"/>
              <a:buNone/>
              <a:defRPr>
                <a:solidFill>
                  <a:srgbClr val="318B7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35"/>
          <p:cNvSpPr txBox="1">
            <a:spLocks noGrp="1"/>
          </p:cNvSpPr>
          <p:nvPr>
            <p:ph type="body" idx="1"/>
          </p:nvPr>
        </p:nvSpPr>
        <p:spPr>
          <a:xfrm rot="5400000">
            <a:off x="1821656" y="-1209675"/>
            <a:ext cx="3290888"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58" name="Google Shape;158;p35"/>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59" name="Google Shape;159;p35"/>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Content 1">
  <p:cSld name="Title and Content">
    <p:spTree>
      <p:nvGrpSpPr>
        <p:cNvPr id="1" name="Shape 161"/>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6" Type="http://schemas.openxmlformats.org/officeDocument/2006/relationships/theme" Target="../theme/theme2.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1" name="Google Shape;11;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3" name="TextBox 2">
            <a:extLst>
              <a:ext uri="{FF2B5EF4-FFF2-40B4-BE49-F238E27FC236}">
                <a16:creationId xmlns:a16="http://schemas.microsoft.com/office/drawing/2014/main" id="{5551BE99-665D-092E-B08B-082400E272B8}"/>
              </a:ext>
            </a:extLst>
          </p:cNvPr>
          <p:cNvSpPr txBox="1"/>
          <p:nvPr userDrawn="1"/>
        </p:nvSpPr>
        <p:spPr>
          <a:xfrm>
            <a:off x="8672400" y="4875679"/>
            <a:ext cx="450000" cy="246221"/>
          </a:xfrm>
          <a:prstGeom prst="rect">
            <a:avLst/>
          </a:prstGeom>
          <a:noFill/>
        </p:spPr>
        <p:txBody>
          <a:bodyPr wrap="square">
            <a:spAutoFit/>
          </a:bodyPr>
          <a:lstStyle/>
          <a:p>
            <a:pPr algn="r"/>
            <a:fld id="{00000000-1234-1234-1234-123412341234}" type="slidenum">
              <a:rPr lang="en-US" sz="1000" smtClean="0">
                <a:solidFill>
                  <a:schemeClr val="bg1">
                    <a:lumMod val="50000"/>
                  </a:schemeClr>
                </a:solidFill>
              </a:rPr>
              <a:pPr algn="r"/>
              <a:t>‹#›</a:t>
            </a:fld>
            <a:endParaRPr lang="en-US" sz="1000" dirty="0">
              <a:solidFill>
                <a:schemeClr val="bg1">
                  <a:lumMod val="50000"/>
                </a:schemeClr>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9"/>
        <p:cNvGrpSpPr/>
        <p:nvPr/>
      </p:nvGrpSpPr>
      <p:grpSpPr>
        <a:xfrm>
          <a:off x="0" y="0"/>
          <a:ext cx="0" cy="0"/>
          <a:chOff x="0" y="0"/>
          <a:chExt cx="0" cy="0"/>
        </a:xfrm>
      </p:grpSpPr>
      <p:sp>
        <p:nvSpPr>
          <p:cNvPr id="80" name="Google Shape;80;p21"/>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1" name="Google Shape;81;p21"/>
          <p:cNvSpPr txBox="1">
            <a:spLocks noGrp="1"/>
          </p:cNvSpPr>
          <p:nvPr>
            <p:ph type="body" idx="1"/>
          </p:nvPr>
        </p:nvSpPr>
        <p:spPr>
          <a:xfrm>
            <a:off x="457200" y="1200151"/>
            <a:ext cx="8229600" cy="3394472"/>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2" name="Google Shape;82;p21"/>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83" name="Google Shape;83;p21"/>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2" name="TextBox 1">
            <a:extLst>
              <a:ext uri="{FF2B5EF4-FFF2-40B4-BE49-F238E27FC236}">
                <a16:creationId xmlns:a16="http://schemas.microsoft.com/office/drawing/2014/main" id="{83A4319C-AC19-B77E-0691-9E884AA6E6E6}"/>
              </a:ext>
            </a:extLst>
          </p:cNvPr>
          <p:cNvSpPr txBox="1"/>
          <p:nvPr userDrawn="1"/>
        </p:nvSpPr>
        <p:spPr>
          <a:xfrm>
            <a:off x="8672400" y="4875679"/>
            <a:ext cx="450000" cy="246221"/>
          </a:xfrm>
          <a:prstGeom prst="rect">
            <a:avLst/>
          </a:prstGeom>
          <a:noFill/>
        </p:spPr>
        <p:txBody>
          <a:bodyPr wrap="square">
            <a:spAutoFit/>
          </a:bodyPr>
          <a:lstStyle/>
          <a:p>
            <a:pPr algn="r"/>
            <a:fld id="{00000000-1234-1234-1234-123412341234}" type="slidenum">
              <a:rPr lang="en-US" sz="1000" smtClean="0">
                <a:solidFill>
                  <a:schemeClr val="bg1">
                    <a:lumMod val="50000"/>
                  </a:schemeClr>
                </a:solidFill>
              </a:rPr>
              <a:pPr algn="r"/>
              <a:t>‹#›</a:t>
            </a:fld>
            <a:endParaRPr lang="en-US" sz="1000" dirty="0">
              <a:solidFill>
                <a:schemeClr val="bg1">
                  <a:lumMod val="50000"/>
                </a:schemeClr>
              </a:solidFill>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hyperlink" Target="https://www.acquisition.gov/far/13.201" TargetMode="External"/><Relationship Id="rId2" Type="http://schemas.openxmlformats.org/officeDocument/2006/relationships/notesSlide" Target="../notesSlides/notesSlide23.xml"/><Relationship Id="rId1" Type="http://schemas.openxmlformats.org/officeDocument/2006/relationships/slideLayout" Target="../slideLayouts/slideLayout11.xml"/><Relationship Id="rId4" Type="http://schemas.openxmlformats.org/officeDocument/2006/relationships/hyperlink" Target="https://www.acquisition.gov/far/2.101"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hyperlink" Target="https://www.acquisition.gov/far/subpart-22.10" TargetMode="External"/><Relationship Id="rId2" Type="http://schemas.openxmlformats.org/officeDocument/2006/relationships/notesSlide" Target="../notesSlides/notesSlide26.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hyperlink" Target="https://www.acquisition.gov/far/2.101" TargetMode="External"/><Relationship Id="rId7"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11.xml"/><Relationship Id="rId6" Type="http://schemas.openxmlformats.org/officeDocument/2006/relationships/image" Target="../media/image22.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hyperlink" Target="https://www.acquisition.gov/far/8.405-1" TargetMode="External"/><Relationship Id="rId9"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hyperlink" Target="https://uscode.house.gov/view.xhtml?req=granuleid:USC-prelim-title41-section1903&amp;num=0&amp;edition=prelim" TargetMode="External"/><Relationship Id="rId2" Type="http://schemas.openxmlformats.org/officeDocument/2006/relationships/notesSlide" Target="../notesSlides/notesSlide28.xml"/><Relationship Id="rId1" Type="http://schemas.openxmlformats.org/officeDocument/2006/relationships/slideLayout" Target="../slideLayouts/slideLayout11.xml"/><Relationship Id="rId6" Type="http://schemas.openxmlformats.org/officeDocument/2006/relationships/hyperlink" Target="https://www.acquisition.gov/far/13.201#FAR_13_201" TargetMode="External"/><Relationship Id="rId5" Type="http://schemas.openxmlformats.org/officeDocument/2006/relationships/hyperlink" Target="http://uscode.house.gov/view.xhtml?req=granuleid:USC-prelim-title42-section5122&amp;num=0&amp;edition=prelim" TargetMode="External"/><Relationship Id="rId4" Type="http://schemas.openxmlformats.org/officeDocument/2006/relationships/hyperlink" Target="http://uscode.house.gov/view.xhtml?req=granuleid:USC-prelim-title22-section2292&amp;num=0&amp;edition=prelim"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www.acquisition.gov/far/13.301" TargetMode="External"/><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30.xml.rels><?xml version="1.0" encoding="UTF-8" standalone="yes"?>
<Relationships xmlns="http://schemas.openxmlformats.org/package/2006/relationships"><Relationship Id="rId3" Type="http://schemas.openxmlformats.org/officeDocument/2006/relationships/hyperlink" Target="https://www.acquisition.gov/far/13.301" TargetMode="External"/><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8" Type="http://schemas.openxmlformats.org/officeDocument/2006/relationships/hyperlink" Target="https://www.acquisition.gov/far/13.301" TargetMode="External"/><Relationship Id="rId3" Type="http://schemas.openxmlformats.org/officeDocument/2006/relationships/hyperlink" Target="https://www.whitehouse.gov/wp-content/uploads/2019/08/Issuance-of-Revised-Appendix-B-to-OMB-Circular-A-123.pdf" TargetMode="External"/><Relationship Id="rId7" Type="http://schemas.openxmlformats.org/officeDocument/2006/relationships/hyperlink" Target="https://www.acquisition.gov/far/9.104-7" TargetMode="External"/><Relationship Id="rId2" Type="http://schemas.openxmlformats.org/officeDocument/2006/relationships/notesSlide" Target="../notesSlides/notesSlide31.xml"/><Relationship Id="rId1" Type="http://schemas.openxmlformats.org/officeDocument/2006/relationships/slideLayout" Target="../slideLayouts/slideLayout11.xml"/><Relationship Id="rId6" Type="http://schemas.openxmlformats.org/officeDocument/2006/relationships/hyperlink" Target="https://www.acquisition.gov/far/8.405-2" TargetMode="External"/><Relationship Id="rId5" Type="http://schemas.openxmlformats.org/officeDocument/2006/relationships/hyperlink" Target="https://www.acquisition.gov/far/8.405-1" TargetMode="External"/><Relationship Id="rId4" Type="http://schemas.openxmlformats.org/officeDocument/2006/relationships/hyperlink" Target="https://www.acquisition.gov/far/6.001"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www.abilityone.gov/procurement_list/index.html" TargetMode="External"/><Relationship Id="rId3" Type="http://schemas.openxmlformats.org/officeDocument/2006/relationships/hyperlink" Target="https://www.acquisition.gov/far/8.002" TargetMode="External"/><Relationship Id="rId7" Type="http://schemas.openxmlformats.org/officeDocument/2006/relationships/hyperlink" Target="https://www.acquisition.gov/far/8.704" TargetMode="External"/><Relationship Id="rId2" Type="http://schemas.openxmlformats.org/officeDocument/2006/relationships/notesSlide" Target="../notesSlides/notesSlide32.xml"/><Relationship Id="rId1" Type="http://schemas.openxmlformats.org/officeDocument/2006/relationships/slideLayout" Target="../slideLayouts/slideLayout14.xml"/><Relationship Id="rId6" Type="http://schemas.openxmlformats.org/officeDocument/2006/relationships/hyperlink" Target="http://www.unicor.gov/" TargetMode="External"/><Relationship Id="rId5" Type="http://schemas.openxmlformats.org/officeDocument/2006/relationships/hyperlink" Target="https://www.acquisition.gov/far/8.603" TargetMode="External"/><Relationship Id="rId4" Type="http://schemas.openxmlformats.org/officeDocument/2006/relationships/hyperlink" Target="https://www.acquisition.gov/far/8.103"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section508.gov/manage/laws-and-policies/#:~:text=Section%20508%20of%20the%20Rehabilitation%20Act%20of%201973&amp;text=Under%20Section%20508%2C%20agencies%20must,the%20access%20available%20to%20others." TargetMode="External"/><Relationship Id="rId7" Type="http://schemas.openxmlformats.org/officeDocument/2006/relationships/hyperlink" Target="http://access-board.gov" TargetMode="External"/><Relationship Id="rId2" Type="http://schemas.openxmlformats.org/officeDocument/2006/relationships/notesSlide" Target="../notesSlides/notesSlide33.xml"/><Relationship Id="rId1" Type="http://schemas.openxmlformats.org/officeDocument/2006/relationships/slideLayout" Target="../slideLayouts/slideLayout11.xml"/><Relationship Id="rId6" Type="http://schemas.openxmlformats.org/officeDocument/2006/relationships/hyperlink" Target="https://app.buyaccessible.gov/" TargetMode="External"/><Relationship Id="rId5" Type="http://schemas.openxmlformats.org/officeDocument/2006/relationships/hyperlink" Target="https://www.section508.gov/art/" TargetMode="External"/><Relationship Id="rId4" Type="http://schemas.openxmlformats.org/officeDocument/2006/relationships/hyperlink" Target="https://www.whitehouse.gov/wp-content/uploads/2019/08/Issuance-of-Revised-Appendix-B-to-OMB-Circular-A-123.pdf"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whitehouse.gov/wp-content/uploads/2019/08/Issuance-of-Revised-Appendix-B-to-OMB-Circular-A-123.pdf" TargetMode="External"/><Relationship Id="rId2" Type="http://schemas.openxmlformats.org/officeDocument/2006/relationships/notesSlide" Target="../notesSlides/notesSlide34.xml"/><Relationship Id="rId1" Type="http://schemas.openxmlformats.org/officeDocument/2006/relationships/slideLayout" Target="../slideLayouts/slideLayout11.xml"/><Relationship Id="rId5" Type="http://schemas.openxmlformats.org/officeDocument/2006/relationships/image" Target="../media/image28.png"/><Relationship Id="rId4" Type="http://schemas.openxmlformats.org/officeDocument/2006/relationships/hyperlink" Target="https://sftool.gov/greenprocurement"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sam.gov" TargetMode="External"/><Relationship Id="rId7" Type="http://schemas.openxmlformats.org/officeDocument/2006/relationships/image" Target="../media/image30.png"/><Relationship Id="rId2" Type="http://schemas.openxmlformats.org/officeDocument/2006/relationships/notesSlide" Target="../notesSlides/notesSlide35.xml"/><Relationship Id="rId1" Type="http://schemas.openxmlformats.org/officeDocument/2006/relationships/slideLayout" Target="../slideLayouts/slideLayout11.xml"/><Relationship Id="rId6" Type="http://schemas.openxmlformats.org/officeDocument/2006/relationships/image" Target="../media/image29.png"/><Relationship Id="rId5" Type="http://schemas.openxmlformats.org/officeDocument/2006/relationships/hyperlink" Target="https://smartpay.gsa.gov/content/smart-bulletin-no-033" TargetMode="External"/><Relationship Id="rId4" Type="http://schemas.openxmlformats.org/officeDocument/2006/relationships/hyperlink" Target="http://www.smartpay.gsa.gov/"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40.xml.rels><?xml version="1.0" encoding="UTF-8" standalone="yes"?>
<Relationships xmlns="http://schemas.openxmlformats.org/package/2006/relationships"><Relationship Id="rId3" Type="http://schemas.openxmlformats.org/officeDocument/2006/relationships/hyperlink" Target="http://smartpay.gsa.gov" TargetMode="External"/><Relationship Id="rId2" Type="http://schemas.openxmlformats.org/officeDocument/2006/relationships/notesSlide" Target="../notesSlides/notesSlide40.xml"/><Relationship Id="rId1" Type="http://schemas.openxmlformats.org/officeDocument/2006/relationships/slideLayout" Target="../slideLayouts/slideLayout16.xml"/><Relationship Id="rId6" Type="http://schemas.openxmlformats.org/officeDocument/2006/relationships/hyperlink" Target="https://smartpay.gsa.gov/content/smart-bulletin-no-020" TargetMode="External"/><Relationship Id="rId5" Type="http://schemas.openxmlformats.org/officeDocument/2006/relationships/hyperlink" Target="https://smartpay.gsa.gov/smart-bulletin-no-017" TargetMode="External"/><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3" Type="http://schemas.openxmlformats.org/officeDocument/2006/relationships/hyperlink" Target="https://smartpay.gsa.gov/content/smart-bulletin-no-023" TargetMode="External"/><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hyperlink" Target="https://smartpay.gsa.gov/content/gsa-smartpay-master-contract" TargetMode="External"/><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3" Type="http://schemas.openxmlformats.org/officeDocument/2006/relationships/hyperlink" Target="https://smartpay.gsa.gov/content/smart-bulletin-no-025" TargetMode="External"/><Relationship Id="rId7" Type="http://schemas.openxmlformats.org/officeDocument/2006/relationships/hyperlink" Target="https://www.archives.gov/files/records-mgmt/grs/grs-trs23.pdf" TargetMode="External"/><Relationship Id="rId2" Type="http://schemas.openxmlformats.org/officeDocument/2006/relationships/notesSlide" Target="../notesSlides/notesSlide43.xml"/><Relationship Id="rId1" Type="http://schemas.openxmlformats.org/officeDocument/2006/relationships/slideLayout" Target="../slideLayouts/slideLayout11.xml"/><Relationship Id="rId6" Type="http://schemas.openxmlformats.org/officeDocument/2006/relationships/hyperlink" Target="https://www.whitehouse.gov/wp-content/uploads/2019/08/Issuance-of-Revised-Appendix-B-to-OMB-Circular-A-123.pdf" TargetMode="External"/><Relationship Id="rId5" Type="http://schemas.openxmlformats.org/officeDocument/2006/relationships/hyperlink" Target="https://www.acquisition.gov/far/4.703" TargetMode="External"/><Relationship Id="rId4" Type="http://schemas.openxmlformats.org/officeDocument/2006/relationships/hyperlink" Target="https://smartpay.gsa.gov/content/smart-bulletin-no-028"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48.xml"/><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3" Type="http://schemas.openxmlformats.org/officeDocument/2006/relationships/hyperlink" Target="https://www.gsa.gov/about-us/organization/federal-acquisition-service/customer-and-stakeholder-engagement/centralized-mailing-list-service-cmls" TargetMode="External"/><Relationship Id="rId2" Type="http://schemas.openxmlformats.org/officeDocument/2006/relationships/notesSlide" Target="../notesSlides/notesSlide59.xml"/><Relationship Id="rId1" Type="http://schemas.openxmlformats.org/officeDocument/2006/relationships/slideLayout" Target="../slideLayouts/slideLayout11.xml"/><Relationship Id="rId5" Type="http://schemas.openxmlformats.org/officeDocument/2006/relationships/hyperlink" Target="https://cmls.gsa.gov/s/publication-details/a12t0000003kQ5BAAU/ca0026442" TargetMode="External"/><Relationship Id="rId4" Type="http://schemas.openxmlformats.org/officeDocument/2006/relationships/hyperlink" Target="mailto:ncsccustomer.service@gsa.gov"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martpay.gsa.gov/" TargetMode="External"/><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60.xml.rels><?xml version="1.0" encoding="UTF-8" standalone="yes"?>
<Relationships xmlns="http://schemas.openxmlformats.org/package/2006/relationships"><Relationship Id="rId3" Type="http://schemas.openxmlformats.org/officeDocument/2006/relationships/hyperlink" Target="http://gsasmartpayforum.org/" TargetMode="External"/><Relationship Id="rId2" Type="http://schemas.openxmlformats.org/officeDocument/2006/relationships/notesSlide" Target="../notesSlides/notesSlide60.xml"/><Relationship Id="rId1" Type="http://schemas.openxmlformats.org/officeDocument/2006/relationships/slideLayout" Target="../slideLayouts/slideLayout11.xml"/><Relationship Id="rId4" Type="http://schemas.openxmlformats.org/officeDocument/2006/relationships/hyperlink" Target="http://smartpay.gsa.gov/" TargetMode="External"/></Relationships>
</file>

<file path=ppt/slides/_rels/slide61.xml.rels><?xml version="1.0" encoding="UTF-8" standalone="yes"?>
<Relationships xmlns="http://schemas.openxmlformats.org/package/2006/relationships"><Relationship Id="rId3" Type="http://schemas.openxmlformats.org/officeDocument/2006/relationships/hyperlink" Target="http://smartpay.gsa.gov" TargetMode="External"/><Relationship Id="rId2" Type="http://schemas.openxmlformats.org/officeDocument/2006/relationships/notesSlide" Target="../notesSlides/notesSlide61.xml"/><Relationship Id="rId1" Type="http://schemas.openxmlformats.org/officeDocument/2006/relationships/slideLayout" Target="../slideLayouts/slideLayout12.xml"/><Relationship Id="rId4" Type="http://schemas.openxmlformats.org/officeDocument/2006/relationships/image" Target="../media/image34.png"/></Relationships>
</file>

<file path=ppt/slides/_rels/slide62.xml.rels><?xml version="1.0" encoding="UTF-8" standalone="yes"?>
<Relationships xmlns="http://schemas.openxmlformats.org/package/2006/relationships"><Relationship Id="rId3" Type="http://schemas.openxmlformats.org/officeDocument/2006/relationships/hyperlink" Target="http://training.smartpay.gsa.gov" TargetMode="External"/><Relationship Id="rId2" Type="http://schemas.openxmlformats.org/officeDocument/2006/relationships/notesSlide" Target="../notesSlides/notesSlide62.xml"/><Relationship Id="rId1" Type="http://schemas.openxmlformats.org/officeDocument/2006/relationships/slideLayout" Target="../slideLayouts/slideLayout12.xml"/><Relationship Id="rId4" Type="http://schemas.openxmlformats.org/officeDocument/2006/relationships/image" Target="../media/image35.png"/></Relationships>
</file>

<file path=ppt/slides/_rels/slide63.xml.rels><?xml version="1.0" encoding="UTF-8" standalone="yes"?>
<Relationships xmlns="http://schemas.openxmlformats.org/package/2006/relationships"><Relationship Id="rId3" Type="http://schemas.openxmlformats.org/officeDocument/2006/relationships/hyperlink" Target="mailto:gsa_smartpay@gsa.gov" TargetMode="External"/><Relationship Id="rId2" Type="http://schemas.openxmlformats.org/officeDocument/2006/relationships/notesSlide" Target="../notesSlides/notesSlide63.xml"/><Relationship Id="rId1" Type="http://schemas.openxmlformats.org/officeDocument/2006/relationships/slideLayout" Target="../slideLayouts/slideLayout11.xml"/><Relationship Id="rId4" Type="http://schemas.openxmlformats.org/officeDocument/2006/relationships/image" Target="../media/image36.jpg"/></Relationships>
</file>

<file path=ppt/slides/_rels/slide64.xml.rels><?xml version="1.0" encoding="UTF-8" standalone="yes"?>
<Relationships xmlns="http://schemas.openxmlformats.org/package/2006/relationships"><Relationship Id="rId3" Type="http://schemas.openxmlformats.org/officeDocument/2006/relationships/hyperlink" Target="https://home.cards.citidirect.com/CommercialCard/Cards.html" TargetMode="External"/><Relationship Id="rId2" Type="http://schemas.openxmlformats.org/officeDocument/2006/relationships/notesSlide" Target="../notesSlides/notesSlide64.xml"/><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3" Type="http://schemas.openxmlformats.org/officeDocument/2006/relationships/hyperlink" Target="https://access.usbank.com/cpsApp1/index.jsp" TargetMode="External"/><Relationship Id="rId2" Type="http://schemas.openxmlformats.org/officeDocument/2006/relationships/notesSlide" Target="../notesSlides/notesSlide65.xml"/><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6.xml"/><Relationship Id="rId1" Type="http://schemas.openxmlformats.org/officeDocument/2006/relationships/slideLayout" Target="../slideLayouts/slideLayout12.xml"/><Relationship Id="rId4" Type="http://schemas.openxmlformats.org/officeDocument/2006/relationships/hyperlink" Target="mailto:rebekah.knouse@gsa.gov" TargetMode="External"/></Relationships>
</file>

<file path=ppt/slides/_rels/slide67.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67.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7"/>
          <p:cNvSpPr txBox="1">
            <a:spLocks noGrp="1"/>
          </p:cNvSpPr>
          <p:nvPr>
            <p:ph type="title"/>
          </p:nvPr>
        </p:nvSpPr>
        <p:spPr>
          <a:xfrm>
            <a:off x="11104" y="3663090"/>
            <a:ext cx="5004300" cy="11034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70000"/>
              </a:lnSpc>
              <a:spcBef>
                <a:spcPts val="0"/>
              </a:spcBef>
              <a:spcAft>
                <a:spcPts val="0"/>
              </a:spcAft>
              <a:buClr>
                <a:srgbClr val="005087"/>
              </a:buClr>
              <a:buSzPct val="100000"/>
              <a:buFont typeface="Calibri"/>
              <a:buNone/>
            </a:pPr>
            <a:r>
              <a:rPr lang="en-US" sz="3600" b="1" dirty="0"/>
              <a:t>GSA SmartPay Purchase Management Essentials</a:t>
            </a:r>
            <a:br>
              <a:rPr lang="en-US" sz="3600" b="1" dirty="0"/>
            </a:br>
            <a:br>
              <a:rPr lang="en-US" sz="3600" dirty="0">
                <a:solidFill>
                  <a:srgbClr val="005087"/>
                </a:solidFill>
              </a:rPr>
            </a:br>
            <a:r>
              <a:rPr lang="en-US" sz="3155" dirty="0"/>
              <a:t>Rebekah Knouse Perillo</a:t>
            </a:r>
            <a:endParaRPr sz="3155" dirty="0"/>
          </a:p>
        </p:txBody>
      </p:sp>
      <p:pic>
        <p:nvPicPr>
          <p:cNvPr id="2" name="Picture 1" descr="Celebrating 25 Years Supporting Your Mission&#10;">
            <a:extLst>
              <a:ext uri="{FF2B5EF4-FFF2-40B4-BE49-F238E27FC236}">
                <a16:creationId xmlns:a16="http://schemas.microsoft.com/office/drawing/2014/main" id="{D570802B-5CB3-BC43-F858-A7D5EF811043}"/>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488935" y="157732"/>
            <a:ext cx="1519049" cy="92496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6"/>
          <p:cNvSpPr txBox="1">
            <a:spLocks noGrp="1"/>
          </p:cNvSpPr>
          <p:nvPr>
            <p:ph type="title"/>
          </p:nvPr>
        </p:nvSpPr>
        <p:spPr>
          <a:xfrm>
            <a:off x="1366262" y="104382"/>
            <a:ext cx="5642400" cy="6771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5087"/>
              </a:buClr>
              <a:buSzPts val="2400"/>
              <a:buFont typeface="Arial"/>
              <a:buNone/>
            </a:pPr>
            <a:r>
              <a:rPr lang="en-US" sz="3600" i="0" u="none" strike="noStrike" cap="none" dirty="0">
                <a:solidFill>
                  <a:srgbClr val="005087"/>
                </a:solidFill>
              </a:rPr>
              <a:t>FY2</a:t>
            </a:r>
            <a:r>
              <a:rPr lang="en-US" sz="3600" dirty="0"/>
              <a:t>2</a:t>
            </a:r>
            <a:r>
              <a:rPr lang="en-US" sz="3600" i="0" u="none" strike="noStrike" cap="none" dirty="0">
                <a:solidFill>
                  <a:srgbClr val="005087"/>
                </a:solidFill>
              </a:rPr>
              <a:t> </a:t>
            </a:r>
            <a:r>
              <a:rPr lang="en-US" sz="3600" dirty="0"/>
              <a:t>Purchase</a:t>
            </a:r>
            <a:r>
              <a:rPr lang="en-US" sz="3600" i="0" u="none" strike="noStrike" cap="none" dirty="0">
                <a:solidFill>
                  <a:srgbClr val="005087"/>
                </a:solidFill>
              </a:rPr>
              <a:t> Refunds </a:t>
            </a:r>
            <a:endParaRPr sz="3600" dirty="0"/>
          </a:p>
        </p:txBody>
      </p:sp>
      <p:sp>
        <p:nvSpPr>
          <p:cNvPr id="280" name="Google Shape;280;p46" descr="This shows purchase refund statistics."/>
          <p:cNvSpPr/>
          <p:nvPr/>
        </p:nvSpPr>
        <p:spPr>
          <a:xfrm>
            <a:off x="-25" y="861925"/>
            <a:ext cx="9144000" cy="438600"/>
          </a:xfrm>
          <a:prstGeom prst="rect">
            <a:avLst/>
          </a:prstGeom>
          <a:gradFill>
            <a:gsLst>
              <a:gs pos="0">
                <a:srgbClr val="DB0000"/>
              </a:gs>
              <a:gs pos="100000">
                <a:srgbClr val="540303"/>
              </a:gs>
            </a:gsLst>
            <a:lin ang="5400012" scaled="0"/>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Calibri"/>
              <a:buNone/>
            </a:pPr>
            <a:endParaRPr sz="2400" b="1" i="0" u="none" strike="noStrike" cap="none" dirty="0">
              <a:solidFill>
                <a:srgbClr val="005390"/>
              </a:solidFill>
              <a:latin typeface="Arial"/>
              <a:ea typeface="Arial"/>
              <a:cs typeface="Arial"/>
              <a:sym typeface="Arial"/>
            </a:endParaRPr>
          </a:p>
        </p:txBody>
      </p:sp>
      <p:sp>
        <p:nvSpPr>
          <p:cNvPr id="281" name="Google Shape;281;p46"/>
          <p:cNvSpPr txBox="1"/>
          <p:nvPr/>
        </p:nvSpPr>
        <p:spPr>
          <a:xfrm flipH="1">
            <a:off x="2746800" y="838112"/>
            <a:ext cx="3650400" cy="677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5390"/>
              </a:buClr>
              <a:buSzPts val="2400"/>
              <a:buFont typeface="Arial"/>
              <a:buNone/>
            </a:pPr>
            <a:r>
              <a:rPr lang="en-US" sz="2400" b="1" i="0" u="none" strike="noStrike" cap="none" dirty="0">
                <a:solidFill>
                  <a:schemeClr val="lt1"/>
                </a:solidFill>
                <a:latin typeface="Arial"/>
                <a:ea typeface="Arial"/>
                <a:cs typeface="Arial"/>
                <a:sym typeface="Arial"/>
              </a:rPr>
              <a:t>Opportunity to Improve</a:t>
            </a:r>
            <a:endParaRPr sz="1800" b="0" i="0" u="none" strike="noStrike" cap="none" dirty="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400"/>
              <a:buFont typeface="Calibri"/>
              <a:buNone/>
            </a:pPr>
            <a:endParaRPr sz="1400" b="0" i="0" u="none" strike="noStrike" cap="none" dirty="0">
              <a:solidFill>
                <a:srgbClr val="000000"/>
              </a:solidFill>
              <a:latin typeface="Arial"/>
              <a:ea typeface="Arial"/>
              <a:cs typeface="Arial"/>
              <a:sym typeface="Arial"/>
            </a:endParaRPr>
          </a:p>
        </p:txBody>
      </p:sp>
      <p:sp>
        <p:nvSpPr>
          <p:cNvPr id="282" name="Google Shape;282;p46"/>
          <p:cNvSpPr txBox="1"/>
          <p:nvPr/>
        </p:nvSpPr>
        <p:spPr>
          <a:xfrm>
            <a:off x="621419" y="1973580"/>
            <a:ext cx="2970079" cy="190817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5390"/>
              </a:buClr>
              <a:buSzPts val="3000"/>
              <a:buFont typeface="Arial"/>
              <a:buNone/>
            </a:pPr>
            <a:r>
              <a:rPr lang="en-US" sz="3000" b="0" i="0" u="none" strike="noStrike" cap="none" dirty="0">
                <a:solidFill>
                  <a:srgbClr val="005390"/>
                </a:solidFill>
                <a:latin typeface="Arial"/>
                <a:ea typeface="Arial"/>
                <a:cs typeface="Arial"/>
                <a:sym typeface="Arial"/>
              </a:rPr>
              <a:t>Keep in mind…  </a:t>
            </a:r>
            <a:br>
              <a:rPr lang="en-US" sz="3000" b="0" i="0" u="none" strike="noStrike" cap="none" dirty="0">
                <a:solidFill>
                  <a:srgbClr val="005390"/>
                </a:solidFill>
                <a:latin typeface="Arial"/>
                <a:ea typeface="Arial"/>
                <a:cs typeface="Arial"/>
                <a:sym typeface="Arial"/>
              </a:rPr>
            </a:br>
            <a:r>
              <a:rPr lang="en-US" sz="3000" b="0" i="0" u="none" strike="noStrike" cap="none" dirty="0">
                <a:solidFill>
                  <a:srgbClr val="005390"/>
                </a:solidFill>
                <a:latin typeface="Arial"/>
                <a:ea typeface="Arial"/>
                <a:cs typeface="Arial"/>
                <a:sym typeface="Arial"/>
              </a:rPr>
              <a:t>Higher spend, </a:t>
            </a:r>
            <a:endParaRPr sz="18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5390"/>
              </a:buClr>
              <a:buSzPts val="3000"/>
              <a:buFont typeface="Arial"/>
              <a:buNone/>
            </a:pPr>
            <a:r>
              <a:rPr lang="en-US" sz="3000" b="0" i="0" u="none" strike="noStrike" cap="none" dirty="0">
                <a:solidFill>
                  <a:srgbClr val="005390"/>
                </a:solidFill>
                <a:latin typeface="Arial"/>
                <a:ea typeface="Arial"/>
                <a:cs typeface="Arial"/>
                <a:sym typeface="Arial"/>
              </a:rPr>
              <a:t>more refunds.</a:t>
            </a:r>
            <a:endParaRPr sz="1800" b="0" i="0" u="none" strike="noStrike" cap="none" dirty="0">
              <a:solidFill>
                <a:schemeClr val="dk1"/>
              </a:solidFill>
              <a:latin typeface="Calibri"/>
              <a:ea typeface="Calibri"/>
              <a:cs typeface="Calibri"/>
              <a:sym typeface="Calibri"/>
            </a:endParaRPr>
          </a:p>
          <a:p>
            <a:pPr marL="342900" marR="0" lvl="0" indent="-254000" algn="l" rtl="0">
              <a:lnSpc>
                <a:spcPct val="100000"/>
              </a:lnSpc>
              <a:spcBef>
                <a:spcPts val="0"/>
              </a:spcBef>
              <a:spcAft>
                <a:spcPts val="0"/>
              </a:spcAft>
              <a:buClr>
                <a:srgbClr val="000000"/>
              </a:buClr>
              <a:buSzPts val="1400"/>
              <a:buFont typeface="Noto Sans"/>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400"/>
              <a:buFont typeface="Calibri"/>
              <a:buNone/>
            </a:pPr>
            <a:endParaRPr sz="1400" b="0" i="0" u="none" strike="noStrike" cap="none" dirty="0">
              <a:solidFill>
                <a:srgbClr val="000000"/>
              </a:solidFill>
              <a:latin typeface="Arial"/>
              <a:ea typeface="Arial"/>
              <a:cs typeface="Arial"/>
              <a:sym typeface="Arial"/>
            </a:endParaRPr>
          </a:p>
        </p:txBody>
      </p:sp>
      <p:pic>
        <p:nvPicPr>
          <p:cNvPr id="283" name="Google Shape;283;p46" descr="This image shows a handful of money."/>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872335" y="3405350"/>
            <a:ext cx="2088423" cy="1738150"/>
          </a:xfrm>
          <a:prstGeom prst="rect">
            <a:avLst/>
          </a:prstGeom>
          <a:noFill/>
          <a:ln>
            <a:noFill/>
          </a:ln>
        </p:spPr>
      </p:pic>
      <p:graphicFrame>
        <p:nvGraphicFramePr>
          <p:cNvPr id="284" name="Google Shape;284;p46"/>
          <p:cNvGraphicFramePr/>
          <p:nvPr>
            <p:extLst>
              <p:ext uri="{D42A27DB-BD31-4B8C-83A1-F6EECF244321}">
                <p14:modId xmlns:p14="http://schemas.microsoft.com/office/powerpoint/2010/main" val="2371419675"/>
              </p:ext>
            </p:extLst>
          </p:nvPr>
        </p:nvGraphicFramePr>
        <p:xfrm>
          <a:off x="3873132" y="1686725"/>
          <a:ext cx="4894225" cy="3121355"/>
        </p:xfrm>
        <a:graphic>
          <a:graphicData uri="http://schemas.openxmlformats.org/drawingml/2006/table">
            <a:tbl>
              <a:tblPr firstRow="1">
                <a:noFill/>
                <a:tableStyleId>{B2F0B927-E1D9-4CD9-82F3-D167A746C0CA}</a:tableStyleId>
              </a:tblPr>
              <a:tblGrid>
                <a:gridCol w="472000">
                  <a:extLst>
                    <a:ext uri="{9D8B030D-6E8A-4147-A177-3AD203B41FA5}">
                      <a16:colId xmlns:a16="http://schemas.microsoft.com/office/drawing/2014/main" val="20000"/>
                    </a:ext>
                  </a:extLst>
                </a:gridCol>
                <a:gridCol w="1959025">
                  <a:extLst>
                    <a:ext uri="{9D8B030D-6E8A-4147-A177-3AD203B41FA5}">
                      <a16:colId xmlns:a16="http://schemas.microsoft.com/office/drawing/2014/main" val="20001"/>
                    </a:ext>
                  </a:extLst>
                </a:gridCol>
                <a:gridCol w="1272850">
                  <a:extLst>
                    <a:ext uri="{9D8B030D-6E8A-4147-A177-3AD203B41FA5}">
                      <a16:colId xmlns:a16="http://schemas.microsoft.com/office/drawing/2014/main" val="20002"/>
                    </a:ext>
                  </a:extLst>
                </a:gridCol>
                <a:gridCol w="1190350">
                  <a:extLst>
                    <a:ext uri="{9D8B030D-6E8A-4147-A177-3AD203B41FA5}">
                      <a16:colId xmlns:a16="http://schemas.microsoft.com/office/drawing/2014/main" val="20003"/>
                    </a:ext>
                  </a:extLst>
                </a:gridCol>
              </a:tblGrid>
              <a:tr h="647225">
                <a:tc gridSpan="2">
                  <a:txBody>
                    <a:bodyPr/>
                    <a:lstStyle/>
                    <a:p>
                      <a:pPr marL="0" marR="0" lvl="0" indent="0" algn="ctr" rtl="0">
                        <a:lnSpc>
                          <a:spcPct val="100000"/>
                        </a:lnSpc>
                        <a:spcBef>
                          <a:spcPts val="0"/>
                        </a:spcBef>
                        <a:spcAft>
                          <a:spcPts val="0"/>
                        </a:spcAft>
                        <a:buClr>
                          <a:srgbClr val="005390"/>
                        </a:buClr>
                        <a:buSzPts val="1400"/>
                        <a:buFont typeface="Arial"/>
                        <a:buNone/>
                      </a:pPr>
                      <a:r>
                        <a:rPr lang="en-US" sz="1400" b="1" u="none" strike="noStrike" cap="none" dirty="0">
                          <a:solidFill>
                            <a:schemeClr val="lt1"/>
                          </a:solidFill>
                          <a:latin typeface="Arial"/>
                          <a:ea typeface="Arial"/>
                          <a:cs typeface="Arial"/>
                          <a:sym typeface="Arial"/>
                        </a:rPr>
                        <a:t>Agency </a:t>
                      </a:r>
                      <a:endParaRPr sz="1800" u="none" strike="noStrike" cap="none" dirty="0">
                        <a:solidFill>
                          <a:schemeClr val="lt1"/>
                        </a:solidFill>
                      </a:endParaRPr>
                    </a:p>
                  </a:txBody>
                  <a:tcPr marL="9525" marR="9525" marT="7150" marB="0" anchor="ctr">
                    <a:lnL w="19050" cap="flat" cmpd="sng">
                      <a:solidFill>
                        <a:srgbClr val="A5A5A5"/>
                      </a:solidFill>
                      <a:prstDash val="solid"/>
                      <a:round/>
                      <a:headEnd type="none" w="sm" len="sm"/>
                      <a:tailEnd type="none" w="sm" len="sm"/>
                    </a:lnL>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gradFill>
                      <a:gsLst>
                        <a:gs pos="0">
                          <a:srgbClr val="990000"/>
                        </a:gs>
                        <a:gs pos="100000">
                          <a:srgbClr val="D96868"/>
                        </a:gs>
                      </a:gsLst>
                      <a:path path="circle">
                        <a:fillToRect l="50000" t="50000" r="50000" b="50000"/>
                      </a:path>
                      <a:tileRect/>
                    </a:gradFill>
                  </a:tcPr>
                </a:tc>
                <a:tc hMerge="1">
                  <a:txBody>
                    <a:bodyPr/>
                    <a:lstStyle/>
                    <a:p>
                      <a:endParaRPr lang="en-US"/>
                    </a:p>
                  </a:txBody>
                  <a:tcPr/>
                </a:tc>
                <a:tc>
                  <a:txBody>
                    <a:bodyPr/>
                    <a:lstStyle/>
                    <a:p>
                      <a:pPr marL="0" marR="0" lvl="0" indent="0" algn="ctr" rtl="0">
                        <a:lnSpc>
                          <a:spcPct val="100000"/>
                        </a:lnSpc>
                        <a:spcBef>
                          <a:spcPts val="0"/>
                        </a:spcBef>
                        <a:spcAft>
                          <a:spcPts val="0"/>
                        </a:spcAft>
                        <a:buClr>
                          <a:srgbClr val="005390"/>
                        </a:buClr>
                        <a:buSzPts val="1400"/>
                        <a:buFont typeface="Arial"/>
                        <a:buNone/>
                      </a:pPr>
                      <a:r>
                        <a:rPr lang="en-US" b="1" dirty="0">
                          <a:solidFill>
                            <a:schemeClr val="lt1"/>
                          </a:solidFill>
                        </a:rPr>
                        <a:t>$ (M)</a:t>
                      </a:r>
                      <a:endParaRPr b="1" dirty="0">
                        <a:solidFill>
                          <a:schemeClr val="lt1"/>
                        </a:solidFill>
                      </a:endParaRPr>
                    </a:p>
                  </a:txBody>
                  <a:tcPr marL="9525" marR="9525" marT="7150" marB="0" anchor="ct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gradFill>
                      <a:gsLst>
                        <a:gs pos="0">
                          <a:srgbClr val="990000"/>
                        </a:gs>
                        <a:gs pos="100000">
                          <a:srgbClr val="D96868"/>
                        </a:gs>
                      </a:gsLst>
                      <a:path path="circle">
                        <a:fillToRect l="50000" t="50000" r="50000" b="50000"/>
                      </a:path>
                      <a:tileRect/>
                    </a:gradFill>
                  </a:tcPr>
                </a:tc>
                <a:tc>
                  <a:txBody>
                    <a:bodyPr/>
                    <a:lstStyle/>
                    <a:p>
                      <a:pPr marL="0" marR="0" lvl="0" indent="0" algn="ctr" rtl="0">
                        <a:lnSpc>
                          <a:spcPct val="100000"/>
                        </a:lnSpc>
                        <a:spcBef>
                          <a:spcPts val="0"/>
                        </a:spcBef>
                        <a:spcAft>
                          <a:spcPts val="0"/>
                        </a:spcAft>
                        <a:buClr>
                          <a:srgbClr val="005390"/>
                        </a:buClr>
                        <a:buSzPts val="900"/>
                        <a:buFont typeface="Arial"/>
                        <a:buNone/>
                      </a:pPr>
                      <a:r>
                        <a:rPr lang="en-US" b="1" dirty="0">
                          <a:solidFill>
                            <a:schemeClr val="lt1"/>
                          </a:solidFill>
                        </a:rPr>
                        <a:t>% of Purchase Refunds</a:t>
                      </a:r>
                      <a:endParaRPr b="1" dirty="0">
                        <a:solidFill>
                          <a:schemeClr val="lt1"/>
                        </a:solidFill>
                      </a:endParaRPr>
                    </a:p>
                  </a:txBody>
                  <a:tcPr marL="9525" marR="9525" marT="7150" marB="0" anchor="ctr">
                    <a:lnR w="19050" cap="flat" cmpd="sng">
                      <a:solidFill>
                        <a:srgbClr val="A5A5A5"/>
                      </a:solidFill>
                      <a:prstDash val="solid"/>
                      <a:round/>
                      <a:headEnd type="none" w="sm" len="sm"/>
                      <a:tailEnd type="none" w="sm" len="sm"/>
                    </a:ln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gradFill>
                      <a:gsLst>
                        <a:gs pos="0">
                          <a:srgbClr val="990000"/>
                        </a:gs>
                        <a:gs pos="100000">
                          <a:srgbClr val="D96868"/>
                        </a:gs>
                      </a:gsLst>
                      <a:path path="circle">
                        <a:fillToRect l="50000" t="50000" r="50000" b="50000"/>
                      </a:path>
                      <a:tileRect/>
                    </a:gradFill>
                  </a:tcPr>
                </a:tc>
                <a:extLst>
                  <a:ext uri="{0D108BD9-81ED-4DB2-BD59-A6C34878D82A}">
                    <a16:rowId xmlns:a16="http://schemas.microsoft.com/office/drawing/2014/main" val="10000"/>
                  </a:ext>
                </a:extLst>
              </a:tr>
              <a:tr h="494825">
                <a:tc>
                  <a:txBody>
                    <a:bodyPr/>
                    <a:lstStyle/>
                    <a:p>
                      <a:pPr marL="0" marR="0" lvl="0" indent="0" algn="ctr" rtl="0">
                        <a:lnSpc>
                          <a:spcPct val="100000"/>
                        </a:lnSpc>
                        <a:spcBef>
                          <a:spcPts val="0"/>
                        </a:spcBef>
                        <a:spcAft>
                          <a:spcPts val="0"/>
                        </a:spcAft>
                        <a:buClr>
                          <a:srgbClr val="005390"/>
                        </a:buClr>
                        <a:buSzPts val="1600"/>
                        <a:buFont typeface="Century Gothic"/>
                        <a:buNone/>
                      </a:pPr>
                      <a:r>
                        <a:rPr lang="en-US" i="0" u="none" strike="noStrike" cap="none" dirty="0">
                          <a:solidFill>
                            <a:srgbClr val="005390"/>
                          </a:solidFill>
                          <a:latin typeface="Century Gothic"/>
                          <a:ea typeface="Century Gothic"/>
                          <a:cs typeface="Century Gothic"/>
                          <a:sym typeface="Century Gothic"/>
                        </a:rPr>
                        <a:t>1</a:t>
                      </a:r>
                      <a:endParaRPr u="none" strike="noStrike" cap="none" dirty="0"/>
                    </a:p>
                  </a:txBody>
                  <a:tcPr marL="9525" marR="9525" marT="7150" marB="0" anchor="ctr">
                    <a:lnL w="19050" cap="flat" cmpd="sng">
                      <a:solidFill>
                        <a:srgbClr val="A5A5A5"/>
                      </a:solidFill>
                      <a:prstDash val="solid"/>
                      <a:round/>
                      <a:headEnd type="none" w="sm" len="sm"/>
                      <a:tailEnd type="none" w="sm" len="sm"/>
                    </a:lnL>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5390"/>
                        </a:buClr>
                        <a:buSzPts val="1600"/>
                        <a:buFont typeface="Arial"/>
                        <a:buNone/>
                      </a:pPr>
                      <a:r>
                        <a:rPr lang="en-US" dirty="0">
                          <a:solidFill>
                            <a:srgbClr val="005390"/>
                          </a:solidFill>
                        </a:rPr>
                        <a:t>Department of Veterans Affairs</a:t>
                      </a:r>
                      <a:endParaRPr u="none" strike="noStrike" cap="none" dirty="0"/>
                    </a:p>
                  </a:txBody>
                  <a:tcPr marL="9525" marR="9525" marT="7150" marB="0" anchor="ct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5390"/>
                        </a:buClr>
                        <a:buSzPts val="1600"/>
                        <a:buFont typeface="Arial"/>
                        <a:buNone/>
                      </a:pPr>
                      <a:r>
                        <a:rPr lang="en-US" i="0" u="none" strike="noStrike" cap="none" dirty="0">
                          <a:solidFill>
                            <a:srgbClr val="005390"/>
                          </a:solidFill>
                        </a:rPr>
                        <a:t>$</a:t>
                      </a:r>
                      <a:r>
                        <a:rPr lang="en-US" dirty="0">
                          <a:solidFill>
                            <a:srgbClr val="005390"/>
                          </a:solidFill>
                        </a:rPr>
                        <a:t>98.2</a:t>
                      </a:r>
                      <a:r>
                        <a:rPr lang="en-US" i="0" u="none" strike="noStrike" cap="none" dirty="0">
                          <a:solidFill>
                            <a:srgbClr val="005390"/>
                          </a:solidFill>
                        </a:rPr>
                        <a:t>M</a:t>
                      </a:r>
                      <a:endParaRPr u="none" strike="noStrike" cap="none" dirty="0"/>
                    </a:p>
                  </a:txBody>
                  <a:tcPr marL="9525" marR="9525" marT="7150" marB="0" anchor="ct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5390"/>
                        </a:buClr>
                        <a:buSzPts val="1600"/>
                        <a:buFont typeface="Arial"/>
                        <a:buNone/>
                      </a:pPr>
                      <a:r>
                        <a:rPr lang="en-US" dirty="0">
                          <a:solidFill>
                            <a:srgbClr val="005390"/>
                          </a:solidFill>
                        </a:rPr>
                        <a:t>36.8</a:t>
                      </a:r>
                      <a:r>
                        <a:rPr lang="en-US" i="0" u="none" strike="noStrike" cap="none" dirty="0">
                          <a:solidFill>
                            <a:srgbClr val="005390"/>
                          </a:solidFill>
                        </a:rPr>
                        <a:t>%</a:t>
                      </a:r>
                      <a:endParaRPr u="none" strike="noStrike" cap="none" dirty="0"/>
                    </a:p>
                  </a:txBody>
                  <a:tcPr marL="9525" marR="9525" marT="7150" marB="0" anchor="ctr">
                    <a:lnR w="19050" cap="flat" cmpd="sng">
                      <a:solidFill>
                        <a:srgbClr val="A5A5A5"/>
                      </a:solidFill>
                      <a:prstDash val="solid"/>
                      <a:round/>
                      <a:headEnd type="none" w="sm" len="sm"/>
                      <a:tailEnd type="none" w="sm" len="sm"/>
                    </a:ln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94825">
                <a:tc>
                  <a:txBody>
                    <a:bodyPr/>
                    <a:lstStyle/>
                    <a:p>
                      <a:pPr marL="0" marR="0" lvl="0" indent="0" algn="ctr" rtl="0">
                        <a:lnSpc>
                          <a:spcPct val="100000"/>
                        </a:lnSpc>
                        <a:spcBef>
                          <a:spcPts val="0"/>
                        </a:spcBef>
                        <a:spcAft>
                          <a:spcPts val="0"/>
                        </a:spcAft>
                        <a:buClr>
                          <a:srgbClr val="005390"/>
                        </a:buClr>
                        <a:buSzPts val="1600"/>
                        <a:buFont typeface="Century Gothic"/>
                        <a:buNone/>
                      </a:pPr>
                      <a:r>
                        <a:rPr lang="en-US" i="0" u="none" strike="noStrike" cap="none" dirty="0">
                          <a:solidFill>
                            <a:srgbClr val="005390"/>
                          </a:solidFill>
                          <a:latin typeface="Century Gothic"/>
                          <a:ea typeface="Century Gothic"/>
                          <a:cs typeface="Century Gothic"/>
                          <a:sym typeface="Century Gothic"/>
                        </a:rPr>
                        <a:t>2</a:t>
                      </a:r>
                      <a:endParaRPr u="none" strike="noStrike" cap="none" dirty="0"/>
                    </a:p>
                  </a:txBody>
                  <a:tcPr marL="9525" marR="9525" marT="7150" marB="0" anchor="ctr">
                    <a:lnL w="19050" cap="flat" cmpd="sng">
                      <a:solidFill>
                        <a:srgbClr val="A5A5A5"/>
                      </a:solidFill>
                      <a:prstDash val="solid"/>
                      <a:round/>
                      <a:headEnd type="none" w="sm" len="sm"/>
                      <a:tailEnd type="none" w="sm" len="sm"/>
                    </a:lnL>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5390"/>
                        </a:buClr>
                        <a:buSzPts val="1600"/>
                        <a:buFont typeface="Arial"/>
                        <a:buNone/>
                      </a:pPr>
                      <a:r>
                        <a:rPr lang="en-US" dirty="0">
                          <a:solidFill>
                            <a:srgbClr val="005390"/>
                          </a:solidFill>
                        </a:rPr>
                        <a:t>Department of Defense</a:t>
                      </a:r>
                      <a:endParaRPr i="0" u="none" strike="noStrike" cap="none" dirty="0">
                        <a:solidFill>
                          <a:srgbClr val="005390"/>
                        </a:solidFill>
                      </a:endParaRPr>
                    </a:p>
                  </a:txBody>
                  <a:tcPr marL="9525" marR="9525" marT="7150" marB="0" anchor="ct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5390"/>
                        </a:buClr>
                        <a:buSzPts val="1600"/>
                        <a:buFont typeface="Arial"/>
                        <a:buNone/>
                      </a:pPr>
                      <a:r>
                        <a:rPr lang="en-US" u="none" strike="noStrike" cap="none" dirty="0">
                          <a:solidFill>
                            <a:srgbClr val="005390"/>
                          </a:solidFill>
                        </a:rPr>
                        <a:t>$</a:t>
                      </a:r>
                      <a:r>
                        <a:rPr lang="en-US" dirty="0">
                          <a:solidFill>
                            <a:srgbClr val="005390"/>
                          </a:solidFill>
                        </a:rPr>
                        <a:t>91.5M</a:t>
                      </a:r>
                      <a:r>
                        <a:rPr lang="en-US" u="none" strike="noStrike" cap="none" dirty="0">
                          <a:solidFill>
                            <a:srgbClr val="005390"/>
                          </a:solidFill>
                        </a:rPr>
                        <a:t> </a:t>
                      </a:r>
                      <a:endParaRPr i="0" u="none" strike="noStrike" cap="none" dirty="0">
                        <a:solidFill>
                          <a:srgbClr val="005390"/>
                        </a:solidFill>
                      </a:endParaRPr>
                    </a:p>
                  </a:txBody>
                  <a:tcPr marL="9525" marR="9525" marT="7150" marB="0" anchor="ct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5390"/>
                        </a:buClr>
                        <a:buSzPts val="1600"/>
                        <a:buFont typeface="Arial"/>
                        <a:buNone/>
                      </a:pPr>
                      <a:r>
                        <a:rPr lang="en-US" dirty="0">
                          <a:solidFill>
                            <a:srgbClr val="005390"/>
                          </a:solidFill>
                        </a:rPr>
                        <a:t>34.3</a:t>
                      </a:r>
                      <a:r>
                        <a:rPr lang="en-US" u="none" strike="noStrike" cap="none" dirty="0">
                          <a:solidFill>
                            <a:srgbClr val="005390"/>
                          </a:solidFill>
                        </a:rPr>
                        <a:t>%</a:t>
                      </a:r>
                      <a:endParaRPr i="0" u="none" strike="noStrike" cap="none" dirty="0">
                        <a:solidFill>
                          <a:srgbClr val="005390"/>
                        </a:solidFill>
                      </a:endParaRPr>
                    </a:p>
                  </a:txBody>
                  <a:tcPr marL="9525" marR="9525" marT="7150" marB="0" anchor="ctr">
                    <a:lnR w="19050" cap="flat" cmpd="sng">
                      <a:solidFill>
                        <a:srgbClr val="A5A5A5"/>
                      </a:solidFill>
                      <a:prstDash val="solid"/>
                      <a:round/>
                      <a:headEnd type="none" w="sm" len="sm"/>
                      <a:tailEnd type="none" w="sm" len="sm"/>
                    </a:ln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94825">
                <a:tc>
                  <a:txBody>
                    <a:bodyPr/>
                    <a:lstStyle/>
                    <a:p>
                      <a:pPr marL="0" marR="0" lvl="0" indent="0" algn="ctr" rtl="0">
                        <a:lnSpc>
                          <a:spcPct val="100000"/>
                        </a:lnSpc>
                        <a:spcBef>
                          <a:spcPts val="0"/>
                        </a:spcBef>
                        <a:spcAft>
                          <a:spcPts val="0"/>
                        </a:spcAft>
                        <a:buClr>
                          <a:srgbClr val="005390"/>
                        </a:buClr>
                        <a:buSzPts val="1600"/>
                        <a:buFont typeface="Century Gothic"/>
                        <a:buNone/>
                      </a:pPr>
                      <a:r>
                        <a:rPr lang="en-US" i="0" u="none" strike="noStrike" cap="none" dirty="0">
                          <a:solidFill>
                            <a:srgbClr val="005390"/>
                          </a:solidFill>
                          <a:latin typeface="Century Gothic"/>
                          <a:ea typeface="Century Gothic"/>
                          <a:cs typeface="Century Gothic"/>
                          <a:sym typeface="Century Gothic"/>
                        </a:rPr>
                        <a:t>3</a:t>
                      </a:r>
                      <a:endParaRPr u="none" strike="noStrike" cap="none" dirty="0"/>
                    </a:p>
                  </a:txBody>
                  <a:tcPr marL="9525" marR="9525" marT="7150" marB="0" anchor="ctr">
                    <a:lnL w="19050" cap="flat" cmpd="sng">
                      <a:solidFill>
                        <a:srgbClr val="A5A5A5"/>
                      </a:solidFill>
                      <a:prstDash val="solid"/>
                      <a:round/>
                      <a:headEnd type="none" w="sm" len="sm"/>
                      <a:tailEnd type="none" w="sm" len="sm"/>
                    </a:lnL>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5390"/>
                        </a:buClr>
                        <a:buSzPts val="1600"/>
                        <a:buFont typeface="Arial"/>
                        <a:buNone/>
                      </a:pPr>
                      <a:r>
                        <a:rPr lang="en-US" u="none" strike="noStrike" cap="none" dirty="0">
                          <a:solidFill>
                            <a:srgbClr val="005390"/>
                          </a:solidFill>
                        </a:rPr>
                        <a:t>Department of </a:t>
                      </a:r>
                      <a:r>
                        <a:rPr lang="en-US" dirty="0">
                          <a:solidFill>
                            <a:srgbClr val="005390"/>
                          </a:solidFill>
                        </a:rPr>
                        <a:t>Justice</a:t>
                      </a:r>
                      <a:r>
                        <a:rPr lang="en-US" u="none" strike="noStrike" cap="none" dirty="0">
                          <a:solidFill>
                            <a:srgbClr val="005390"/>
                          </a:solidFill>
                        </a:rPr>
                        <a:t> </a:t>
                      </a:r>
                      <a:endParaRPr i="0" u="none" strike="noStrike" cap="none" dirty="0">
                        <a:solidFill>
                          <a:srgbClr val="005390"/>
                        </a:solidFill>
                      </a:endParaRPr>
                    </a:p>
                  </a:txBody>
                  <a:tcPr marL="9525" marR="9525" marT="7150" marB="0" anchor="ct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5390"/>
                        </a:buClr>
                        <a:buSzPts val="1600"/>
                        <a:buFont typeface="Arial"/>
                        <a:buNone/>
                      </a:pPr>
                      <a:r>
                        <a:rPr lang="en-US" u="none" strike="noStrike" cap="none" dirty="0">
                          <a:solidFill>
                            <a:srgbClr val="005390"/>
                          </a:solidFill>
                        </a:rPr>
                        <a:t>$</a:t>
                      </a:r>
                      <a:r>
                        <a:rPr lang="en-US" dirty="0">
                          <a:solidFill>
                            <a:srgbClr val="005390"/>
                          </a:solidFill>
                        </a:rPr>
                        <a:t>11.9</a:t>
                      </a:r>
                      <a:r>
                        <a:rPr lang="en-US" u="none" strike="noStrike" cap="none" dirty="0">
                          <a:solidFill>
                            <a:srgbClr val="005390"/>
                          </a:solidFill>
                        </a:rPr>
                        <a:t>M</a:t>
                      </a:r>
                      <a:endParaRPr i="0" u="none" strike="noStrike" cap="none" dirty="0">
                        <a:solidFill>
                          <a:srgbClr val="005390"/>
                        </a:solidFill>
                      </a:endParaRPr>
                    </a:p>
                  </a:txBody>
                  <a:tcPr marL="9525" marR="9525" marT="7150" marB="0" anchor="ct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5390"/>
                        </a:buClr>
                        <a:buSzPts val="1600"/>
                        <a:buFont typeface="Arial"/>
                        <a:buNone/>
                      </a:pPr>
                      <a:r>
                        <a:rPr lang="en-US" dirty="0">
                          <a:solidFill>
                            <a:srgbClr val="005390"/>
                          </a:solidFill>
                        </a:rPr>
                        <a:t>4.5</a:t>
                      </a:r>
                      <a:r>
                        <a:rPr lang="en-US" u="none" strike="noStrike" cap="none" dirty="0">
                          <a:solidFill>
                            <a:srgbClr val="005390"/>
                          </a:solidFill>
                        </a:rPr>
                        <a:t>%</a:t>
                      </a:r>
                      <a:endParaRPr i="0" u="none" strike="noStrike" cap="none" dirty="0">
                        <a:solidFill>
                          <a:srgbClr val="005390"/>
                        </a:solidFill>
                      </a:endParaRPr>
                    </a:p>
                  </a:txBody>
                  <a:tcPr marL="9525" marR="9525" marT="7150" marB="0" anchor="ctr">
                    <a:lnR w="19050" cap="flat" cmpd="sng">
                      <a:solidFill>
                        <a:srgbClr val="A5A5A5"/>
                      </a:solidFill>
                      <a:prstDash val="solid"/>
                      <a:round/>
                      <a:headEnd type="none" w="sm" len="sm"/>
                      <a:tailEnd type="none" w="sm" len="sm"/>
                    </a:ln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94825">
                <a:tc>
                  <a:txBody>
                    <a:bodyPr/>
                    <a:lstStyle/>
                    <a:p>
                      <a:pPr marL="0" marR="0" lvl="0" indent="0" algn="ctr" rtl="0">
                        <a:lnSpc>
                          <a:spcPct val="100000"/>
                        </a:lnSpc>
                        <a:spcBef>
                          <a:spcPts val="0"/>
                        </a:spcBef>
                        <a:spcAft>
                          <a:spcPts val="0"/>
                        </a:spcAft>
                        <a:buClr>
                          <a:srgbClr val="005390"/>
                        </a:buClr>
                        <a:buSzPts val="1600"/>
                        <a:buFont typeface="Century Gothic"/>
                        <a:buNone/>
                      </a:pPr>
                      <a:r>
                        <a:rPr lang="en-US" i="0" u="none" strike="noStrike" cap="none" dirty="0">
                          <a:solidFill>
                            <a:srgbClr val="005390"/>
                          </a:solidFill>
                          <a:latin typeface="Century Gothic"/>
                          <a:ea typeface="Century Gothic"/>
                          <a:cs typeface="Century Gothic"/>
                          <a:sym typeface="Century Gothic"/>
                        </a:rPr>
                        <a:t>4</a:t>
                      </a:r>
                      <a:endParaRPr u="none" strike="noStrike" cap="none" dirty="0"/>
                    </a:p>
                  </a:txBody>
                  <a:tcPr marL="9525" marR="9525" marT="7150" marB="0" anchor="ctr">
                    <a:lnL w="19050" cap="flat" cmpd="sng">
                      <a:solidFill>
                        <a:srgbClr val="A5A5A5"/>
                      </a:solidFill>
                      <a:prstDash val="solid"/>
                      <a:round/>
                      <a:headEnd type="none" w="sm" len="sm"/>
                      <a:tailEnd type="none" w="sm" len="sm"/>
                    </a:lnL>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5390"/>
                        </a:buClr>
                        <a:buSzPts val="1600"/>
                        <a:buFont typeface="Arial"/>
                        <a:buNone/>
                      </a:pPr>
                      <a:r>
                        <a:rPr lang="en-US" u="none" strike="noStrike" cap="none" dirty="0">
                          <a:solidFill>
                            <a:srgbClr val="005390"/>
                          </a:solidFill>
                        </a:rPr>
                        <a:t>Department of </a:t>
                      </a:r>
                      <a:r>
                        <a:rPr lang="en-US" dirty="0">
                          <a:solidFill>
                            <a:srgbClr val="005390"/>
                          </a:solidFill>
                        </a:rPr>
                        <a:t>Interior</a:t>
                      </a:r>
                      <a:endParaRPr i="0" u="none" strike="noStrike" cap="none" dirty="0">
                        <a:solidFill>
                          <a:srgbClr val="005390"/>
                        </a:solidFill>
                      </a:endParaRPr>
                    </a:p>
                  </a:txBody>
                  <a:tcPr marL="9525" marR="9525" marT="7150" marB="0" anchor="ct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5390"/>
                        </a:buClr>
                        <a:buSzPts val="1600"/>
                        <a:buFont typeface="Arial"/>
                        <a:buNone/>
                      </a:pPr>
                      <a:r>
                        <a:rPr lang="en-US" u="none" strike="noStrike" cap="none" dirty="0">
                          <a:solidFill>
                            <a:srgbClr val="005390"/>
                          </a:solidFill>
                        </a:rPr>
                        <a:t>$</a:t>
                      </a:r>
                      <a:r>
                        <a:rPr lang="en-US" dirty="0">
                          <a:solidFill>
                            <a:srgbClr val="005390"/>
                          </a:solidFill>
                        </a:rPr>
                        <a:t>11.0</a:t>
                      </a:r>
                      <a:r>
                        <a:rPr lang="en-US" u="none" strike="noStrike" cap="none" dirty="0">
                          <a:solidFill>
                            <a:srgbClr val="005390"/>
                          </a:solidFill>
                        </a:rPr>
                        <a:t>M</a:t>
                      </a:r>
                      <a:endParaRPr i="0" u="none" strike="noStrike" cap="none" dirty="0">
                        <a:solidFill>
                          <a:srgbClr val="005390"/>
                        </a:solidFill>
                      </a:endParaRPr>
                    </a:p>
                  </a:txBody>
                  <a:tcPr marL="9525" marR="9525" marT="7150" marB="0" anchor="ct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5390"/>
                        </a:buClr>
                        <a:buSzPts val="1600"/>
                        <a:buFont typeface="Arial"/>
                        <a:buNone/>
                      </a:pPr>
                      <a:r>
                        <a:rPr lang="en-US" dirty="0">
                          <a:solidFill>
                            <a:srgbClr val="005390"/>
                          </a:solidFill>
                        </a:rPr>
                        <a:t>4.1</a:t>
                      </a:r>
                      <a:r>
                        <a:rPr lang="en-US" u="none" strike="noStrike" cap="none" dirty="0">
                          <a:solidFill>
                            <a:srgbClr val="005390"/>
                          </a:solidFill>
                        </a:rPr>
                        <a:t>%</a:t>
                      </a:r>
                      <a:endParaRPr i="0" u="none" strike="noStrike" cap="none" dirty="0">
                        <a:solidFill>
                          <a:srgbClr val="005390"/>
                        </a:solidFill>
                      </a:endParaRPr>
                    </a:p>
                  </a:txBody>
                  <a:tcPr marL="9525" marR="9525" marT="7150" marB="0" anchor="ctr">
                    <a:lnR w="19050" cap="flat" cmpd="sng">
                      <a:solidFill>
                        <a:srgbClr val="A5A5A5"/>
                      </a:solidFill>
                      <a:prstDash val="solid"/>
                      <a:round/>
                      <a:headEnd type="none" w="sm" len="sm"/>
                      <a:tailEnd type="none" w="sm" len="sm"/>
                    </a:ln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94825">
                <a:tc>
                  <a:txBody>
                    <a:bodyPr/>
                    <a:lstStyle/>
                    <a:p>
                      <a:pPr marL="0" marR="0" lvl="0" indent="0" algn="ctr" rtl="0">
                        <a:lnSpc>
                          <a:spcPct val="100000"/>
                        </a:lnSpc>
                        <a:spcBef>
                          <a:spcPts val="0"/>
                        </a:spcBef>
                        <a:spcAft>
                          <a:spcPts val="0"/>
                        </a:spcAft>
                        <a:buClr>
                          <a:srgbClr val="005390"/>
                        </a:buClr>
                        <a:buSzPts val="1600"/>
                        <a:buFont typeface="Century Gothic"/>
                        <a:buNone/>
                      </a:pPr>
                      <a:r>
                        <a:rPr lang="en-US" i="0" u="none" strike="noStrike" cap="none" dirty="0">
                          <a:solidFill>
                            <a:srgbClr val="005390"/>
                          </a:solidFill>
                          <a:latin typeface="Century Gothic"/>
                          <a:ea typeface="Century Gothic"/>
                          <a:cs typeface="Century Gothic"/>
                          <a:sym typeface="Century Gothic"/>
                        </a:rPr>
                        <a:t>5</a:t>
                      </a:r>
                      <a:endParaRPr u="none" strike="noStrike" cap="none" dirty="0"/>
                    </a:p>
                  </a:txBody>
                  <a:tcPr marL="9525" marR="9525" marT="7150" marB="0" anchor="ctr">
                    <a:lnL w="19050" cap="flat" cmpd="sng">
                      <a:solidFill>
                        <a:srgbClr val="A5A5A5"/>
                      </a:solidFill>
                      <a:prstDash val="solid"/>
                      <a:round/>
                      <a:headEnd type="none" w="sm" len="sm"/>
                      <a:tailEnd type="none" w="sm" len="sm"/>
                    </a:lnL>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5390"/>
                        </a:buClr>
                        <a:buSzPts val="1600"/>
                        <a:buFont typeface="Arial"/>
                        <a:buNone/>
                      </a:pPr>
                      <a:r>
                        <a:rPr lang="en-US" u="none" strike="noStrike" cap="none" dirty="0">
                          <a:solidFill>
                            <a:srgbClr val="005390"/>
                          </a:solidFill>
                        </a:rPr>
                        <a:t>Department of </a:t>
                      </a:r>
                      <a:r>
                        <a:rPr lang="en-US" dirty="0">
                          <a:solidFill>
                            <a:srgbClr val="005390"/>
                          </a:solidFill>
                        </a:rPr>
                        <a:t>Homeland Security</a:t>
                      </a:r>
                      <a:endParaRPr i="0" u="none" strike="noStrike" cap="none" dirty="0">
                        <a:solidFill>
                          <a:srgbClr val="005390"/>
                        </a:solidFill>
                      </a:endParaRPr>
                    </a:p>
                  </a:txBody>
                  <a:tcPr marL="9525" marR="9525" marT="7150" marB="0" anchor="ct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5390"/>
                        </a:buClr>
                        <a:buSzPts val="1600"/>
                        <a:buFont typeface="Arial"/>
                        <a:buNone/>
                      </a:pPr>
                      <a:r>
                        <a:rPr lang="en-US" u="none" strike="noStrike" cap="none" dirty="0">
                          <a:solidFill>
                            <a:srgbClr val="005390"/>
                          </a:solidFill>
                        </a:rPr>
                        <a:t>$</a:t>
                      </a:r>
                      <a:r>
                        <a:rPr lang="en-US" dirty="0">
                          <a:solidFill>
                            <a:srgbClr val="005390"/>
                          </a:solidFill>
                        </a:rPr>
                        <a:t>10.4M</a:t>
                      </a:r>
                      <a:endParaRPr i="0" u="none" strike="noStrike" cap="none" dirty="0">
                        <a:solidFill>
                          <a:srgbClr val="005390"/>
                        </a:solidFill>
                      </a:endParaRPr>
                    </a:p>
                  </a:txBody>
                  <a:tcPr marL="9525" marR="9525" marT="7150" marB="0" anchor="ct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5390"/>
                        </a:buClr>
                        <a:buSzPts val="1600"/>
                        <a:buFont typeface="Arial"/>
                        <a:buNone/>
                      </a:pPr>
                      <a:r>
                        <a:rPr lang="en-US" dirty="0">
                          <a:solidFill>
                            <a:srgbClr val="005390"/>
                          </a:solidFill>
                        </a:rPr>
                        <a:t>3.9</a:t>
                      </a:r>
                      <a:r>
                        <a:rPr lang="en-US" u="none" strike="noStrike" cap="none" dirty="0">
                          <a:solidFill>
                            <a:srgbClr val="005390"/>
                          </a:solidFill>
                        </a:rPr>
                        <a:t>%</a:t>
                      </a:r>
                      <a:endParaRPr i="0" u="none" strike="noStrike" cap="none" dirty="0">
                        <a:solidFill>
                          <a:srgbClr val="005390"/>
                        </a:solidFill>
                      </a:endParaRPr>
                    </a:p>
                  </a:txBody>
                  <a:tcPr marL="9525" marR="9525" marT="7150" marB="0" anchor="ctr">
                    <a:lnR w="19050" cap="flat" cmpd="sng">
                      <a:solidFill>
                        <a:srgbClr val="A5A5A5"/>
                      </a:solidFill>
                      <a:prstDash val="solid"/>
                      <a:round/>
                      <a:headEnd type="none" w="sm" len="sm"/>
                      <a:tailEnd type="none" w="sm" len="sm"/>
                    </a:lnR>
                    <a:lnT w="19050" cap="flat" cmpd="sng">
                      <a:solidFill>
                        <a:srgbClr val="A5A5A5"/>
                      </a:solidFill>
                      <a:prstDash val="solid"/>
                      <a:round/>
                      <a:headEnd type="none" w="sm" len="sm"/>
                      <a:tailEnd type="none" w="sm" len="sm"/>
                    </a:lnT>
                    <a:lnB w="19050" cap="flat" cmpd="sng">
                      <a:solidFill>
                        <a:srgbClr val="A5A5A5"/>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3"/>
                                        </p:tgtEl>
                                        <p:attrNameLst>
                                          <p:attrName>style.visibility</p:attrName>
                                        </p:attrNameLst>
                                      </p:cBhvr>
                                      <p:to>
                                        <p:strVal val="visible"/>
                                      </p:to>
                                    </p:set>
                                    <p:animEffect transition="in" filter="fade">
                                      <p:cBhvr>
                                        <p:cTn id="7" dur="500"/>
                                        <p:tgtEl>
                                          <p:spTgt spid="2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7"/>
          <p:cNvSpPr txBox="1">
            <a:spLocks noGrp="1"/>
          </p:cNvSpPr>
          <p:nvPr>
            <p:ph type="title"/>
          </p:nvPr>
        </p:nvSpPr>
        <p:spPr>
          <a:xfrm>
            <a:off x="457200" y="1953122"/>
            <a:ext cx="8229600" cy="9939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400"/>
              <a:buNone/>
            </a:pPr>
            <a:r>
              <a:rPr lang="en-US" dirty="0">
                <a:solidFill>
                  <a:srgbClr val="005A92"/>
                </a:solidFill>
              </a:rPr>
              <a:t>Key Participants</a:t>
            </a:r>
            <a:endParaRPr dirty="0">
              <a:solidFill>
                <a:srgbClr val="005A9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8"/>
          <p:cNvSpPr txBox="1">
            <a:spLocks noGrp="1"/>
          </p:cNvSpPr>
          <p:nvPr>
            <p:ph type="title"/>
          </p:nvPr>
        </p:nvSpPr>
        <p:spPr>
          <a:xfrm>
            <a:off x="766333" y="602660"/>
            <a:ext cx="7244100" cy="571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US" sz="3600" dirty="0">
                <a:solidFill>
                  <a:srgbClr val="005087"/>
                </a:solidFill>
              </a:rPr>
              <a:t>GSA SmartPay Key Participants </a:t>
            </a:r>
            <a:endParaRPr dirty="0"/>
          </a:p>
        </p:txBody>
      </p:sp>
      <p:grpSp>
        <p:nvGrpSpPr>
          <p:cNvPr id="297" name="Google Shape;297;p48" descr="This graphic shows key participants in the GSA SmartPay program."/>
          <p:cNvGrpSpPr/>
          <p:nvPr/>
        </p:nvGrpSpPr>
        <p:grpSpPr>
          <a:xfrm>
            <a:off x="2893602" y="1426562"/>
            <a:ext cx="3514010" cy="3010988"/>
            <a:chOff x="2893602" y="1426562"/>
            <a:chExt cx="3514010" cy="3010988"/>
          </a:xfrm>
        </p:grpSpPr>
        <p:sp>
          <p:nvSpPr>
            <p:cNvPr id="298" name="Google Shape;298;p48" descr="This picture (one of three) describes one of the three program participants as being the &quot;Banks&quot;. The other two program participants  happen to be the GSA SmartPay Program Office and the the Agencies/AOPC's"/>
            <p:cNvSpPr/>
            <p:nvPr/>
          </p:nvSpPr>
          <p:spPr>
            <a:xfrm>
              <a:off x="3445800" y="3247450"/>
              <a:ext cx="1260000" cy="1190100"/>
            </a:xfrm>
            <a:prstGeom prst="ellipse">
              <a:avLst/>
            </a:prstGeom>
            <a:solidFill>
              <a:srgbClr val="002060"/>
            </a:solidFill>
            <a:ln w="28575" cap="flat" cmpd="sng">
              <a:solidFill>
                <a:srgbClr val="B2C3EC"/>
              </a:solidFill>
              <a:prstDash val="solid"/>
              <a:round/>
              <a:headEnd type="none" w="sm" len="sm"/>
              <a:tailEnd type="none" w="sm" len="sm"/>
            </a:ln>
          </p:spPr>
          <p:txBody>
            <a:bodyPr spcFirstLastPara="1" wrap="square" lIns="4570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dirty="0">
                  <a:solidFill>
                    <a:srgbClr val="FFFFFF"/>
                  </a:solidFill>
                  <a:latin typeface="Century Gothic"/>
                  <a:ea typeface="Century Gothic"/>
                  <a:cs typeface="Century Gothic"/>
                  <a:sym typeface="Century Gothic"/>
                </a:rPr>
                <a:t>Inspector General</a:t>
              </a:r>
              <a:endParaRPr sz="1400" b="0" i="0" u="none" strike="noStrike" cap="none" dirty="0">
                <a:solidFill>
                  <a:srgbClr val="000000"/>
                </a:solidFill>
                <a:latin typeface="Arial"/>
                <a:ea typeface="Arial"/>
                <a:cs typeface="Arial"/>
                <a:sym typeface="Arial"/>
              </a:endParaRPr>
            </a:p>
          </p:txBody>
        </p:sp>
        <p:sp>
          <p:nvSpPr>
            <p:cNvPr id="299" name="Google Shape;299;p48" descr="This picture (one of three) describes one of the three program participants as being the &quot;Banks&quot;. The other two program participants  happen to be the GSA SmartPay Program Office and the the Agencies/AOPC's"/>
            <p:cNvSpPr/>
            <p:nvPr/>
          </p:nvSpPr>
          <p:spPr>
            <a:xfrm>
              <a:off x="4617052" y="1426562"/>
              <a:ext cx="1200107" cy="1232955"/>
            </a:xfrm>
            <a:prstGeom prst="ellipse">
              <a:avLst/>
            </a:prstGeom>
            <a:solidFill>
              <a:srgbClr val="002060"/>
            </a:solidFill>
            <a:ln w="28575" cap="flat" cmpd="sng">
              <a:solidFill>
                <a:srgbClr val="B2C3EC"/>
              </a:solidFill>
              <a:prstDash val="solid"/>
              <a:round/>
              <a:headEnd type="none" w="sm" len="sm"/>
              <a:tailEnd type="none" w="sm" len="sm"/>
            </a:ln>
          </p:spPr>
          <p:txBody>
            <a:bodyPr spcFirstLastPara="1" wrap="square" lIns="4570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dirty="0">
                  <a:solidFill>
                    <a:srgbClr val="FFFFFF"/>
                  </a:solidFill>
                  <a:latin typeface="Century Gothic"/>
                  <a:ea typeface="Century Gothic"/>
                  <a:cs typeface="Century Gothic"/>
                  <a:sym typeface="Century Gothic"/>
                </a:rPr>
                <a:t>Account Holder</a:t>
              </a:r>
              <a:endParaRPr sz="1400" b="0" i="0" u="none" strike="noStrike" cap="none" dirty="0">
                <a:solidFill>
                  <a:srgbClr val="000000"/>
                </a:solidFill>
                <a:latin typeface="Arial"/>
                <a:ea typeface="Arial"/>
                <a:cs typeface="Arial"/>
                <a:sym typeface="Arial"/>
              </a:endParaRPr>
            </a:p>
          </p:txBody>
        </p:sp>
        <p:grpSp>
          <p:nvGrpSpPr>
            <p:cNvPr id="300" name="Google Shape;300;p48"/>
            <p:cNvGrpSpPr/>
            <p:nvPr/>
          </p:nvGrpSpPr>
          <p:grpSpPr>
            <a:xfrm>
              <a:off x="2893602" y="1426562"/>
              <a:ext cx="1763913" cy="2120255"/>
              <a:chOff x="2620338" y="1337312"/>
              <a:chExt cx="1964318" cy="3329289"/>
            </a:xfrm>
          </p:grpSpPr>
          <p:sp>
            <p:nvSpPr>
              <p:cNvPr id="301" name="Google Shape;301;p48" descr="This picture (one of three) describes one of the three program participants as being the &quot;Banks&quot;. The other two program participants  happen to be the GSA SmartPay Program Office and the the Agencies/AOPC's"/>
              <p:cNvSpPr/>
              <p:nvPr/>
            </p:nvSpPr>
            <p:spPr>
              <a:xfrm>
                <a:off x="2620338" y="2798058"/>
                <a:ext cx="1341687" cy="1868543"/>
              </a:xfrm>
              <a:prstGeom prst="ellipse">
                <a:avLst/>
              </a:prstGeom>
              <a:solidFill>
                <a:srgbClr val="002060"/>
              </a:solidFill>
              <a:ln w="28575" cap="flat" cmpd="sng">
                <a:solidFill>
                  <a:srgbClr val="B2C3EC"/>
                </a:solidFill>
                <a:prstDash val="solid"/>
                <a:round/>
                <a:headEnd type="none" w="sm" len="sm"/>
                <a:tailEnd type="none" w="sm" len="sm"/>
              </a:ln>
            </p:spPr>
            <p:txBody>
              <a:bodyPr spcFirstLastPara="1" wrap="square" lIns="45700" tIns="0" rIns="0" bIns="0" anchor="ctr" anchorCtr="0">
                <a:noAutofit/>
              </a:bodyPr>
              <a:lstStyle/>
              <a:p>
                <a:pPr marL="0" marR="0" lvl="0" indent="0" algn="ctr" rtl="0">
                  <a:lnSpc>
                    <a:spcPct val="100000"/>
                  </a:lnSpc>
                  <a:spcBef>
                    <a:spcPts val="0"/>
                  </a:spcBef>
                  <a:spcAft>
                    <a:spcPts val="0"/>
                  </a:spcAft>
                  <a:buClr>
                    <a:srgbClr val="000000"/>
                  </a:buClr>
                  <a:buSzPts val="1350"/>
                  <a:buFont typeface="Arial"/>
                  <a:buNone/>
                </a:pPr>
                <a:r>
                  <a:rPr lang="en-US" sz="1350" b="1" i="0" u="none" strike="noStrike" cap="none" dirty="0">
                    <a:solidFill>
                      <a:srgbClr val="FFFFFF"/>
                    </a:solidFill>
                    <a:latin typeface="Century Gothic"/>
                    <a:ea typeface="Century Gothic"/>
                    <a:cs typeface="Century Gothic"/>
                    <a:sym typeface="Century Gothic"/>
                  </a:rPr>
                  <a:t>OMB</a:t>
                </a:r>
                <a:endParaRPr sz="1400" b="0" i="0" u="none" strike="noStrike" cap="none" dirty="0">
                  <a:solidFill>
                    <a:srgbClr val="000000"/>
                  </a:solidFill>
                  <a:latin typeface="Arial"/>
                  <a:ea typeface="Arial"/>
                  <a:cs typeface="Arial"/>
                  <a:sym typeface="Arial"/>
                </a:endParaRPr>
              </a:p>
            </p:txBody>
          </p:sp>
          <p:sp>
            <p:nvSpPr>
              <p:cNvPr id="302" name="Google Shape;302;p48" descr="This picture (one of three) describes one of the three program participants as being the &quot;Banks&quot;. The other two program participants  happen to be the GSA SmartPay Program Office and the the Agencies/AOPC's"/>
              <p:cNvSpPr/>
              <p:nvPr/>
            </p:nvSpPr>
            <p:spPr>
              <a:xfrm>
                <a:off x="3332619" y="1337312"/>
                <a:ext cx="1252037" cy="1818570"/>
              </a:xfrm>
              <a:prstGeom prst="ellipse">
                <a:avLst/>
              </a:prstGeom>
              <a:solidFill>
                <a:srgbClr val="002060"/>
              </a:solidFill>
              <a:ln w="28575" cap="flat" cmpd="sng">
                <a:solidFill>
                  <a:srgbClr val="B2C3EC"/>
                </a:solidFill>
                <a:prstDash val="solid"/>
                <a:round/>
                <a:headEnd type="none" w="sm" len="sm"/>
                <a:tailEnd type="none" w="sm" len="sm"/>
              </a:ln>
            </p:spPr>
            <p:txBody>
              <a:bodyPr spcFirstLastPara="1" wrap="square" lIns="4570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dirty="0">
                    <a:solidFill>
                      <a:srgbClr val="FFFFFF"/>
                    </a:solidFill>
                    <a:latin typeface="Century Gothic"/>
                    <a:ea typeface="Century Gothic"/>
                    <a:cs typeface="Century Gothic"/>
                    <a:sym typeface="Century Gothic"/>
                  </a:rPr>
                  <a:t>Brands</a:t>
                </a:r>
                <a:endParaRPr sz="1050" b="1" i="0" u="none" strike="noStrike" cap="none" dirty="0">
                  <a:solidFill>
                    <a:srgbClr val="FFFFFF"/>
                  </a:solidFill>
                  <a:latin typeface="Century Gothic"/>
                  <a:ea typeface="Century Gothic"/>
                  <a:cs typeface="Century Gothic"/>
                  <a:sym typeface="Century Gothic"/>
                </a:endParaRPr>
              </a:p>
            </p:txBody>
          </p:sp>
        </p:grpSp>
        <p:grpSp>
          <p:nvGrpSpPr>
            <p:cNvPr id="303" name="Google Shape;303;p48"/>
            <p:cNvGrpSpPr/>
            <p:nvPr/>
          </p:nvGrpSpPr>
          <p:grpSpPr>
            <a:xfrm>
              <a:off x="4552873" y="2334309"/>
              <a:ext cx="1854739" cy="2103130"/>
              <a:chOff x="5169800" y="2762684"/>
              <a:chExt cx="2065463" cy="3302398"/>
            </a:xfrm>
          </p:grpSpPr>
          <p:sp>
            <p:nvSpPr>
              <p:cNvPr id="304" name="Google Shape;304;p48" descr="This picture (one of three) describes one of the three program participants as being the &quot;Banks&quot;. The other two program participants  happen to be the GSA SmartPay Program Office and the the Agencies/AOPC's"/>
              <p:cNvSpPr/>
              <p:nvPr/>
            </p:nvSpPr>
            <p:spPr>
              <a:xfrm>
                <a:off x="5901806" y="2762684"/>
                <a:ext cx="1333457" cy="1936023"/>
              </a:xfrm>
              <a:prstGeom prst="ellipse">
                <a:avLst/>
              </a:prstGeom>
              <a:solidFill>
                <a:srgbClr val="002060"/>
              </a:solidFill>
              <a:ln w="28575" cap="flat" cmpd="sng">
                <a:solidFill>
                  <a:srgbClr val="B2C3EC"/>
                </a:solidFill>
                <a:prstDash val="solid"/>
                <a:round/>
                <a:headEnd type="none" w="sm" len="sm"/>
                <a:tailEnd type="none" w="sm" len="sm"/>
              </a:ln>
            </p:spPr>
            <p:txBody>
              <a:bodyPr spcFirstLastPara="1" wrap="square" lIns="45700" tIns="0" rIns="0" bIns="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0" u="none" strike="noStrike" cap="none" dirty="0">
                    <a:solidFill>
                      <a:srgbClr val="FFFFFF"/>
                    </a:solidFill>
                    <a:latin typeface="Century Gothic"/>
                    <a:ea typeface="Century Gothic"/>
                    <a:cs typeface="Century Gothic"/>
                    <a:sym typeface="Century Gothic"/>
                  </a:rPr>
                  <a:t>Agencies/ Organizations</a:t>
                </a:r>
                <a:endParaRPr sz="900" b="0" i="0" u="none" strike="noStrike" cap="none" dirty="0">
                  <a:solidFill>
                    <a:srgbClr val="FFFFFF"/>
                  </a:solidFill>
                  <a:latin typeface="Century Gothic"/>
                  <a:ea typeface="Century Gothic"/>
                  <a:cs typeface="Century Gothic"/>
                  <a:sym typeface="Century Gothic"/>
                </a:endParaRPr>
              </a:p>
            </p:txBody>
          </p:sp>
          <p:sp>
            <p:nvSpPr>
              <p:cNvPr id="305" name="Google Shape;305;p48" descr="This picture (one of three) describes one of the three program participants as being the &quot;Banks&quot;. The other two program participants  happen to be the GSA SmartPay Program Office and the the Agencies/AOPC's"/>
              <p:cNvSpPr/>
              <p:nvPr/>
            </p:nvSpPr>
            <p:spPr>
              <a:xfrm>
                <a:off x="5169800" y="4196540"/>
                <a:ext cx="1341686" cy="1868542"/>
              </a:xfrm>
              <a:prstGeom prst="ellipse">
                <a:avLst/>
              </a:prstGeom>
              <a:solidFill>
                <a:srgbClr val="002060"/>
              </a:solidFill>
              <a:ln w="28575" cap="flat" cmpd="sng">
                <a:solidFill>
                  <a:srgbClr val="B2C3EC"/>
                </a:solidFill>
                <a:prstDash val="solid"/>
                <a:round/>
                <a:headEnd type="none" w="sm" len="sm"/>
                <a:tailEnd type="none" w="sm" len="sm"/>
              </a:ln>
            </p:spPr>
            <p:txBody>
              <a:bodyPr spcFirstLastPara="1" wrap="square" lIns="4570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dirty="0">
                    <a:solidFill>
                      <a:srgbClr val="FFFFFF"/>
                    </a:solidFill>
                    <a:latin typeface="Century Gothic"/>
                    <a:ea typeface="Century Gothic"/>
                    <a:cs typeface="Century Gothic"/>
                    <a:sym typeface="Century Gothic"/>
                  </a:rPr>
                  <a:t>Banks</a:t>
                </a:r>
                <a:endParaRPr sz="1000" b="0" i="0" u="none" strike="noStrike" cap="none" dirty="0">
                  <a:solidFill>
                    <a:srgbClr val="FFFFFF"/>
                  </a:solidFill>
                  <a:latin typeface="Century Gothic"/>
                  <a:ea typeface="Century Gothic"/>
                  <a:cs typeface="Century Gothic"/>
                  <a:sym typeface="Century Gothic"/>
                </a:endParaRPr>
              </a:p>
            </p:txBody>
          </p:sp>
        </p:grpSp>
        <p:sp>
          <p:nvSpPr>
            <p:cNvPr id="306" name="Google Shape;306;p48" descr="This picture (one of three) describes one of the three program participants as being the &quot;Banks&quot;. The other two program participants  happen to be the GSA SmartPay Program Office and the the Agencies/AOPC's"/>
            <p:cNvSpPr/>
            <p:nvPr/>
          </p:nvSpPr>
          <p:spPr>
            <a:xfrm>
              <a:off x="3832414" y="2173086"/>
              <a:ext cx="1566579" cy="1397604"/>
            </a:xfrm>
            <a:prstGeom prst="ellipse">
              <a:avLst/>
            </a:prstGeom>
            <a:solidFill>
              <a:srgbClr val="B2C3EC"/>
            </a:solidFill>
            <a:ln w="28575" cap="flat" cmpd="sng">
              <a:solidFill>
                <a:srgbClr val="013C88"/>
              </a:solidFill>
              <a:prstDash val="solid"/>
              <a:round/>
              <a:headEnd type="none" w="sm" len="sm"/>
              <a:tailEnd type="none" w="sm" len="sm"/>
            </a:ln>
          </p:spPr>
          <p:txBody>
            <a:bodyPr spcFirstLastPara="1" wrap="square" lIns="93600" tIns="46800" rIns="93600" bIns="46800"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dirty="0">
                  <a:solidFill>
                    <a:srgbClr val="013C88"/>
                  </a:solidFill>
                  <a:latin typeface="Century Gothic"/>
                  <a:ea typeface="Century Gothic"/>
                  <a:cs typeface="Century Gothic"/>
                  <a:sym typeface="Century Gothic"/>
                </a:rPr>
                <a:t>Center for Charge Card Management</a:t>
              </a:r>
              <a:endParaRPr sz="1050" b="0" i="0" u="none" strike="noStrike" cap="none" dirty="0">
                <a:solidFill>
                  <a:srgbClr val="013C88"/>
                </a:solidFill>
                <a:latin typeface="Century Gothic"/>
                <a:ea typeface="Century Gothic"/>
                <a:cs typeface="Century Gothic"/>
                <a:sym typeface="Century Gothic"/>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49"/>
          <p:cNvSpPr txBox="1">
            <a:spLocks noGrp="1"/>
          </p:cNvSpPr>
          <p:nvPr>
            <p:ph type="title"/>
          </p:nvPr>
        </p:nvSpPr>
        <p:spPr>
          <a:xfrm>
            <a:off x="1023339" y="605078"/>
            <a:ext cx="7127700" cy="857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US" sz="3600" dirty="0">
                <a:solidFill>
                  <a:srgbClr val="005087"/>
                </a:solidFill>
              </a:rPr>
              <a:t>A/OPC Roles and Responsibilities </a:t>
            </a:r>
            <a:endParaRPr dirty="0"/>
          </a:p>
        </p:txBody>
      </p:sp>
      <p:sp>
        <p:nvSpPr>
          <p:cNvPr id="313" name="Google Shape;313;p49"/>
          <p:cNvSpPr txBox="1"/>
          <p:nvPr/>
        </p:nvSpPr>
        <p:spPr>
          <a:xfrm>
            <a:off x="475176" y="1034800"/>
            <a:ext cx="8407200" cy="3909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505050"/>
              </a:solidFill>
              <a:latin typeface="Roboto"/>
              <a:ea typeface="Roboto"/>
              <a:cs typeface="Roboto"/>
              <a:sym typeface="Roboto"/>
            </a:endParaRPr>
          </a:p>
          <a:p>
            <a:pPr marL="342900" marR="0" lvl="0" indent="-342900" algn="l" rtl="0">
              <a:lnSpc>
                <a:spcPct val="100000"/>
              </a:lnSpc>
              <a:spcBef>
                <a:spcPts val="0"/>
              </a:spcBef>
              <a:spcAft>
                <a:spcPts val="0"/>
              </a:spcAft>
              <a:buClr>
                <a:schemeClr val="dk1"/>
              </a:buClr>
              <a:buSzPts val="2800"/>
              <a:buFont typeface="Noto Sans"/>
              <a:buChar char="➢"/>
            </a:pPr>
            <a:r>
              <a:rPr lang="en-US" sz="2800" dirty="0">
                <a:solidFill>
                  <a:srgbClr val="005A92"/>
                </a:solidFill>
              </a:rPr>
              <a:t>Focal point for answering charge card program related questions.</a:t>
            </a:r>
            <a:endParaRPr sz="2800" dirty="0">
              <a:solidFill>
                <a:srgbClr val="005A92"/>
              </a:solidFill>
            </a:endParaRPr>
          </a:p>
          <a:p>
            <a:pPr marL="342900" marR="0" lvl="0" indent="-342900" algn="l" rtl="0">
              <a:lnSpc>
                <a:spcPct val="100000"/>
              </a:lnSpc>
              <a:spcBef>
                <a:spcPts val="0"/>
              </a:spcBef>
              <a:spcAft>
                <a:spcPts val="0"/>
              </a:spcAft>
              <a:buClr>
                <a:schemeClr val="dk1"/>
              </a:buClr>
              <a:buSzPts val="2800"/>
              <a:buFont typeface="Noto Sans"/>
              <a:buChar char="➢"/>
            </a:pPr>
            <a:r>
              <a:rPr lang="en-US" sz="2800" b="0" i="0" u="none" strike="noStrike" cap="none" dirty="0">
                <a:solidFill>
                  <a:srgbClr val="005A92"/>
                </a:solidFill>
                <a:latin typeface="Arial"/>
                <a:ea typeface="Arial"/>
                <a:cs typeface="Arial"/>
                <a:sym typeface="Arial"/>
              </a:rPr>
              <a:t>Setting up</a:t>
            </a:r>
            <a:r>
              <a:rPr lang="en-US" sz="2800" dirty="0">
                <a:solidFill>
                  <a:srgbClr val="005A92"/>
                </a:solidFill>
              </a:rPr>
              <a:t>, </a:t>
            </a:r>
            <a:r>
              <a:rPr lang="en-US" sz="2800" b="0" i="0" u="none" strike="noStrike" cap="none" dirty="0">
                <a:solidFill>
                  <a:srgbClr val="005A92"/>
                </a:solidFill>
                <a:latin typeface="Arial"/>
                <a:ea typeface="Arial"/>
                <a:cs typeface="Arial"/>
                <a:sym typeface="Arial"/>
              </a:rPr>
              <a:t>maintaining, </a:t>
            </a:r>
            <a:r>
              <a:rPr lang="en-US" sz="2800" dirty="0">
                <a:solidFill>
                  <a:srgbClr val="005A92"/>
                </a:solidFill>
              </a:rPr>
              <a:t>renewing, and terminating accounts.</a:t>
            </a:r>
            <a:endParaRPr sz="1400" b="0" i="0" u="none" strike="noStrike" cap="none" dirty="0">
              <a:solidFill>
                <a:srgbClr val="005A92"/>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2800"/>
              <a:buFont typeface="Noto Sans"/>
              <a:buChar char="➢"/>
            </a:pPr>
            <a:r>
              <a:rPr lang="en-US" sz="2800" b="0" i="0" u="none" strike="noStrike" cap="none" dirty="0">
                <a:solidFill>
                  <a:srgbClr val="005A92"/>
                </a:solidFill>
                <a:latin typeface="Arial"/>
                <a:ea typeface="Arial"/>
                <a:cs typeface="Arial"/>
                <a:sym typeface="Arial"/>
              </a:rPr>
              <a:t>Serving as a liaison between account holders and the </a:t>
            </a:r>
            <a:r>
              <a:rPr lang="en-US" sz="2800" dirty="0">
                <a:solidFill>
                  <a:srgbClr val="005A92"/>
                </a:solidFill>
              </a:rPr>
              <a:t>contractor bank.</a:t>
            </a:r>
            <a:endParaRPr sz="1400" b="0" i="0" u="none" strike="noStrike" cap="none" dirty="0">
              <a:solidFill>
                <a:srgbClr val="005A92"/>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2800"/>
              <a:buFont typeface="Noto Sans"/>
              <a:buChar char="➢"/>
            </a:pPr>
            <a:r>
              <a:rPr lang="en-US" sz="2800" b="0" i="0" u="none" strike="noStrike" cap="none" dirty="0">
                <a:solidFill>
                  <a:srgbClr val="005A92"/>
                </a:solidFill>
                <a:latin typeface="Arial"/>
                <a:ea typeface="Arial"/>
                <a:cs typeface="Arial"/>
                <a:sym typeface="Arial"/>
              </a:rPr>
              <a:t>Providing ongoing advice and assistance to account holders</a:t>
            </a:r>
            <a:r>
              <a:rPr lang="en-US" sz="2800" dirty="0">
                <a:solidFill>
                  <a:srgbClr val="005A92"/>
                </a:solidFill>
              </a:rPr>
              <a:t>.</a:t>
            </a:r>
            <a:endParaRPr sz="2800" b="0" i="0" u="none" strike="noStrike" cap="none" dirty="0">
              <a:solidFill>
                <a:srgbClr val="005A92"/>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50"/>
          <p:cNvSpPr txBox="1">
            <a:spLocks noGrp="1"/>
          </p:cNvSpPr>
          <p:nvPr>
            <p:ph type="title"/>
          </p:nvPr>
        </p:nvSpPr>
        <p:spPr>
          <a:xfrm>
            <a:off x="1030839" y="605078"/>
            <a:ext cx="7112700" cy="857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US" sz="3600" dirty="0">
                <a:solidFill>
                  <a:srgbClr val="005087"/>
                </a:solidFill>
              </a:rPr>
              <a:t>A/OPC Roles and Responsibilities </a:t>
            </a:r>
            <a:endParaRPr dirty="0"/>
          </a:p>
        </p:txBody>
      </p:sp>
      <p:sp>
        <p:nvSpPr>
          <p:cNvPr id="320" name="Google Shape;320;p50"/>
          <p:cNvSpPr txBox="1"/>
          <p:nvPr/>
        </p:nvSpPr>
        <p:spPr>
          <a:xfrm>
            <a:off x="475176" y="1034800"/>
            <a:ext cx="8407200" cy="3324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505050"/>
              </a:solidFill>
              <a:latin typeface="Roboto"/>
              <a:ea typeface="Roboto"/>
              <a:cs typeface="Roboto"/>
              <a:sym typeface="Roboto"/>
            </a:endParaRPr>
          </a:p>
          <a:p>
            <a:pPr marL="342900" marR="0" lvl="0" indent="-342900" algn="l" rtl="0">
              <a:lnSpc>
                <a:spcPct val="100000"/>
              </a:lnSpc>
              <a:spcBef>
                <a:spcPts val="0"/>
              </a:spcBef>
              <a:spcAft>
                <a:spcPts val="0"/>
              </a:spcAft>
              <a:buClr>
                <a:schemeClr val="dk1"/>
              </a:buClr>
              <a:buSzPts val="2800"/>
              <a:buFont typeface="Noto Sans"/>
              <a:buChar char="➢"/>
            </a:pPr>
            <a:r>
              <a:rPr lang="en-US" sz="2800" b="0" i="0" u="none" strike="noStrike" cap="none" dirty="0">
                <a:solidFill>
                  <a:srgbClr val="005A92"/>
                </a:solidFill>
                <a:latin typeface="Arial"/>
                <a:ea typeface="Arial"/>
                <a:cs typeface="Arial"/>
                <a:sym typeface="Arial"/>
              </a:rPr>
              <a:t>Developing agency policies and procedures, as needed</a:t>
            </a:r>
            <a:r>
              <a:rPr lang="en-US" sz="2800" dirty="0">
                <a:solidFill>
                  <a:srgbClr val="005A92"/>
                </a:solidFill>
              </a:rPr>
              <a:t>.</a:t>
            </a:r>
            <a:endParaRPr sz="1400" b="0" i="0" u="none" strike="noStrike" cap="none" dirty="0">
              <a:solidFill>
                <a:srgbClr val="005A92"/>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2800"/>
              <a:buFont typeface="Noto Sans"/>
              <a:buChar char="➢"/>
            </a:pPr>
            <a:r>
              <a:rPr lang="en-US" sz="2800" b="0" i="0" u="none" strike="noStrike" cap="none" dirty="0">
                <a:solidFill>
                  <a:srgbClr val="005A92"/>
                </a:solidFill>
                <a:latin typeface="Arial"/>
                <a:ea typeface="Arial"/>
                <a:cs typeface="Arial"/>
                <a:sym typeface="Arial"/>
              </a:rPr>
              <a:t>Auditing accounts as required by your agency policy</a:t>
            </a:r>
            <a:r>
              <a:rPr lang="en-US" sz="2800" dirty="0">
                <a:solidFill>
                  <a:srgbClr val="005A92"/>
                </a:solidFill>
              </a:rPr>
              <a:t>.</a:t>
            </a:r>
            <a:endParaRPr sz="2800" dirty="0">
              <a:solidFill>
                <a:srgbClr val="005A92"/>
              </a:solidFill>
            </a:endParaRPr>
          </a:p>
          <a:p>
            <a:pPr marL="342900" marR="0" lvl="0" indent="-342900" algn="l" rtl="0">
              <a:lnSpc>
                <a:spcPct val="100000"/>
              </a:lnSpc>
              <a:spcBef>
                <a:spcPts val="0"/>
              </a:spcBef>
              <a:spcAft>
                <a:spcPts val="0"/>
              </a:spcAft>
              <a:buClr>
                <a:schemeClr val="dk1"/>
              </a:buClr>
              <a:buSzPts val="2800"/>
              <a:buFont typeface="Noto Sans"/>
              <a:buChar char="➢"/>
            </a:pPr>
            <a:r>
              <a:rPr lang="en-US" sz="2800" b="0" i="0" u="none" strike="noStrike" cap="none" dirty="0">
                <a:solidFill>
                  <a:srgbClr val="005A92"/>
                </a:solidFill>
                <a:latin typeface="Arial"/>
                <a:ea typeface="Arial"/>
                <a:cs typeface="Arial"/>
                <a:sym typeface="Arial"/>
              </a:rPr>
              <a:t>Using the bank's Electronic Access System (EAS) to perform account management and oversight.</a:t>
            </a:r>
            <a:endParaRPr sz="1400" b="0" i="0" u="none" strike="noStrike" cap="none" dirty="0">
              <a:solidFill>
                <a:srgbClr val="005A92"/>
              </a:solidFill>
              <a:latin typeface="Arial"/>
              <a:ea typeface="Arial"/>
              <a:cs typeface="Arial"/>
              <a:sym typeface="Arial"/>
            </a:endParaRPr>
          </a:p>
          <a:p>
            <a:pPr marL="342900" marR="0" lvl="0" indent="-228600" algn="l" rtl="0">
              <a:lnSpc>
                <a:spcPct val="100000"/>
              </a:lnSpc>
              <a:spcBef>
                <a:spcPts val="0"/>
              </a:spcBef>
              <a:spcAft>
                <a:spcPts val="0"/>
              </a:spcAft>
              <a:buClr>
                <a:srgbClr val="000000"/>
              </a:buClr>
              <a:buSzPts val="1800"/>
              <a:buFont typeface="Noto Sans"/>
              <a:buNone/>
            </a:pPr>
            <a:endParaRPr sz="1800" b="0" i="0" u="none" strike="noStrike" cap="none" dirty="0">
              <a:solidFill>
                <a:srgbClr val="212167"/>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52"/>
          <p:cNvSpPr txBox="1">
            <a:spLocks noGrp="1"/>
          </p:cNvSpPr>
          <p:nvPr>
            <p:ph type="title"/>
          </p:nvPr>
        </p:nvSpPr>
        <p:spPr>
          <a:xfrm>
            <a:off x="1039185" y="614189"/>
            <a:ext cx="7448100" cy="85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5087"/>
              </a:buClr>
              <a:buSzPts val="1400"/>
              <a:buFont typeface="Calibri"/>
              <a:buNone/>
            </a:pPr>
            <a:r>
              <a:rPr lang="en-US" sz="3500" dirty="0">
                <a:solidFill>
                  <a:srgbClr val="005087"/>
                </a:solidFill>
              </a:rPr>
              <a:t>Suspending/Canceling Accounts</a:t>
            </a:r>
            <a:endParaRPr dirty="0"/>
          </a:p>
        </p:txBody>
      </p:sp>
      <p:graphicFrame>
        <p:nvGraphicFramePr>
          <p:cNvPr id="334" name="Google Shape;334;p52"/>
          <p:cNvGraphicFramePr/>
          <p:nvPr>
            <p:extLst>
              <p:ext uri="{D42A27DB-BD31-4B8C-83A1-F6EECF244321}">
                <p14:modId xmlns:p14="http://schemas.microsoft.com/office/powerpoint/2010/main" val="129450946"/>
              </p:ext>
            </p:extLst>
          </p:nvPr>
        </p:nvGraphicFramePr>
        <p:xfrm>
          <a:off x="847897" y="1381602"/>
          <a:ext cx="7448200" cy="3444220"/>
        </p:xfrm>
        <a:graphic>
          <a:graphicData uri="http://schemas.openxmlformats.org/drawingml/2006/table">
            <a:tbl>
              <a:tblPr firstRow="1">
                <a:noFill/>
                <a:tableStyleId>{B2F0B927-E1D9-4CD9-82F3-D167A746C0CA}</a:tableStyleId>
              </a:tblPr>
              <a:tblGrid>
                <a:gridCol w="4167500">
                  <a:extLst>
                    <a:ext uri="{9D8B030D-6E8A-4147-A177-3AD203B41FA5}">
                      <a16:colId xmlns:a16="http://schemas.microsoft.com/office/drawing/2014/main" val="20000"/>
                    </a:ext>
                  </a:extLst>
                </a:gridCol>
                <a:gridCol w="3280700">
                  <a:extLst>
                    <a:ext uri="{9D8B030D-6E8A-4147-A177-3AD203B41FA5}">
                      <a16:colId xmlns:a16="http://schemas.microsoft.com/office/drawing/2014/main" val="20001"/>
                    </a:ext>
                  </a:extLst>
                </a:gridCol>
              </a:tblGrid>
              <a:tr h="678175">
                <a:tc>
                  <a:txBody>
                    <a:bodyPr/>
                    <a:lstStyle/>
                    <a:p>
                      <a:pPr marL="0" marR="0" lvl="0" indent="0" algn="ctr" rtl="0">
                        <a:lnSpc>
                          <a:spcPct val="100000"/>
                        </a:lnSpc>
                        <a:spcBef>
                          <a:spcPts val="0"/>
                        </a:spcBef>
                        <a:spcAft>
                          <a:spcPts val="0"/>
                        </a:spcAft>
                        <a:buClr>
                          <a:schemeClr val="dk1"/>
                        </a:buClr>
                        <a:buSzPts val="2000"/>
                        <a:buFont typeface="Calibri"/>
                        <a:buNone/>
                      </a:pPr>
                      <a:r>
                        <a:rPr lang="en-US" sz="2000" b="1" i="0" u="none" strike="noStrike" cap="none" dirty="0">
                          <a:solidFill>
                            <a:srgbClr val="000000"/>
                          </a:solidFill>
                          <a:effectLst/>
                          <a:latin typeface="Arial"/>
                          <a:ea typeface="Arial"/>
                          <a:cs typeface="Arial"/>
                          <a:sym typeface="Arial"/>
                        </a:rPr>
                        <a:t>Number Calendar Days</a:t>
                      </a:r>
                      <a:endParaRPr sz="2000" b="1" u="none" strike="noStrike" cap="none" dirty="0"/>
                    </a:p>
                  </a:txBody>
                  <a:tcPr marL="0" marR="0" marT="0" marB="0" anchor="ctr">
                    <a:gradFill>
                      <a:gsLst>
                        <a:gs pos="0">
                          <a:srgbClr val="DFE9FB"/>
                        </a:gs>
                        <a:gs pos="100000">
                          <a:srgbClr val="6E9BE7"/>
                        </a:gs>
                      </a:gsLst>
                      <a:path path="circle">
                        <a:fillToRect l="50000" t="50000" r="50000" b="50000"/>
                      </a:path>
                      <a:tileRect/>
                    </a:gradFill>
                  </a:tcPr>
                </a:tc>
                <a:tc>
                  <a:txBody>
                    <a:bodyPr/>
                    <a:lstStyle/>
                    <a:p>
                      <a:pPr marL="0" marR="0" lvl="0" indent="0" algn="ctr" rtl="0">
                        <a:lnSpc>
                          <a:spcPct val="100000"/>
                        </a:lnSpc>
                        <a:spcBef>
                          <a:spcPts val="0"/>
                        </a:spcBef>
                        <a:spcAft>
                          <a:spcPts val="0"/>
                        </a:spcAft>
                        <a:buClr>
                          <a:schemeClr val="dk1"/>
                        </a:buClr>
                        <a:buSzPts val="2000"/>
                        <a:buFont typeface="Calibri"/>
                        <a:buNone/>
                      </a:pPr>
                      <a:r>
                        <a:rPr lang="en-US" sz="2000" b="1" u="none" strike="noStrike" cap="none" dirty="0">
                          <a:solidFill>
                            <a:schemeClr val="dk1"/>
                          </a:solidFill>
                        </a:rPr>
                        <a:t>Account Status/Action</a:t>
                      </a:r>
                      <a:endParaRPr sz="1800" b="1" u="none" strike="noStrike" cap="none" dirty="0"/>
                    </a:p>
                  </a:txBody>
                  <a:tcPr marL="0" marR="0" marT="0" marB="0" anchor="ctr">
                    <a:gradFill>
                      <a:gsLst>
                        <a:gs pos="0">
                          <a:srgbClr val="DFE9FB"/>
                        </a:gs>
                        <a:gs pos="100000">
                          <a:srgbClr val="6E9BE7"/>
                        </a:gs>
                      </a:gsLst>
                      <a:path path="circle">
                        <a:fillToRect l="50000" t="50000" r="50000" b="50000"/>
                      </a:path>
                      <a:tileRect/>
                    </a:gradFill>
                  </a:tcPr>
                </a:tc>
                <a:extLst>
                  <a:ext uri="{0D108BD9-81ED-4DB2-BD59-A6C34878D82A}">
                    <a16:rowId xmlns:a16="http://schemas.microsoft.com/office/drawing/2014/main" val="10000"/>
                  </a:ext>
                </a:extLst>
              </a:tr>
              <a:tr h="678175">
                <a:tc>
                  <a:txBody>
                    <a:bodyPr/>
                    <a:lstStyle/>
                    <a:p>
                      <a:pPr marL="0" marR="0" lvl="0" indent="0" algn="ctr" rtl="0">
                        <a:lnSpc>
                          <a:spcPct val="100000"/>
                        </a:lnSpc>
                        <a:spcBef>
                          <a:spcPts val="0"/>
                        </a:spcBef>
                        <a:spcAft>
                          <a:spcPts val="0"/>
                        </a:spcAft>
                        <a:buClr>
                          <a:schemeClr val="dk1"/>
                        </a:buClr>
                        <a:buSzPts val="2400"/>
                        <a:buFont typeface="Calibri"/>
                        <a:buNone/>
                      </a:pPr>
                      <a:r>
                        <a:rPr lang="en-US" sz="2400" u="none" strike="noStrike" cap="none" dirty="0"/>
                        <a:t>46 days from the billing date</a:t>
                      </a:r>
                      <a:endParaRPr sz="1800" u="none" strike="noStrike" cap="none" dirty="0"/>
                    </a:p>
                  </a:txBody>
                  <a:tcPr marL="0" marR="0" marT="0" marB="0" anchor="ctr">
                    <a:solidFill>
                      <a:srgbClr val="C9DAF8"/>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US" sz="2400" u="none" strike="noStrike" cap="none" dirty="0"/>
                        <a:t>Pre-Suspension</a:t>
                      </a:r>
                      <a:endParaRPr sz="1800" u="none" strike="noStrike" cap="none" dirty="0"/>
                    </a:p>
                  </a:txBody>
                  <a:tcPr marL="0" marR="0" marT="0" marB="0" anchor="ctr">
                    <a:solidFill>
                      <a:srgbClr val="C9DAF8"/>
                    </a:solidFill>
                  </a:tcPr>
                </a:tc>
                <a:extLst>
                  <a:ext uri="{0D108BD9-81ED-4DB2-BD59-A6C34878D82A}">
                    <a16:rowId xmlns:a16="http://schemas.microsoft.com/office/drawing/2014/main" val="10001"/>
                  </a:ext>
                </a:extLst>
              </a:tr>
              <a:tr h="678175">
                <a:tc>
                  <a:txBody>
                    <a:bodyPr/>
                    <a:lstStyle/>
                    <a:p>
                      <a:pPr marL="0" marR="0" lvl="0" indent="0" algn="ctr" rtl="0">
                        <a:lnSpc>
                          <a:spcPct val="100000"/>
                        </a:lnSpc>
                        <a:spcBef>
                          <a:spcPts val="0"/>
                        </a:spcBef>
                        <a:spcAft>
                          <a:spcPts val="0"/>
                        </a:spcAft>
                        <a:buClr>
                          <a:schemeClr val="dk1"/>
                        </a:buClr>
                        <a:buSzPts val="2400"/>
                        <a:buFont typeface="Calibri"/>
                        <a:buNone/>
                      </a:pPr>
                      <a:r>
                        <a:rPr lang="en-US" sz="2400" u="none" strike="noStrike" cap="none" dirty="0"/>
                        <a:t>61 days from the billing date</a:t>
                      </a:r>
                      <a:endParaRPr lang="en-US" sz="1800" u="none" strike="noStrike" cap="none" dirty="0"/>
                    </a:p>
                  </a:txBody>
                  <a:tcPr marL="0" marR="0" marT="0" marB="0" anchor="ctr">
                    <a:solidFill>
                      <a:srgbClr val="C9DAF8"/>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US" sz="2400" u="none" strike="noStrike" cap="none" dirty="0"/>
                        <a:t>Suspension/</a:t>
                      </a:r>
                      <a:br>
                        <a:rPr lang="en-US" sz="2400" u="none" strike="noStrike" cap="none" dirty="0"/>
                      </a:br>
                      <a:r>
                        <a:rPr lang="en-US" sz="2400" u="none" strike="noStrike" cap="none" dirty="0"/>
                        <a:t>Pre-Cancellation</a:t>
                      </a:r>
                      <a:endParaRPr sz="1800" u="none" strike="noStrike" cap="none" dirty="0"/>
                    </a:p>
                  </a:txBody>
                  <a:tcPr marL="0" marR="0" marT="0" marB="0" anchor="ctr">
                    <a:solidFill>
                      <a:srgbClr val="C9DAF8"/>
                    </a:solidFill>
                  </a:tcPr>
                </a:tc>
                <a:extLst>
                  <a:ext uri="{0D108BD9-81ED-4DB2-BD59-A6C34878D82A}">
                    <a16:rowId xmlns:a16="http://schemas.microsoft.com/office/drawing/2014/main" val="10002"/>
                  </a:ext>
                </a:extLst>
              </a:tr>
              <a:tr h="678175">
                <a:tc>
                  <a:txBody>
                    <a:bodyPr/>
                    <a:lstStyle/>
                    <a:p>
                      <a:pPr marL="0" marR="0" lvl="0" indent="0" algn="ctr" rtl="0">
                        <a:lnSpc>
                          <a:spcPct val="100000"/>
                        </a:lnSpc>
                        <a:spcBef>
                          <a:spcPts val="0"/>
                        </a:spcBef>
                        <a:spcAft>
                          <a:spcPts val="0"/>
                        </a:spcAft>
                        <a:buClr>
                          <a:schemeClr val="dk1"/>
                        </a:buClr>
                        <a:buSzPts val="2400"/>
                        <a:buFont typeface="Calibri"/>
                        <a:buNone/>
                      </a:pPr>
                      <a:r>
                        <a:rPr lang="en-US" sz="2400" u="none" strike="noStrike" cap="none" dirty="0"/>
                        <a:t>126 days from the billing date</a:t>
                      </a:r>
                      <a:endParaRPr lang="en-US" sz="1800" u="none" strike="noStrike" cap="none" dirty="0"/>
                    </a:p>
                  </a:txBody>
                  <a:tcPr marL="0" marR="0" marT="0" marB="0" anchor="ctr">
                    <a:solidFill>
                      <a:srgbClr val="C9DAF8"/>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US" sz="2400" u="none" strike="noStrike" cap="none" dirty="0"/>
                        <a:t>Cancellation</a:t>
                      </a:r>
                      <a:endParaRPr sz="1800" u="none" strike="noStrike" cap="none" dirty="0"/>
                    </a:p>
                  </a:txBody>
                  <a:tcPr marL="0" marR="0" marT="0" marB="0" anchor="ctr">
                    <a:solidFill>
                      <a:srgbClr val="C9DAF8"/>
                    </a:solidFill>
                  </a:tcPr>
                </a:tc>
                <a:extLst>
                  <a:ext uri="{0D108BD9-81ED-4DB2-BD59-A6C34878D82A}">
                    <a16:rowId xmlns:a16="http://schemas.microsoft.com/office/drawing/2014/main" val="10003"/>
                  </a:ext>
                </a:extLst>
              </a:tr>
              <a:tr h="678175">
                <a:tc>
                  <a:txBody>
                    <a:bodyPr/>
                    <a:lstStyle/>
                    <a:p>
                      <a:pPr marL="0" marR="0" lvl="0" indent="0" algn="ctr" rtl="0">
                        <a:lnSpc>
                          <a:spcPct val="100000"/>
                        </a:lnSpc>
                        <a:spcBef>
                          <a:spcPts val="0"/>
                        </a:spcBef>
                        <a:spcAft>
                          <a:spcPts val="0"/>
                        </a:spcAft>
                        <a:buClr>
                          <a:schemeClr val="dk1"/>
                        </a:buClr>
                        <a:buSzPts val="2400"/>
                        <a:buFont typeface="Calibri"/>
                        <a:buNone/>
                      </a:pPr>
                      <a:r>
                        <a:rPr lang="en-US" sz="2400" u="none" strike="noStrike" cap="none" dirty="0"/>
                        <a:t>180 days from the billing date</a:t>
                      </a:r>
                      <a:endParaRPr lang="en-US" sz="1800" u="none" strike="noStrike" cap="none" dirty="0"/>
                    </a:p>
                  </a:txBody>
                  <a:tcPr marL="0" marR="0" marT="0" marB="0" anchor="ctr">
                    <a:solidFill>
                      <a:srgbClr val="C9DAF8"/>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US" sz="2400" u="none" strike="noStrike" cap="none" dirty="0"/>
                        <a:t>Charge Off/Write Off</a:t>
                      </a:r>
                      <a:endParaRPr sz="1800" u="none" strike="noStrike" cap="none" dirty="0"/>
                    </a:p>
                  </a:txBody>
                  <a:tcPr marL="0" marR="0" marT="0" marB="0" anchor="ctr">
                    <a:solidFill>
                      <a:srgbClr val="C9DAF8"/>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51"/>
          <p:cNvSpPr txBox="1">
            <a:spLocks noGrp="1"/>
          </p:cNvSpPr>
          <p:nvPr>
            <p:ph type="title"/>
          </p:nvPr>
        </p:nvSpPr>
        <p:spPr>
          <a:xfrm>
            <a:off x="1039185" y="614189"/>
            <a:ext cx="7448100" cy="85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5087"/>
              </a:buClr>
              <a:buSzPts val="1400"/>
              <a:buFont typeface="Calibri"/>
              <a:buNone/>
            </a:pPr>
            <a:r>
              <a:rPr lang="en-US" sz="3500" dirty="0">
                <a:solidFill>
                  <a:srgbClr val="005087"/>
                </a:solidFill>
              </a:rPr>
              <a:t>Closing/Terminating Accounts</a:t>
            </a:r>
            <a:endParaRPr dirty="0"/>
          </a:p>
        </p:txBody>
      </p:sp>
      <p:sp>
        <p:nvSpPr>
          <p:cNvPr id="327" name="Google Shape;327;p51"/>
          <p:cNvSpPr txBox="1"/>
          <p:nvPr/>
        </p:nvSpPr>
        <p:spPr>
          <a:xfrm>
            <a:off x="430749" y="1405505"/>
            <a:ext cx="8407200" cy="3109200"/>
          </a:xfrm>
          <a:prstGeom prst="rect">
            <a:avLst/>
          </a:prstGeom>
          <a:noFill/>
          <a:ln>
            <a:noFill/>
          </a:ln>
        </p:spPr>
        <p:txBody>
          <a:bodyPr spcFirstLastPara="1" wrap="square" lIns="91425" tIns="45700" rIns="91425" bIns="45700" anchor="t" anchorCtr="0">
            <a:spAutoFit/>
          </a:bodyPr>
          <a:lstStyle/>
          <a:p>
            <a:pPr marL="457200" marR="0" lvl="0" indent="-406400" algn="l" rtl="0">
              <a:lnSpc>
                <a:spcPct val="100000"/>
              </a:lnSpc>
              <a:spcBef>
                <a:spcPts val="0"/>
              </a:spcBef>
              <a:spcAft>
                <a:spcPts val="0"/>
              </a:spcAft>
              <a:buClr>
                <a:schemeClr val="dk1"/>
              </a:buClr>
              <a:buSzPts val="2800"/>
              <a:buFont typeface="Arial"/>
              <a:buChar char="➢"/>
            </a:pPr>
            <a:r>
              <a:rPr lang="en-US" sz="2800" b="0" i="0" u="none" strike="noStrike" cap="none" dirty="0">
                <a:solidFill>
                  <a:srgbClr val="005087"/>
                </a:solidFill>
                <a:latin typeface="Arial"/>
                <a:ea typeface="Arial"/>
                <a:cs typeface="Arial"/>
                <a:sym typeface="Arial"/>
              </a:rPr>
              <a:t>Immediately notify the contractor bank.</a:t>
            </a:r>
            <a:endParaRPr sz="2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Clr>
                <a:schemeClr val="dk1"/>
              </a:buClr>
              <a:buSzPts val="2800"/>
              <a:buFont typeface="Arial"/>
              <a:buChar char="➢"/>
            </a:pPr>
            <a:r>
              <a:rPr lang="en-US" sz="2800" b="0" i="0" u="none" strike="noStrike" cap="none" dirty="0">
                <a:solidFill>
                  <a:srgbClr val="005087"/>
                </a:solidFill>
                <a:latin typeface="Arial"/>
                <a:ea typeface="Arial"/>
                <a:cs typeface="Arial"/>
                <a:sym typeface="Arial"/>
              </a:rPr>
              <a:t>Follow the account close out procedures from your contractor bank.</a:t>
            </a:r>
            <a:endParaRPr sz="2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Clr>
                <a:schemeClr val="dk1"/>
              </a:buClr>
              <a:buSzPts val="2800"/>
              <a:buFont typeface="Arial"/>
              <a:buChar char="➢"/>
            </a:pPr>
            <a:r>
              <a:rPr lang="en-US" sz="2800" b="0" i="0" u="none" strike="noStrike" cap="none" dirty="0">
                <a:solidFill>
                  <a:srgbClr val="005087"/>
                </a:solidFill>
                <a:latin typeface="Arial"/>
                <a:ea typeface="Arial"/>
                <a:cs typeface="Arial"/>
                <a:sym typeface="Arial"/>
              </a:rPr>
              <a:t>Instruct the account holder to destroy/dispose of the card.</a:t>
            </a:r>
            <a:endParaRPr sz="2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Clr>
                <a:schemeClr val="dk1"/>
              </a:buClr>
              <a:buSzPts val="2800"/>
              <a:buFont typeface="Arial"/>
              <a:buChar char="➢"/>
            </a:pPr>
            <a:r>
              <a:rPr lang="en-US" sz="2800" b="0" i="0" u="none" strike="noStrike" cap="none" dirty="0">
                <a:solidFill>
                  <a:srgbClr val="005087"/>
                </a:solidFill>
                <a:latin typeface="Arial"/>
                <a:ea typeface="Arial"/>
                <a:cs typeface="Arial"/>
                <a:sym typeface="Arial"/>
              </a:rPr>
              <a:t>Review the master file/account holder listing to ensure the account is closed.</a:t>
            </a:r>
            <a:endParaRPr sz="28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53"/>
          <p:cNvSpPr txBox="1">
            <a:spLocks noGrp="1"/>
          </p:cNvSpPr>
          <p:nvPr>
            <p:ph type="title"/>
          </p:nvPr>
        </p:nvSpPr>
        <p:spPr>
          <a:xfrm>
            <a:off x="1023922" y="614189"/>
            <a:ext cx="7448100" cy="85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5087"/>
              </a:buClr>
              <a:buSzPts val="1400"/>
              <a:buFont typeface="Calibri"/>
              <a:buNone/>
            </a:pPr>
            <a:r>
              <a:rPr lang="en-US" sz="3500" dirty="0">
                <a:solidFill>
                  <a:srgbClr val="005087"/>
                </a:solidFill>
              </a:rPr>
              <a:t>Lost or Stolen Account</a:t>
            </a:r>
            <a:endParaRPr dirty="0"/>
          </a:p>
        </p:txBody>
      </p:sp>
      <p:sp>
        <p:nvSpPr>
          <p:cNvPr id="341" name="Google Shape;341;p53"/>
          <p:cNvSpPr txBox="1"/>
          <p:nvPr/>
        </p:nvSpPr>
        <p:spPr>
          <a:xfrm>
            <a:off x="421877" y="1579861"/>
            <a:ext cx="8407200" cy="3016800"/>
          </a:xfrm>
          <a:prstGeom prst="rect">
            <a:avLst/>
          </a:prstGeom>
          <a:noFill/>
          <a:ln>
            <a:noFill/>
          </a:ln>
        </p:spPr>
        <p:txBody>
          <a:bodyPr spcFirstLastPara="1" wrap="square" lIns="91425" tIns="45700" rIns="91425" bIns="45700" anchor="t" anchorCtr="0">
            <a:spAutoFit/>
          </a:bodyPr>
          <a:lstStyle/>
          <a:p>
            <a:pPr marL="115887" marR="0" lvl="0" indent="0" algn="l" rtl="0">
              <a:lnSpc>
                <a:spcPct val="100000"/>
              </a:lnSpc>
              <a:spcBef>
                <a:spcPts val="0"/>
              </a:spcBef>
              <a:spcAft>
                <a:spcPts val="0"/>
              </a:spcAft>
              <a:buClr>
                <a:srgbClr val="005087"/>
              </a:buClr>
              <a:buSzPts val="3200"/>
              <a:buFont typeface="Arial"/>
              <a:buNone/>
            </a:pPr>
            <a:r>
              <a:rPr lang="en-US" sz="3200" b="0" i="0" u="none" strike="noStrike" cap="none" dirty="0">
                <a:solidFill>
                  <a:srgbClr val="005087"/>
                </a:solidFill>
                <a:latin typeface="Arial"/>
                <a:ea typeface="Arial"/>
                <a:cs typeface="Arial"/>
                <a:sym typeface="Arial"/>
              </a:rPr>
              <a:t>Instruct account holders to report a lost/stolen </a:t>
            </a:r>
            <a:r>
              <a:rPr lang="en-US" sz="3200" dirty="0">
                <a:solidFill>
                  <a:srgbClr val="005087"/>
                </a:solidFill>
              </a:rPr>
              <a:t>purchase</a:t>
            </a:r>
            <a:r>
              <a:rPr lang="en-US" sz="3200" b="0" i="0" u="none" strike="noStrike" cap="none" dirty="0">
                <a:solidFill>
                  <a:srgbClr val="005087"/>
                </a:solidFill>
                <a:latin typeface="Arial"/>
                <a:ea typeface="Arial"/>
                <a:cs typeface="Arial"/>
                <a:sym typeface="Arial"/>
              </a:rPr>
              <a:t> account to:</a:t>
            </a:r>
            <a:endParaRPr sz="1800" b="0" i="0" u="none" strike="noStrike" cap="none" dirty="0">
              <a:solidFill>
                <a:schemeClr val="dk1"/>
              </a:solidFill>
              <a:latin typeface="Calibri"/>
              <a:ea typeface="Calibri"/>
              <a:cs typeface="Calibri"/>
              <a:sym typeface="Calibri"/>
            </a:endParaRPr>
          </a:p>
          <a:p>
            <a:pPr marL="401637" marR="0" lvl="0" indent="-285750" algn="l" rtl="0">
              <a:lnSpc>
                <a:spcPct val="100000"/>
              </a:lnSpc>
              <a:spcBef>
                <a:spcPts val="1200"/>
              </a:spcBef>
              <a:spcAft>
                <a:spcPts val="0"/>
              </a:spcAft>
              <a:buClr>
                <a:srgbClr val="000000"/>
              </a:buClr>
              <a:buSzPts val="3200"/>
              <a:buFont typeface="Noto Sans"/>
              <a:buChar char="➢"/>
            </a:pPr>
            <a:r>
              <a:rPr lang="en-US" sz="3200" b="0" i="0" u="none" strike="noStrike" cap="none" dirty="0">
                <a:solidFill>
                  <a:srgbClr val="005087"/>
                </a:solidFill>
                <a:latin typeface="Arial"/>
                <a:ea typeface="Arial"/>
                <a:cs typeface="Arial"/>
                <a:sym typeface="Arial"/>
              </a:rPr>
              <a:t>Contractor bank.</a:t>
            </a:r>
            <a:endParaRPr sz="1800" b="0" i="0" u="none" strike="noStrike" cap="none" dirty="0">
              <a:solidFill>
                <a:schemeClr val="dk1"/>
              </a:solidFill>
              <a:latin typeface="Calibri"/>
              <a:ea typeface="Calibri"/>
              <a:cs typeface="Calibri"/>
              <a:sym typeface="Calibri"/>
            </a:endParaRPr>
          </a:p>
          <a:p>
            <a:pPr marL="401637" marR="0" lvl="0" indent="-285750" algn="l" rtl="0">
              <a:lnSpc>
                <a:spcPct val="100000"/>
              </a:lnSpc>
              <a:spcBef>
                <a:spcPts val="1200"/>
              </a:spcBef>
              <a:spcAft>
                <a:spcPts val="0"/>
              </a:spcAft>
              <a:buClr>
                <a:srgbClr val="000000"/>
              </a:buClr>
              <a:buSzPts val="3200"/>
              <a:buFont typeface="Noto Sans"/>
              <a:buChar char="➢"/>
            </a:pPr>
            <a:r>
              <a:rPr lang="en-US" sz="3200" b="0" i="0" u="none" strike="noStrike" cap="none" dirty="0">
                <a:solidFill>
                  <a:srgbClr val="005087"/>
                </a:solidFill>
                <a:latin typeface="Arial"/>
                <a:ea typeface="Arial"/>
                <a:cs typeface="Arial"/>
                <a:sym typeface="Arial"/>
              </a:rPr>
              <a:t>A/OPC</a:t>
            </a:r>
            <a:r>
              <a:rPr lang="en-US" sz="3200" dirty="0">
                <a:solidFill>
                  <a:srgbClr val="005087"/>
                </a:solidFill>
              </a:rPr>
              <a:t>.</a:t>
            </a:r>
            <a:endParaRPr sz="1800" b="0" i="0" u="none" strike="noStrike" cap="none" dirty="0">
              <a:solidFill>
                <a:schemeClr val="dk1"/>
              </a:solidFill>
              <a:latin typeface="Calibri"/>
              <a:ea typeface="Calibri"/>
              <a:cs typeface="Calibri"/>
              <a:sym typeface="Calibri"/>
            </a:endParaRPr>
          </a:p>
          <a:p>
            <a:pPr marL="401637" marR="0" lvl="0" indent="-285750" algn="l" rtl="0">
              <a:lnSpc>
                <a:spcPct val="100000"/>
              </a:lnSpc>
              <a:spcBef>
                <a:spcPts val="1200"/>
              </a:spcBef>
              <a:spcAft>
                <a:spcPts val="0"/>
              </a:spcAft>
              <a:buClr>
                <a:srgbClr val="000000"/>
              </a:buClr>
              <a:buSzPts val="3200"/>
              <a:buFont typeface="Noto Sans"/>
              <a:buChar char="➢"/>
            </a:pPr>
            <a:r>
              <a:rPr lang="en-US" sz="3200" b="0" i="0" u="none" strike="noStrike" cap="none" dirty="0">
                <a:solidFill>
                  <a:srgbClr val="005087"/>
                </a:solidFill>
                <a:latin typeface="Arial"/>
                <a:ea typeface="Arial"/>
                <a:cs typeface="Arial"/>
                <a:sym typeface="Arial"/>
              </a:rPr>
              <a:t>Supervisor.</a:t>
            </a:r>
            <a:endParaRPr sz="3200" b="0" i="0" u="none" strike="noStrike" cap="none" dirty="0">
              <a:solidFill>
                <a:srgbClr val="005087"/>
              </a:solidFill>
              <a:latin typeface="Arial"/>
              <a:ea typeface="Arial"/>
              <a:cs typeface="Arial"/>
              <a:sym typeface="Arial"/>
            </a:endParaRPr>
          </a:p>
        </p:txBody>
      </p:sp>
      <p:pic>
        <p:nvPicPr>
          <p:cNvPr id="342" name="Google Shape;342;p53" descr="This picture shows a person walking away from a wallet left on the ground."/>
          <p:cNvPicPr preferRelativeResize="0"/>
          <p:nvPr/>
        </p:nvPicPr>
        <p:blipFill rotWithShape="1">
          <a:blip r:embed="rId3">
            <a:alphaModFix/>
          </a:blip>
          <a:srcRect/>
          <a:stretch/>
        </p:blipFill>
        <p:spPr>
          <a:xfrm>
            <a:off x="5310967" y="2571750"/>
            <a:ext cx="3457112" cy="23005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64"/>
          <p:cNvSpPr txBox="1">
            <a:spLocks noGrp="1"/>
          </p:cNvSpPr>
          <p:nvPr>
            <p:ph type="title"/>
          </p:nvPr>
        </p:nvSpPr>
        <p:spPr>
          <a:xfrm>
            <a:off x="457200" y="1207467"/>
            <a:ext cx="8229600" cy="9939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400"/>
              <a:buNone/>
            </a:pPr>
            <a:r>
              <a:rPr lang="en-US" dirty="0">
                <a:solidFill>
                  <a:srgbClr val="005A92"/>
                </a:solidFill>
              </a:rPr>
              <a:t>GSA SmartPay</a:t>
            </a:r>
            <a:endParaRPr dirty="0">
              <a:solidFill>
                <a:srgbClr val="005A92"/>
              </a:solidFill>
            </a:endParaRPr>
          </a:p>
          <a:p>
            <a:pPr marL="0" lvl="0" indent="0" algn="ctr" rtl="0">
              <a:lnSpc>
                <a:spcPct val="100000"/>
              </a:lnSpc>
              <a:spcBef>
                <a:spcPts val="0"/>
              </a:spcBef>
              <a:spcAft>
                <a:spcPts val="0"/>
              </a:spcAft>
              <a:buSzPts val="1400"/>
              <a:buNone/>
            </a:pPr>
            <a:r>
              <a:rPr lang="en-US" dirty="0">
                <a:solidFill>
                  <a:srgbClr val="005A92"/>
                </a:solidFill>
              </a:rPr>
              <a:t>Purchase Business Line</a:t>
            </a:r>
            <a:endParaRPr dirty="0">
              <a:solidFill>
                <a:srgbClr val="005A92"/>
              </a:solidFill>
            </a:endParaRPr>
          </a:p>
        </p:txBody>
      </p:sp>
      <p:pic>
        <p:nvPicPr>
          <p:cNvPr id="422" name="Google Shape;422;p64" descr="This is a graphic of the GSA SmartPay purchase card."/>
          <p:cNvPicPr preferRelativeResize="0"/>
          <p:nvPr/>
        </p:nvPicPr>
        <p:blipFill rotWithShape="1">
          <a:blip r:embed="rId3">
            <a:alphaModFix/>
          </a:blip>
          <a:srcRect/>
          <a:stretch/>
        </p:blipFill>
        <p:spPr>
          <a:xfrm>
            <a:off x="3478846" y="3068758"/>
            <a:ext cx="2418975" cy="152880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65"/>
          <p:cNvSpPr txBox="1">
            <a:spLocks noGrp="1"/>
          </p:cNvSpPr>
          <p:nvPr>
            <p:ph type="title"/>
          </p:nvPr>
        </p:nvSpPr>
        <p:spPr>
          <a:xfrm>
            <a:off x="575202" y="428104"/>
            <a:ext cx="3896400" cy="857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SzPts val="700"/>
              <a:buNone/>
            </a:pPr>
            <a:r>
              <a:rPr lang="en-US" sz="3600" dirty="0">
                <a:solidFill>
                  <a:srgbClr val="005A92"/>
                </a:solidFill>
              </a:rPr>
              <a:t>Tier 1 Offerings</a:t>
            </a:r>
            <a:endParaRPr sz="3600" dirty="0">
              <a:solidFill>
                <a:srgbClr val="005A92"/>
              </a:solidFill>
            </a:endParaRPr>
          </a:p>
        </p:txBody>
      </p:sp>
      <p:sp>
        <p:nvSpPr>
          <p:cNvPr id="429" name="Google Shape;429;p65"/>
          <p:cNvSpPr/>
          <p:nvPr/>
        </p:nvSpPr>
        <p:spPr>
          <a:xfrm>
            <a:off x="478943" y="856654"/>
            <a:ext cx="7631100" cy="2495400"/>
          </a:xfrm>
          <a:prstGeom prst="rect">
            <a:avLst/>
          </a:prstGeom>
          <a:noFill/>
          <a:ln>
            <a:noFill/>
          </a:ln>
        </p:spPr>
        <p:txBody>
          <a:bodyPr spcFirstLastPara="1" wrap="square" lIns="91425" tIns="45700" rIns="91425" bIns="45700" anchor="t" anchorCtr="0">
            <a:noAutofit/>
          </a:bodyPr>
          <a:lstStyle/>
          <a:p>
            <a:pPr marL="0" lvl="0" indent="0" algn="l" rtl="0">
              <a:spcBef>
                <a:spcPts val="900"/>
              </a:spcBef>
              <a:spcAft>
                <a:spcPts val="0"/>
              </a:spcAft>
              <a:buNone/>
            </a:pPr>
            <a:endParaRPr sz="3600" dirty="0">
              <a:solidFill>
                <a:srgbClr val="005A92"/>
              </a:solidFill>
            </a:endParaRPr>
          </a:p>
          <a:p>
            <a:pPr marL="457200" lvl="0" indent="-393700" algn="l" rtl="0">
              <a:spcBef>
                <a:spcPts val="900"/>
              </a:spcBef>
              <a:spcAft>
                <a:spcPts val="0"/>
              </a:spcAft>
              <a:buClr>
                <a:schemeClr val="dk1"/>
              </a:buClr>
              <a:buSzPts val="2600"/>
              <a:buChar char="➢"/>
            </a:pPr>
            <a:r>
              <a:rPr lang="en-US" sz="2600" dirty="0">
                <a:solidFill>
                  <a:srgbClr val="005A92"/>
                </a:solidFill>
              </a:rPr>
              <a:t>Required product/service offerings.</a:t>
            </a:r>
            <a:endParaRPr sz="2600" dirty="0">
              <a:solidFill>
                <a:srgbClr val="005A92"/>
              </a:solidFill>
            </a:endParaRPr>
          </a:p>
          <a:p>
            <a:pPr marL="457200" lvl="0" indent="-393700" algn="l" rtl="0">
              <a:spcBef>
                <a:spcPts val="0"/>
              </a:spcBef>
              <a:spcAft>
                <a:spcPts val="0"/>
              </a:spcAft>
              <a:buClr>
                <a:schemeClr val="dk1"/>
              </a:buClr>
              <a:buSzPts val="2600"/>
              <a:buChar char="➢"/>
            </a:pPr>
            <a:r>
              <a:rPr lang="en-US" sz="2600" dirty="0">
                <a:solidFill>
                  <a:srgbClr val="005A92"/>
                </a:solidFill>
              </a:rPr>
              <a:t>Same for each contractor bank.</a:t>
            </a:r>
            <a:endParaRPr sz="2600" dirty="0">
              <a:solidFill>
                <a:srgbClr val="005A92"/>
              </a:solidFill>
            </a:endParaRPr>
          </a:p>
          <a:p>
            <a:pPr marL="457200" lvl="0" indent="0" algn="l" rtl="0">
              <a:spcBef>
                <a:spcPts val="900"/>
              </a:spcBef>
              <a:spcAft>
                <a:spcPts val="0"/>
              </a:spcAft>
              <a:buNone/>
            </a:pPr>
            <a:endParaRPr sz="3600" dirty="0">
              <a:solidFill>
                <a:srgbClr val="005A9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8"/>
          <p:cNvSpPr txBox="1">
            <a:spLocks noGrp="1"/>
          </p:cNvSpPr>
          <p:nvPr>
            <p:ph type="title"/>
          </p:nvPr>
        </p:nvSpPr>
        <p:spPr>
          <a:xfrm>
            <a:off x="457200" y="1953122"/>
            <a:ext cx="8229600" cy="9939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400"/>
              <a:buNone/>
            </a:pPr>
            <a:r>
              <a:rPr lang="en-US" dirty="0">
                <a:solidFill>
                  <a:srgbClr val="005A92"/>
                </a:solidFill>
              </a:rPr>
              <a:t>Overview</a:t>
            </a:r>
            <a:endParaRPr sz="4800" dirty="0">
              <a:solidFill>
                <a:srgbClr val="005A9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graphicFrame>
        <p:nvGraphicFramePr>
          <p:cNvPr id="436" name="Google Shape;436;p66"/>
          <p:cNvGraphicFramePr/>
          <p:nvPr>
            <p:extLst>
              <p:ext uri="{D42A27DB-BD31-4B8C-83A1-F6EECF244321}">
                <p14:modId xmlns:p14="http://schemas.microsoft.com/office/powerpoint/2010/main" val="2467693188"/>
              </p:ext>
            </p:extLst>
          </p:nvPr>
        </p:nvGraphicFramePr>
        <p:xfrm>
          <a:off x="136719" y="1440580"/>
          <a:ext cx="8801625" cy="3411290"/>
        </p:xfrm>
        <a:graphic>
          <a:graphicData uri="http://schemas.openxmlformats.org/drawingml/2006/table">
            <a:tbl>
              <a:tblPr firstRow="1">
                <a:noFill/>
                <a:tableStyleId>{05E76149-E884-46AF-BAC6-1DC94D998E40}</a:tableStyleId>
              </a:tblPr>
              <a:tblGrid>
                <a:gridCol w="2861625">
                  <a:extLst>
                    <a:ext uri="{9D8B030D-6E8A-4147-A177-3AD203B41FA5}">
                      <a16:colId xmlns:a16="http://schemas.microsoft.com/office/drawing/2014/main" val="20000"/>
                    </a:ext>
                  </a:extLst>
                </a:gridCol>
                <a:gridCol w="2727100">
                  <a:extLst>
                    <a:ext uri="{9D8B030D-6E8A-4147-A177-3AD203B41FA5}">
                      <a16:colId xmlns:a16="http://schemas.microsoft.com/office/drawing/2014/main" val="20001"/>
                    </a:ext>
                  </a:extLst>
                </a:gridCol>
                <a:gridCol w="3212900">
                  <a:extLst>
                    <a:ext uri="{9D8B030D-6E8A-4147-A177-3AD203B41FA5}">
                      <a16:colId xmlns:a16="http://schemas.microsoft.com/office/drawing/2014/main" val="20002"/>
                    </a:ext>
                  </a:extLst>
                </a:gridCol>
              </a:tblGrid>
              <a:tr h="266250">
                <a:tc gridSpan="2">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t>All Business Lines</a:t>
                      </a:r>
                      <a:endParaRPr sz="1400" u="none" strike="noStrike" cap="none" dirty="0"/>
                    </a:p>
                  </a:txBody>
                  <a:tcPr marL="91450" marR="91450" marT="32150" marB="321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tc hMerge="1">
                  <a:txBody>
                    <a:bodyPr/>
                    <a:lstStyle/>
                    <a:p>
                      <a:endParaRPr lang="en-US"/>
                    </a:p>
                  </a:txBody>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solidFill>
                            <a:schemeClr val="dk1"/>
                          </a:solidFill>
                        </a:rPr>
                        <a:t>Purchase Business Line</a:t>
                      </a:r>
                      <a:endParaRPr sz="1400" u="none" strike="noStrike" cap="none" dirty="0">
                        <a:solidFill>
                          <a:schemeClr val="dk1"/>
                        </a:solidFill>
                      </a:endParaRPr>
                    </a:p>
                  </a:txBody>
                  <a:tcPr marL="91450" marR="91450" marT="32150" marB="321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extLst>
                  <a:ext uri="{0D108BD9-81ED-4DB2-BD59-A6C34878D82A}">
                    <a16:rowId xmlns:a16="http://schemas.microsoft.com/office/drawing/2014/main" val="10000"/>
                  </a:ext>
                </a:extLst>
              </a:tr>
              <a:tr h="3103150">
                <a:tc>
                  <a:txBody>
                    <a:bodyPr/>
                    <a:lstStyle/>
                    <a:p>
                      <a:pPr marL="0" lvl="0" indent="0" algn="l" rtl="0">
                        <a:spcBef>
                          <a:spcPts val="0"/>
                        </a:spcBef>
                        <a:spcAft>
                          <a:spcPts val="0"/>
                        </a:spcAft>
                        <a:buNone/>
                      </a:pPr>
                      <a:endParaRPr sz="1300" b="1" dirty="0">
                        <a:solidFill>
                          <a:schemeClr val="dk1"/>
                        </a:solidFill>
                      </a:endParaRPr>
                    </a:p>
                    <a:p>
                      <a:pPr marL="285750" marR="0" lvl="0" indent="-292100" algn="l" rtl="0">
                        <a:lnSpc>
                          <a:spcPct val="100000"/>
                        </a:lnSpc>
                        <a:spcBef>
                          <a:spcPts val="0"/>
                        </a:spcBef>
                        <a:spcAft>
                          <a:spcPts val="0"/>
                        </a:spcAft>
                        <a:buClr>
                          <a:srgbClr val="000000"/>
                        </a:buClr>
                        <a:buSzPts val="1300"/>
                        <a:buFont typeface="Arial"/>
                        <a:buChar char="•"/>
                      </a:pPr>
                      <a:r>
                        <a:rPr lang="en-US" sz="1300" b="1" dirty="0">
                          <a:solidFill>
                            <a:schemeClr val="dk1"/>
                          </a:solidFill>
                        </a:rPr>
                        <a:t>24-hour EAS Customer Service</a:t>
                      </a:r>
                      <a:endParaRPr sz="1300" b="1" dirty="0">
                        <a:solidFill>
                          <a:schemeClr val="dk1"/>
                        </a:solidFill>
                      </a:endParaRPr>
                    </a:p>
                    <a:p>
                      <a:pPr marL="285750" marR="0" lvl="0" indent="-292100" algn="l" rtl="0">
                        <a:lnSpc>
                          <a:spcPct val="100000"/>
                        </a:lnSpc>
                        <a:spcBef>
                          <a:spcPts val="0"/>
                        </a:spcBef>
                        <a:spcAft>
                          <a:spcPts val="0"/>
                        </a:spcAft>
                        <a:buClr>
                          <a:srgbClr val="000000"/>
                        </a:buClr>
                        <a:buSzPts val="1300"/>
                        <a:buFont typeface="Arial"/>
                        <a:buChar char="•"/>
                      </a:pPr>
                      <a:r>
                        <a:rPr lang="en-US" sz="1300" b="1" dirty="0">
                          <a:solidFill>
                            <a:schemeClr val="dk1"/>
                          </a:solidFill>
                        </a:rPr>
                        <a:t>Accounts Payable File Review</a:t>
                      </a:r>
                      <a:endParaRPr sz="1300" b="1" dirty="0">
                        <a:solidFill>
                          <a:schemeClr val="dk1"/>
                        </a:solidFill>
                      </a:endParaRPr>
                    </a:p>
                    <a:p>
                      <a:pPr marL="285750" marR="0" lvl="0" indent="-292100" algn="l" rtl="0">
                        <a:lnSpc>
                          <a:spcPct val="100000"/>
                        </a:lnSpc>
                        <a:spcBef>
                          <a:spcPts val="0"/>
                        </a:spcBef>
                        <a:spcAft>
                          <a:spcPts val="0"/>
                        </a:spcAft>
                        <a:buClr>
                          <a:srgbClr val="000000"/>
                        </a:buClr>
                        <a:buSzPts val="1300"/>
                        <a:buFont typeface="Arial"/>
                        <a:buChar char="•"/>
                      </a:pPr>
                      <a:r>
                        <a:rPr lang="en-US" sz="1300" b="1" u="none" strike="noStrike" cap="none" dirty="0">
                          <a:solidFill>
                            <a:schemeClr val="dk1"/>
                          </a:solidFill>
                        </a:rPr>
                        <a:t>Association Program Management Tools</a:t>
                      </a:r>
                      <a:endParaRPr sz="1500" u="none" strike="noStrike" cap="none" dirty="0"/>
                    </a:p>
                    <a:p>
                      <a:pPr marL="285750" marR="0" lvl="0" indent="-292100" algn="l" rtl="0">
                        <a:lnSpc>
                          <a:spcPct val="100000"/>
                        </a:lnSpc>
                        <a:spcBef>
                          <a:spcPts val="0"/>
                        </a:spcBef>
                        <a:spcAft>
                          <a:spcPts val="0"/>
                        </a:spcAft>
                        <a:buClr>
                          <a:srgbClr val="000000"/>
                        </a:buClr>
                        <a:buSzPts val="1300"/>
                        <a:buFont typeface="Arial"/>
                        <a:buChar char="•"/>
                      </a:pPr>
                      <a:r>
                        <a:rPr lang="en-US" sz="1300" b="1" u="none" strike="noStrike" cap="none" dirty="0">
                          <a:solidFill>
                            <a:schemeClr val="dk1"/>
                          </a:solidFill>
                        </a:rPr>
                        <a:t>Chip &amp; PIN/Signature Cards</a:t>
                      </a:r>
                      <a:endParaRPr sz="1500" u="none" strike="noStrike" cap="none" dirty="0"/>
                    </a:p>
                    <a:p>
                      <a:pPr marL="285750" marR="0" lvl="0" indent="-292100" algn="l" rtl="0">
                        <a:lnSpc>
                          <a:spcPct val="100000"/>
                        </a:lnSpc>
                        <a:spcBef>
                          <a:spcPts val="0"/>
                        </a:spcBef>
                        <a:spcAft>
                          <a:spcPts val="0"/>
                        </a:spcAft>
                        <a:buClr>
                          <a:srgbClr val="000000"/>
                        </a:buClr>
                        <a:buSzPts val="1300"/>
                        <a:buFont typeface="Arial"/>
                        <a:buChar char="•"/>
                      </a:pPr>
                      <a:r>
                        <a:rPr lang="en-US" sz="1300" b="1" u="none" strike="noStrike" cap="none" dirty="0">
                          <a:solidFill>
                            <a:schemeClr val="dk1"/>
                          </a:solidFill>
                        </a:rPr>
                        <a:t>Email/SMS Alert Service</a:t>
                      </a:r>
                      <a:endParaRPr sz="1500" u="none" strike="noStrike" cap="none" dirty="0"/>
                    </a:p>
                    <a:p>
                      <a:pPr marL="285750" marR="0" lvl="0" indent="-292100" algn="l" rtl="0">
                        <a:lnSpc>
                          <a:spcPct val="100000"/>
                        </a:lnSpc>
                        <a:spcBef>
                          <a:spcPts val="0"/>
                        </a:spcBef>
                        <a:spcAft>
                          <a:spcPts val="0"/>
                        </a:spcAft>
                        <a:buClr>
                          <a:srgbClr val="000000"/>
                        </a:buClr>
                        <a:buSzPts val="1300"/>
                        <a:buFont typeface="Arial"/>
                        <a:buChar char="•"/>
                      </a:pPr>
                      <a:r>
                        <a:rPr lang="en-US" sz="1300" b="1" i="0" u="none" strike="noStrike" cap="none" dirty="0">
                          <a:solidFill>
                            <a:schemeClr val="dk1"/>
                          </a:solidFill>
                        </a:rPr>
                        <a:t>ePayable - Supplier-Initiated Payments (SIP) (refund based)</a:t>
                      </a:r>
                      <a:endParaRPr sz="1500" u="none" strike="noStrike" cap="none" dirty="0"/>
                    </a:p>
                    <a:p>
                      <a:pPr marL="285750" marR="0" lvl="0" indent="-292100" algn="l" rtl="0">
                        <a:lnSpc>
                          <a:spcPct val="100000"/>
                        </a:lnSpc>
                        <a:spcBef>
                          <a:spcPts val="0"/>
                        </a:spcBef>
                        <a:spcAft>
                          <a:spcPts val="0"/>
                        </a:spcAft>
                        <a:buClr>
                          <a:srgbClr val="000000"/>
                        </a:buClr>
                        <a:buSzPts val="1300"/>
                        <a:buFont typeface="Arial"/>
                        <a:buChar char="•"/>
                      </a:pPr>
                      <a:r>
                        <a:rPr lang="en-US" sz="1300" b="1" u="none" strike="noStrike" cap="none" dirty="0">
                          <a:solidFill>
                            <a:schemeClr val="dk1"/>
                          </a:solidFill>
                        </a:rPr>
                        <a:t>Ghost Card </a:t>
                      </a:r>
                      <a:endParaRPr sz="1500" u="none" strike="noStrike" cap="none" dirty="0"/>
                    </a:p>
                    <a:p>
                      <a:pPr marL="285750" marR="0" lvl="0" indent="-292100" algn="l" rtl="0">
                        <a:lnSpc>
                          <a:spcPct val="100000"/>
                        </a:lnSpc>
                        <a:spcBef>
                          <a:spcPts val="0"/>
                        </a:spcBef>
                        <a:spcAft>
                          <a:spcPts val="0"/>
                        </a:spcAft>
                        <a:buClr>
                          <a:srgbClr val="000000"/>
                        </a:buClr>
                        <a:buSzPts val="1300"/>
                        <a:buFont typeface="Arial"/>
                        <a:buChar char="•"/>
                      </a:pPr>
                      <a:r>
                        <a:rPr lang="en-US" sz="1300" b="1" u="none" strike="noStrike" cap="none" dirty="0">
                          <a:solidFill>
                            <a:schemeClr val="dk1"/>
                          </a:solidFill>
                        </a:rPr>
                        <a:t>Interchange-Based Government-to-Government (G2G) Transactions</a:t>
                      </a:r>
                      <a:endParaRPr sz="1500" u="none" strike="noStrike" cap="none" dirty="0"/>
                    </a:p>
                  </a:txBody>
                  <a:tcPr marL="91450" marR="91450" marT="32150" marB="32150">
                    <a:lnL w="1270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9DAF8"/>
                    </a:solidFill>
                  </a:tcPr>
                </a:tc>
                <a:tc>
                  <a:txBody>
                    <a:bodyPr/>
                    <a:lstStyle/>
                    <a:p>
                      <a:pPr marL="0" marR="0" lvl="0" indent="0" algn="l" rtl="0">
                        <a:lnSpc>
                          <a:spcPct val="100000"/>
                        </a:lnSpc>
                        <a:spcBef>
                          <a:spcPts val="0"/>
                        </a:spcBef>
                        <a:spcAft>
                          <a:spcPts val="0"/>
                        </a:spcAft>
                        <a:buNone/>
                      </a:pPr>
                      <a:endParaRPr sz="1400" u="none" strike="noStrike" cap="none" dirty="0"/>
                    </a:p>
                    <a:p>
                      <a:pPr marL="285750" marR="0" lvl="0" indent="-292100" algn="l" rtl="0">
                        <a:lnSpc>
                          <a:spcPct val="100000"/>
                        </a:lnSpc>
                        <a:spcBef>
                          <a:spcPts val="0"/>
                        </a:spcBef>
                        <a:spcAft>
                          <a:spcPts val="0"/>
                        </a:spcAft>
                        <a:buClr>
                          <a:srgbClr val="000000"/>
                        </a:buClr>
                        <a:buSzPts val="1300"/>
                        <a:buFont typeface="Arial"/>
                        <a:buChar char="•"/>
                      </a:pPr>
                      <a:r>
                        <a:rPr lang="en-US" sz="1300" b="1" dirty="0">
                          <a:solidFill>
                            <a:schemeClr val="dk1"/>
                          </a:solidFill>
                        </a:rPr>
                        <a:t>Mobile Applications</a:t>
                      </a:r>
                      <a:endParaRPr sz="1300" b="1" dirty="0">
                        <a:solidFill>
                          <a:schemeClr val="dk1"/>
                        </a:solidFill>
                      </a:endParaRPr>
                    </a:p>
                    <a:p>
                      <a:pPr marL="285750" marR="0" lvl="0" indent="-292100" algn="l" rtl="0">
                        <a:lnSpc>
                          <a:spcPct val="100000"/>
                        </a:lnSpc>
                        <a:spcBef>
                          <a:spcPts val="0"/>
                        </a:spcBef>
                        <a:spcAft>
                          <a:spcPts val="0"/>
                        </a:spcAft>
                        <a:buClr>
                          <a:srgbClr val="000000"/>
                        </a:buClr>
                        <a:buSzPts val="1300"/>
                        <a:buFont typeface="Arial"/>
                        <a:buChar char="•"/>
                      </a:pPr>
                      <a:r>
                        <a:rPr lang="en-US" sz="1300" b="1" u="none" strike="noStrike" cap="none" dirty="0">
                          <a:solidFill>
                            <a:schemeClr val="dk1"/>
                          </a:solidFill>
                        </a:rPr>
                        <a:t>Mobile Payments</a:t>
                      </a:r>
                      <a:endParaRPr sz="1500" u="none" strike="noStrike" cap="none" dirty="0"/>
                    </a:p>
                    <a:p>
                      <a:pPr marL="285750" marR="0" lvl="0" indent="-292100" algn="l" rtl="0">
                        <a:lnSpc>
                          <a:spcPct val="100000"/>
                        </a:lnSpc>
                        <a:spcBef>
                          <a:spcPts val="0"/>
                        </a:spcBef>
                        <a:spcAft>
                          <a:spcPts val="0"/>
                        </a:spcAft>
                        <a:buClr>
                          <a:srgbClr val="000000"/>
                        </a:buClr>
                        <a:buSzPts val="1300"/>
                        <a:buFont typeface="Arial"/>
                        <a:buChar char="•"/>
                      </a:pPr>
                      <a:r>
                        <a:rPr lang="en-US" sz="1300" b="1" u="none" strike="noStrike" cap="none" dirty="0">
                          <a:solidFill>
                            <a:schemeClr val="dk1"/>
                          </a:solidFill>
                        </a:rPr>
                        <a:t>Net Billing</a:t>
                      </a:r>
                      <a:endParaRPr sz="1500" u="none" strike="noStrike" cap="none" dirty="0"/>
                    </a:p>
                    <a:p>
                      <a:pPr marL="285750" marR="0" lvl="0" indent="-292100" algn="l" rtl="0">
                        <a:lnSpc>
                          <a:spcPct val="100000"/>
                        </a:lnSpc>
                        <a:spcBef>
                          <a:spcPts val="0"/>
                        </a:spcBef>
                        <a:spcAft>
                          <a:spcPts val="0"/>
                        </a:spcAft>
                        <a:buClr>
                          <a:schemeClr val="dk1"/>
                        </a:buClr>
                        <a:buSzPts val="1300"/>
                        <a:buFont typeface="Arial"/>
                        <a:buChar char="•"/>
                      </a:pPr>
                      <a:r>
                        <a:rPr lang="en-US" sz="1300" b="1" i="1" u="none" strike="noStrike" cap="none" dirty="0">
                          <a:solidFill>
                            <a:schemeClr val="tx1"/>
                          </a:solidFill>
                        </a:rPr>
                        <a:t>Non-Interchange Based Government-to-Government (G2G) Transactions (</a:t>
                      </a:r>
                      <a:r>
                        <a:rPr lang="en-US" sz="1300" b="1" i="1" dirty="0">
                          <a:solidFill>
                            <a:schemeClr val="tx1"/>
                          </a:solidFill>
                        </a:rPr>
                        <a:t>F</a:t>
                      </a:r>
                      <a:r>
                        <a:rPr lang="en-US" sz="1300" b="1" i="1" u="none" strike="noStrike" cap="none" dirty="0">
                          <a:solidFill>
                            <a:schemeClr val="tx1"/>
                          </a:solidFill>
                        </a:rPr>
                        <a:t>ee-based)*</a:t>
                      </a:r>
                      <a:endParaRPr sz="1500" u="none" strike="noStrike" cap="none" dirty="0">
                        <a:solidFill>
                          <a:schemeClr val="tx1"/>
                        </a:solidFill>
                      </a:endParaRPr>
                    </a:p>
                    <a:p>
                      <a:pPr marL="285750" marR="0" lvl="0" indent="-292100" algn="l" rtl="0">
                        <a:lnSpc>
                          <a:spcPct val="100000"/>
                        </a:lnSpc>
                        <a:spcBef>
                          <a:spcPts val="0"/>
                        </a:spcBef>
                        <a:spcAft>
                          <a:spcPts val="0"/>
                        </a:spcAft>
                        <a:buClr>
                          <a:srgbClr val="000000"/>
                        </a:buClr>
                        <a:buSzPts val="1300"/>
                        <a:buFont typeface="Arial"/>
                        <a:buChar char="•"/>
                      </a:pPr>
                      <a:r>
                        <a:rPr lang="en-US" sz="1300" b="1" u="none" strike="noStrike" cap="none" dirty="0">
                          <a:solidFill>
                            <a:schemeClr val="dk1"/>
                          </a:solidFill>
                        </a:rPr>
                        <a:t>Real-Time Web Assistance</a:t>
                      </a:r>
                      <a:endParaRPr sz="1500" u="none" strike="noStrike" cap="none" dirty="0"/>
                    </a:p>
                    <a:p>
                      <a:pPr marL="285750" marR="0" lvl="0" indent="-292100" algn="l" rtl="0">
                        <a:lnSpc>
                          <a:spcPct val="100000"/>
                        </a:lnSpc>
                        <a:spcBef>
                          <a:spcPts val="0"/>
                        </a:spcBef>
                        <a:spcAft>
                          <a:spcPts val="0"/>
                        </a:spcAft>
                        <a:buClr>
                          <a:srgbClr val="000000"/>
                        </a:buClr>
                        <a:buSzPts val="1300"/>
                        <a:buFont typeface="Arial"/>
                        <a:buChar char="•"/>
                      </a:pPr>
                      <a:r>
                        <a:rPr lang="en-US" sz="1300" b="1" u="none" strike="noStrike" cap="none" dirty="0">
                          <a:solidFill>
                            <a:schemeClr val="dk1"/>
                          </a:solidFill>
                        </a:rPr>
                        <a:t>Single Use Account (SUA)</a:t>
                      </a:r>
                      <a:endParaRPr sz="1500" u="none" strike="noStrike" cap="none" dirty="0"/>
                    </a:p>
                    <a:p>
                      <a:pPr marL="285750" marR="0" lvl="0" indent="-292100" algn="l" rtl="0">
                        <a:lnSpc>
                          <a:spcPct val="100000"/>
                        </a:lnSpc>
                        <a:spcBef>
                          <a:spcPts val="0"/>
                        </a:spcBef>
                        <a:spcAft>
                          <a:spcPts val="0"/>
                        </a:spcAft>
                        <a:buClr>
                          <a:srgbClr val="000000"/>
                        </a:buClr>
                        <a:buSzPts val="1300"/>
                        <a:buFont typeface="Arial"/>
                        <a:buChar char="•"/>
                      </a:pPr>
                      <a:r>
                        <a:rPr lang="en-US" sz="1300" b="1" u="none" strike="noStrike" cap="none" dirty="0">
                          <a:solidFill>
                            <a:schemeClr val="dk1"/>
                          </a:solidFill>
                        </a:rPr>
                        <a:t>Tokenization</a:t>
                      </a:r>
                      <a:endParaRPr sz="1500" u="none" strike="noStrike" cap="none" dirty="0"/>
                    </a:p>
                    <a:p>
                      <a:pPr marL="285750" marR="0" lvl="0" indent="-292100" algn="l" rtl="0">
                        <a:lnSpc>
                          <a:spcPct val="100000"/>
                        </a:lnSpc>
                        <a:spcBef>
                          <a:spcPts val="0"/>
                        </a:spcBef>
                        <a:spcAft>
                          <a:spcPts val="0"/>
                        </a:spcAft>
                        <a:buClr>
                          <a:srgbClr val="000000"/>
                        </a:buClr>
                        <a:buSzPts val="1300"/>
                        <a:buFont typeface="Arial"/>
                        <a:buChar char="•"/>
                      </a:pPr>
                      <a:r>
                        <a:rPr lang="en-US" sz="1300" b="1" u="none" strike="noStrike" cap="none" dirty="0">
                          <a:solidFill>
                            <a:schemeClr val="dk1"/>
                          </a:solidFill>
                        </a:rPr>
                        <a:t>Virtual Cards</a:t>
                      </a:r>
                      <a:endParaRPr sz="1500" u="none" strike="noStrike" cap="none" dirty="0"/>
                    </a:p>
                    <a:p>
                      <a:pPr marL="0" marR="0" lvl="0" indent="0" algn="l" rtl="0">
                        <a:lnSpc>
                          <a:spcPct val="100000"/>
                        </a:lnSpc>
                        <a:spcBef>
                          <a:spcPts val="0"/>
                        </a:spcBef>
                        <a:spcAft>
                          <a:spcPts val="0"/>
                        </a:spcAft>
                        <a:buClr>
                          <a:srgbClr val="000000"/>
                        </a:buClr>
                        <a:buSzPts val="1400"/>
                        <a:buFont typeface="Arial"/>
                        <a:buNone/>
                      </a:pPr>
                      <a:endParaRPr sz="1400" b="1" u="none" strike="noStrike" cap="none" dirty="0">
                        <a:solidFill>
                          <a:schemeClr val="dk1"/>
                        </a:solidFill>
                      </a:endParaRPr>
                    </a:p>
                  </a:txBody>
                  <a:tcPr marL="91450" marR="91450" marT="32150" marB="321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9DAF8"/>
                    </a:solidFill>
                  </a:tcPr>
                </a:tc>
                <a:tc>
                  <a:txBody>
                    <a:bodyPr/>
                    <a:lstStyle/>
                    <a:p>
                      <a:pPr marL="457200" marR="0" lvl="0" indent="0" algn="l" rtl="0">
                        <a:lnSpc>
                          <a:spcPct val="100000"/>
                        </a:lnSpc>
                        <a:spcBef>
                          <a:spcPts val="0"/>
                        </a:spcBef>
                        <a:spcAft>
                          <a:spcPts val="0"/>
                        </a:spcAft>
                        <a:buNone/>
                      </a:pPr>
                      <a:r>
                        <a:rPr lang="en-US" sz="1200" b="1" i="1" u="none" strike="noStrike" cap="none" dirty="0">
                          <a:solidFill>
                            <a:schemeClr val="tx1"/>
                          </a:solidFill>
                        </a:rPr>
                        <a:t> </a:t>
                      </a:r>
                      <a:endParaRPr sz="1200" b="1" i="1" u="none" strike="noStrike" cap="none" dirty="0">
                        <a:solidFill>
                          <a:schemeClr val="tx1"/>
                        </a:solidFill>
                      </a:endParaRPr>
                    </a:p>
                    <a:p>
                      <a:pPr marL="285750" marR="0" lvl="0" indent="-285750" algn="l" rtl="0">
                        <a:lnSpc>
                          <a:spcPct val="100000"/>
                        </a:lnSpc>
                        <a:spcBef>
                          <a:spcPts val="0"/>
                        </a:spcBef>
                        <a:spcAft>
                          <a:spcPts val="0"/>
                        </a:spcAft>
                        <a:buClr>
                          <a:schemeClr val="dk1"/>
                        </a:buClr>
                        <a:buSzPts val="1200"/>
                        <a:buFont typeface="Arial"/>
                        <a:buChar char="•"/>
                      </a:pPr>
                      <a:r>
                        <a:rPr lang="en-US" sz="1300" b="1" i="1" dirty="0">
                          <a:solidFill>
                            <a:schemeClr val="tx1"/>
                          </a:solidFill>
                        </a:rPr>
                        <a:t>C</a:t>
                      </a:r>
                      <a:r>
                        <a:rPr lang="en-US" b="1" i="1" u="none" strike="noStrike" cap="none" dirty="0">
                          <a:solidFill>
                            <a:schemeClr val="tx1"/>
                          </a:solidFill>
                        </a:rPr>
                        <a:t>onvenience Checks (</a:t>
                      </a:r>
                      <a:r>
                        <a:rPr lang="en-US" b="1" i="1" dirty="0">
                          <a:solidFill>
                            <a:schemeClr val="tx1"/>
                          </a:solidFill>
                        </a:rPr>
                        <a:t>F</a:t>
                      </a:r>
                      <a:r>
                        <a:rPr lang="en-US" b="1" i="1" u="none" strike="noStrike" cap="none" dirty="0">
                          <a:solidFill>
                            <a:schemeClr val="tx1"/>
                          </a:solidFill>
                        </a:rPr>
                        <a:t>ee-based)*</a:t>
                      </a:r>
                      <a:endParaRPr sz="1600" u="none" strike="noStrike" cap="none" dirty="0">
                        <a:solidFill>
                          <a:schemeClr val="tx1"/>
                        </a:solidFill>
                      </a:endParaRPr>
                    </a:p>
                    <a:p>
                      <a:pPr marL="285750" marR="0" lvl="0" indent="-292100" algn="l" rtl="0">
                        <a:lnSpc>
                          <a:spcPct val="100000"/>
                        </a:lnSpc>
                        <a:spcBef>
                          <a:spcPts val="0"/>
                        </a:spcBef>
                        <a:spcAft>
                          <a:spcPts val="0"/>
                        </a:spcAft>
                        <a:buClr>
                          <a:schemeClr val="dk1"/>
                        </a:buClr>
                        <a:buSzPts val="1300"/>
                        <a:buFont typeface="Arial"/>
                        <a:buChar char="•"/>
                      </a:pPr>
                      <a:r>
                        <a:rPr lang="en-US" sz="1300" b="1" u="none" strike="noStrike" cap="none" dirty="0">
                          <a:solidFill>
                            <a:schemeClr val="tx1"/>
                          </a:solidFill>
                        </a:rPr>
                        <a:t> Declining Balance Cards</a:t>
                      </a:r>
                      <a:endParaRPr sz="1500" u="none" strike="noStrike" cap="none" dirty="0">
                        <a:solidFill>
                          <a:schemeClr val="tx1"/>
                        </a:solidFill>
                      </a:endParaRPr>
                    </a:p>
                    <a:p>
                      <a:pPr marL="285750" marR="0" lvl="0" indent="-292100" algn="l" rtl="0">
                        <a:lnSpc>
                          <a:spcPct val="100000"/>
                        </a:lnSpc>
                        <a:spcBef>
                          <a:spcPts val="0"/>
                        </a:spcBef>
                        <a:spcAft>
                          <a:spcPts val="0"/>
                        </a:spcAft>
                        <a:buClr>
                          <a:schemeClr val="dk1"/>
                        </a:buClr>
                        <a:buSzPts val="1300"/>
                        <a:buFont typeface="Arial"/>
                        <a:buChar char="•"/>
                      </a:pPr>
                      <a:r>
                        <a:rPr lang="en-US" sz="1300" b="1" u="none" strike="noStrike" cap="none" dirty="0">
                          <a:solidFill>
                            <a:schemeClr val="tx1"/>
                          </a:solidFill>
                        </a:rPr>
                        <a:t> Foreign Currency Cards</a:t>
                      </a:r>
                      <a:endParaRPr sz="1500" u="none" strike="noStrike" cap="none" dirty="0">
                        <a:solidFill>
                          <a:schemeClr val="tx1"/>
                        </a:solidFill>
                      </a:endParaRPr>
                    </a:p>
                    <a:p>
                      <a:pPr marL="0" marR="0" lvl="0" indent="0" algn="ctr" rtl="0">
                        <a:lnSpc>
                          <a:spcPct val="100000"/>
                        </a:lnSpc>
                        <a:spcBef>
                          <a:spcPts val="0"/>
                        </a:spcBef>
                        <a:spcAft>
                          <a:spcPts val="0"/>
                        </a:spcAft>
                        <a:buClr>
                          <a:srgbClr val="000000"/>
                        </a:buClr>
                        <a:buSzPts val="1400"/>
                        <a:buFont typeface="Arial"/>
                        <a:buNone/>
                      </a:pPr>
                      <a:endParaRPr sz="1400" b="1" u="none" strike="noStrike" cap="none" dirty="0">
                        <a:solidFill>
                          <a:schemeClr val="tx1"/>
                        </a:solidFill>
                      </a:endParaRPr>
                    </a:p>
                  </a:txBody>
                  <a:tcPr marL="91450" marR="91450" marT="32150" marB="32150">
                    <a:lnL w="9525" cap="flat" cmpd="sng">
                      <a:solidFill>
                        <a:srgbClr val="000000">
                          <a:alpha val="0"/>
                        </a:srgbClr>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3C78D8"/>
                    </a:solidFill>
                  </a:tcPr>
                </a:tc>
                <a:extLst>
                  <a:ext uri="{0D108BD9-81ED-4DB2-BD59-A6C34878D82A}">
                    <a16:rowId xmlns:a16="http://schemas.microsoft.com/office/drawing/2014/main" val="10001"/>
                  </a:ext>
                </a:extLst>
              </a:tr>
            </a:tbl>
          </a:graphicData>
        </a:graphic>
      </p:graphicFrame>
      <p:sp>
        <p:nvSpPr>
          <p:cNvPr id="437" name="Google Shape;437;p66"/>
          <p:cNvSpPr txBox="1"/>
          <p:nvPr/>
        </p:nvSpPr>
        <p:spPr>
          <a:xfrm>
            <a:off x="5858800" y="3139607"/>
            <a:ext cx="3033900" cy="1200288"/>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dirty="0"/>
              <a:t>* </a:t>
            </a:r>
            <a:r>
              <a:rPr lang="en-US" sz="1200" b="1" i="0" u="none" strike="noStrike" cap="none" dirty="0">
                <a:solidFill>
                  <a:srgbClr val="000000"/>
                </a:solidFill>
              </a:rPr>
              <a:t>Most Tier 1 products/services are provided at no additional cost with two exceptions: </a:t>
            </a:r>
            <a:endParaRPr sz="1400" b="1" i="0" u="none" strike="noStrike" cap="none" dirty="0">
              <a:solidFill>
                <a:srgbClr val="000000"/>
              </a:solidFill>
            </a:endParaRPr>
          </a:p>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dirty="0">
                <a:solidFill>
                  <a:srgbClr val="000000"/>
                </a:solidFill>
              </a:rPr>
              <a:t>Non-Interchange G2G </a:t>
            </a:r>
            <a:endParaRPr sz="1400" b="1" i="0" u="none" strike="noStrike" cap="none" dirty="0">
              <a:solidFill>
                <a:srgbClr val="000000"/>
              </a:solidFill>
            </a:endParaRPr>
          </a:p>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dirty="0">
                <a:solidFill>
                  <a:srgbClr val="000000"/>
                </a:solidFill>
              </a:rPr>
              <a:t>and Convenience Checks </a:t>
            </a:r>
            <a:endParaRPr sz="1400" b="1" i="0" u="none" strike="noStrike" cap="none" dirty="0">
              <a:solidFill>
                <a:srgbClr val="000000"/>
              </a:solidFill>
            </a:endParaRPr>
          </a:p>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dirty="0">
                <a:solidFill>
                  <a:srgbClr val="000000"/>
                </a:solidFill>
              </a:rPr>
              <a:t>require a fee for use. </a:t>
            </a:r>
            <a:endParaRPr sz="1400" b="1" i="0" u="none" strike="noStrike" cap="none" dirty="0">
              <a:solidFill>
                <a:srgbClr val="000000"/>
              </a:solidFill>
            </a:endParaRPr>
          </a:p>
        </p:txBody>
      </p:sp>
      <p:sp>
        <p:nvSpPr>
          <p:cNvPr id="4" name="Google Shape;428;p65">
            <a:extLst>
              <a:ext uri="{FF2B5EF4-FFF2-40B4-BE49-F238E27FC236}">
                <a16:creationId xmlns:a16="http://schemas.microsoft.com/office/drawing/2014/main" id="{416D493D-C695-5F34-9574-7600D475F868}"/>
              </a:ext>
            </a:extLst>
          </p:cNvPr>
          <p:cNvSpPr txBox="1">
            <a:spLocks noGrp="1"/>
          </p:cNvSpPr>
          <p:nvPr>
            <p:ph type="title"/>
          </p:nvPr>
        </p:nvSpPr>
        <p:spPr>
          <a:xfrm>
            <a:off x="679107" y="436973"/>
            <a:ext cx="3694232" cy="85725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SzPts val="700"/>
              <a:buNone/>
            </a:pPr>
            <a:r>
              <a:rPr lang="en-US" sz="3600" dirty="0">
                <a:solidFill>
                  <a:srgbClr val="005A92"/>
                </a:solidFill>
              </a:rPr>
              <a:t>Tier 1 Offerings</a:t>
            </a:r>
            <a:endParaRPr sz="3600" dirty="0">
              <a:solidFill>
                <a:srgbClr val="005A9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67"/>
          <p:cNvSpPr txBox="1">
            <a:spLocks noGrp="1"/>
          </p:cNvSpPr>
          <p:nvPr>
            <p:ph type="title"/>
          </p:nvPr>
        </p:nvSpPr>
        <p:spPr>
          <a:xfrm>
            <a:off x="-108488" y="697743"/>
            <a:ext cx="4289400" cy="594635"/>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SzPts val="700"/>
              <a:buNone/>
            </a:pPr>
            <a:r>
              <a:rPr lang="en-US" sz="2800" dirty="0">
                <a:solidFill>
                  <a:srgbClr val="005A92"/>
                </a:solidFill>
              </a:rPr>
              <a:t> </a:t>
            </a:r>
            <a:r>
              <a:rPr lang="en-US" sz="3600" dirty="0">
                <a:solidFill>
                  <a:srgbClr val="005A92"/>
                </a:solidFill>
              </a:rPr>
              <a:t>Tier 2 Offerings</a:t>
            </a:r>
            <a:endParaRPr sz="2200" dirty="0">
              <a:solidFill>
                <a:srgbClr val="005A92"/>
              </a:solidFill>
            </a:endParaRPr>
          </a:p>
        </p:txBody>
      </p:sp>
      <p:sp>
        <p:nvSpPr>
          <p:cNvPr id="444" name="Google Shape;444;p67"/>
          <p:cNvSpPr/>
          <p:nvPr/>
        </p:nvSpPr>
        <p:spPr>
          <a:xfrm>
            <a:off x="473344" y="1513554"/>
            <a:ext cx="7895100" cy="2495400"/>
          </a:xfrm>
          <a:prstGeom prst="rect">
            <a:avLst/>
          </a:prstGeom>
          <a:noFill/>
          <a:ln>
            <a:noFill/>
          </a:ln>
        </p:spPr>
        <p:txBody>
          <a:bodyPr spcFirstLastPara="1" wrap="square" lIns="91425" tIns="45700" rIns="91425" bIns="45700" anchor="t" anchorCtr="0">
            <a:noAutofit/>
          </a:bodyPr>
          <a:lstStyle/>
          <a:p>
            <a:pPr marL="457200" lvl="0" indent="-393700" algn="l" rtl="0">
              <a:spcBef>
                <a:spcPts val="900"/>
              </a:spcBef>
              <a:spcAft>
                <a:spcPts val="0"/>
              </a:spcAft>
              <a:buClr>
                <a:schemeClr val="dk1"/>
              </a:buClr>
              <a:buSzPts val="2600"/>
              <a:buChar char="➢"/>
            </a:pPr>
            <a:r>
              <a:rPr lang="en-US" sz="2600" dirty="0">
                <a:solidFill>
                  <a:srgbClr val="005A92"/>
                </a:solidFill>
              </a:rPr>
              <a:t>Value-added product/service offerings.</a:t>
            </a:r>
            <a:endParaRPr sz="2600" dirty="0">
              <a:solidFill>
                <a:srgbClr val="005A92"/>
              </a:solidFill>
            </a:endParaRPr>
          </a:p>
          <a:p>
            <a:pPr marL="457200" lvl="0" indent="-393700" algn="l" rtl="0">
              <a:spcBef>
                <a:spcPts val="0"/>
              </a:spcBef>
              <a:spcAft>
                <a:spcPts val="0"/>
              </a:spcAft>
              <a:buClr>
                <a:schemeClr val="dk1"/>
              </a:buClr>
              <a:buSzPts val="2600"/>
              <a:buChar char="➢"/>
            </a:pPr>
            <a:r>
              <a:rPr lang="en-US" sz="2600" dirty="0">
                <a:solidFill>
                  <a:srgbClr val="005A92"/>
                </a:solidFill>
              </a:rPr>
              <a:t>Varies by contractor bank.</a:t>
            </a:r>
            <a:endParaRPr sz="3600" dirty="0">
              <a:solidFill>
                <a:srgbClr val="005A9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68"/>
          <p:cNvSpPr txBox="1">
            <a:spLocks noGrp="1"/>
          </p:cNvSpPr>
          <p:nvPr>
            <p:ph type="title"/>
          </p:nvPr>
        </p:nvSpPr>
        <p:spPr>
          <a:xfrm>
            <a:off x="708070" y="584571"/>
            <a:ext cx="3674581" cy="642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dk1"/>
              </a:buClr>
              <a:buSzPts val="3200"/>
              <a:buFont typeface="Arial"/>
              <a:buNone/>
            </a:pPr>
            <a:r>
              <a:rPr lang="en-US" sz="3600" b="0" i="0" u="none" strike="noStrike" cap="none" dirty="0">
                <a:solidFill>
                  <a:srgbClr val="005A92"/>
                </a:solidFill>
                <a:latin typeface="Arial"/>
                <a:ea typeface="Arial"/>
                <a:cs typeface="Arial"/>
                <a:sym typeface="Arial"/>
              </a:rPr>
              <a:t>Tier </a:t>
            </a:r>
            <a:r>
              <a:rPr lang="en-US" sz="3600" dirty="0">
                <a:solidFill>
                  <a:srgbClr val="005A92"/>
                </a:solidFill>
              </a:rPr>
              <a:t>2</a:t>
            </a:r>
            <a:r>
              <a:rPr lang="en-US" sz="3600" b="0" i="0" u="none" strike="noStrike" cap="none" dirty="0">
                <a:solidFill>
                  <a:srgbClr val="005A92"/>
                </a:solidFill>
                <a:latin typeface="Arial"/>
                <a:ea typeface="Arial"/>
                <a:cs typeface="Arial"/>
                <a:sym typeface="Arial"/>
              </a:rPr>
              <a:t> Offerings</a:t>
            </a:r>
            <a:endParaRPr sz="3600" dirty="0">
              <a:solidFill>
                <a:srgbClr val="005A92"/>
              </a:solidFill>
            </a:endParaRPr>
          </a:p>
        </p:txBody>
      </p:sp>
      <p:graphicFrame>
        <p:nvGraphicFramePr>
          <p:cNvPr id="451" name="Google Shape;451;p68"/>
          <p:cNvGraphicFramePr/>
          <p:nvPr>
            <p:extLst>
              <p:ext uri="{D42A27DB-BD31-4B8C-83A1-F6EECF244321}">
                <p14:modId xmlns:p14="http://schemas.microsoft.com/office/powerpoint/2010/main" val="2873633285"/>
              </p:ext>
            </p:extLst>
          </p:nvPr>
        </p:nvGraphicFramePr>
        <p:xfrm>
          <a:off x="176566" y="1335959"/>
          <a:ext cx="8786550" cy="3609275"/>
        </p:xfrm>
        <a:graphic>
          <a:graphicData uri="http://schemas.openxmlformats.org/drawingml/2006/table">
            <a:tbl>
              <a:tblPr firstRow="1">
                <a:noFill/>
                <a:tableStyleId>{05E76149-E884-46AF-BAC6-1DC94D998E40}</a:tableStyleId>
              </a:tblPr>
              <a:tblGrid>
                <a:gridCol w="4217600">
                  <a:extLst>
                    <a:ext uri="{9D8B030D-6E8A-4147-A177-3AD203B41FA5}">
                      <a16:colId xmlns:a16="http://schemas.microsoft.com/office/drawing/2014/main" val="20000"/>
                    </a:ext>
                  </a:extLst>
                </a:gridCol>
                <a:gridCol w="4568950">
                  <a:extLst>
                    <a:ext uri="{9D8B030D-6E8A-4147-A177-3AD203B41FA5}">
                      <a16:colId xmlns:a16="http://schemas.microsoft.com/office/drawing/2014/main" val="20001"/>
                    </a:ext>
                  </a:extLst>
                </a:gridCol>
              </a:tblGrid>
              <a:tr h="351425">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t>All Business Lines</a:t>
                      </a:r>
                      <a:endParaRPr sz="1400" u="none" strike="noStrike" cap="none" dirty="0"/>
                    </a:p>
                  </a:txBody>
                  <a:tcPr marL="91450" marR="91450" marT="32150" marB="321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solidFill>
                            <a:schemeClr val="dk1"/>
                          </a:solidFill>
                        </a:rPr>
                        <a:t>Purchase Business Line</a:t>
                      </a:r>
                      <a:endParaRPr sz="1400" u="none" strike="noStrike" cap="none" dirty="0">
                        <a:solidFill>
                          <a:schemeClr val="dk1"/>
                        </a:solidFill>
                      </a:endParaRPr>
                    </a:p>
                  </a:txBody>
                  <a:tcPr marL="91450" marR="91450" marT="32150" marB="321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extLst>
                  <a:ext uri="{0D108BD9-81ED-4DB2-BD59-A6C34878D82A}">
                    <a16:rowId xmlns:a16="http://schemas.microsoft.com/office/drawing/2014/main" val="10000"/>
                  </a:ext>
                </a:extLst>
              </a:tr>
              <a:tr h="3257850">
                <a:tc>
                  <a:txBody>
                    <a:bodyPr/>
                    <a:lstStyle/>
                    <a:p>
                      <a:pPr marL="0" lvl="0" indent="0" algn="ctr" rtl="0">
                        <a:spcBef>
                          <a:spcPts val="0"/>
                        </a:spcBef>
                        <a:spcAft>
                          <a:spcPts val="0"/>
                        </a:spcAft>
                        <a:buNone/>
                      </a:pPr>
                      <a:r>
                        <a:rPr lang="en-US" b="1" dirty="0">
                          <a:solidFill>
                            <a:schemeClr val="dk1"/>
                          </a:solidFill>
                        </a:rPr>
                        <a:t>Vary by Bank </a:t>
                      </a:r>
                      <a:endParaRPr dirty="0">
                        <a:solidFill>
                          <a:schemeClr val="dk1"/>
                        </a:solidFill>
                      </a:endParaRPr>
                    </a:p>
                    <a:p>
                      <a:pPr marL="0" lvl="0" indent="0" algn="ctr" rtl="0">
                        <a:spcBef>
                          <a:spcPts val="0"/>
                        </a:spcBef>
                        <a:spcAft>
                          <a:spcPts val="0"/>
                        </a:spcAft>
                        <a:buNone/>
                      </a:pPr>
                      <a:r>
                        <a:rPr lang="en-US" b="1" dirty="0">
                          <a:solidFill>
                            <a:schemeClr val="dk1"/>
                          </a:solidFill>
                        </a:rPr>
                        <a:t>(Proprietary Offerings)</a:t>
                      </a:r>
                      <a:endParaRPr dirty="0">
                        <a:solidFill>
                          <a:schemeClr val="dk1"/>
                        </a:solidFill>
                      </a:endParaRPr>
                    </a:p>
                    <a:p>
                      <a:pPr marL="0" lvl="0" indent="0" algn="l" rtl="0">
                        <a:spcBef>
                          <a:spcPts val="0"/>
                        </a:spcBef>
                        <a:spcAft>
                          <a:spcPts val="0"/>
                        </a:spcAft>
                        <a:buNone/>
                      </a:pPr>
                      <a:endParaRPr b="1" dirty="0">
                        <a:solidFill>
                          <a:schemeClr val="dk1"/>
                        </a:solidFill>
                      </a:endParaRPr>
                    </a:p>
                    <a:p>
                      <a:pPr marL="285750" lvl="0" indent="-285750" algn="l" rtl="0">
                        <a:spcBef>
                          <a:spcPts val="0"/>
                        </a:spcBef>
                        <a:spcAft>
                          <a:spcPts val="0"/>
                        </a:spcAft>
                        <a:buClr>
                          <a:schemeClr val="dk1"/>
                        </a:buClr>
                        <a:buSzPts val="1400"/>
                        <a:buChar char="•"/>
                      </a:pPr>
                      <a:r>
                        <a:rPr lang="en-US" b="1" dirty="0">
                          <a:solidFill>
                            <a:schemeClr val="dk1"/>
                          </a:solidFill>
                        </a:rPr>
                        <a:t>Additional Authorization Controls</a:t>
                      </a:r>
                      <a:endParaRPr dirty="0">
                        <a:solidFill>
                          <a:schemeClr val="dk1"/>
                        </a:solidFill>
                      </a:endParaRPr>
                    </a:p>
                    <a:p>
                      <a:pPr marL="285750" lvl="0" indent="-285750" algn="l" rtl="0">
                        <a:spcBef>
                          <a:spcPts val="0"/>
                        </a:spcBef>
                        <a:spcAft>
                          <a:spcPts val="0"/>
                        </a:spcAft>
                        <a:buClr>
                          <a:schemeClr val="dk1"/>
                        </a:buClr>
                        <a:buSzPts val="1400"/>
                        <a:buChar char="•"/>
                      </a:pPr>
                      <a:r>
                        <a:rPr lang="en-US" b="1" dirty="0">
                          <a:solidFill>
                            <a:schemeClr val="dk1"/>
                          </a:solidFill>
                        </a:rPr>
                        <a:t>Additional Data Mining Tools</a:t>
                      </a:r>
                      <a:endParaRPr dirty="0">
                        <a:solidFill>
                          <a:schemeClr val="dk1"/>
                        </a:solidFill>
                      </a:endParaRPr>
                    </a:p>
                    <a:p>
                      <a:pPr marL="285750" lvl="0" indent="-285750" algn="l" rtl="0">
                        <a:spcBef>
                          <a:spcPts val="0"/>
                        </a:spcBef>
                        <a:spcAft>
                          <a:spcPts val="0"/>
                        </a:spcAft>
                        <a:buClr>
                          <a:schemeClr val="dk1"/>
                        </a:buClr>
                        <a:buSzPts val="1400"/>
                        <a:buChar char="•"/>
                      </a:pPr>
                      <a:r>
                        <a:rPr lang="en-US" b="1" dirty="0">
                          <a:solidFill>
                            <a:schemeClr val="dk1"/>
                          </a:solidFill>
                        </a:rPr>
                        <a:t>Additional International Customer Service</a:t>
                      </a:r>
                      <a:endParaRPr dirty="0">
                        <a:solidFill>
                          <a:schemeClr val="dk1"/>
                        </a:solidFill>
                      </a:endParaRPr>
                    </a:p>
                    <a:p>
                      <a:pPr marL="285750" lvl="0" indent="-285750" algn="l" rtl="0">
                        <a:spcBef>
                          <a:spcPts val="0"/>
                        </a:spcBef>
                        <a:spcAft>
                          <a:spcPts val="0"/>
                        </a:spcAft>
                        <a:buClr>
                          <a:schemeClr val="dk1"/>
                        </a:buClr>
                        <a:buSzPts val="1400"/>
                        <a:buChar char="•"/>
                      </a:pPr>
                      <a:r>
                        <a:rPr lang="en-US" b="1" dirty="0">
                          <a:solidFill>
                            <a:schemeClr val="dk1"/>
                          </a:solidFill>
                        </a:rPr>
                        <a:t>Combined Charge Card/I.D. Card</a:t>
                      </a:r>
                      <a:endParaRPr dirty="0">
                        <a:solidFill>
                          <a:schemeClr val="dk1"/>
                        </a:solidFill>
                      </a:endParaRPr>
                    </a:p>
                    <a:p>
                      <a:pPr marL="285750" lvl="0" indent="-285750" algn="l" rtl="0">
                        <a:spcBef>
                          <a:spcPts val="0"/>
                        </a:spcBef>
                        <a:spcAft>
                          <a:spcPts val="0"/>
                        </a:spcAft>
                        <a:buClr>
                          <a:schemeClr val="dk1"/>
                        </a:buClr>
                        <a:buSzPts val="1400"/>
                        <a:buChar char="•"/>
                      </a:pPr>
                      <a:r>
                        <a:rPr lang="en-US" b="1" dirty="0">
                          <a:solidFill>
                            <a:schemeClr val="dk1"/>
                          </a:solidFill>
                        </a:rPr>
                        <a:t>Commercially Offered Convenience Services</a:t>
                      </a:r>
                      <a:endParaRPr dirty="0">
                        <a:solidFill>
                          <a:schemeClr val="dk1"/>
                        </a:solidFill>
                      </a:endParaRPr>
                    </a:p>
                    <a:p>
                      <a:pPr marL="285750" lvl="0" indent="-285750" algn="l" rtl="0">
                        <a:spcBef>
                          <a:spcPts val="0"/>
                        </a:spcBef>
                        <a:spcAft>
                          <a:spcPts val="0"/>
                        </a:spcAft>
                        <a:buClr>
                          <a:schemeClr val="dk1"/>
                        </a:buClr>
                        <a:buSzPts val="1400"/>
                        <a:buChar char="•"/>
                      </a:pPr>
                      <a:r>
                        <a:rPr lang="en-US" b="1" dirty="0">
                          <a:solidFill>
                            <a:schemeClr val="dk1"/>
                          </a:solidFill>
                        </a:rPr>
                        <a:t>Emerging Technology</a:t>
                      </a:r>
                      <a:endParaRPr dirty="0">
                        <a:solidFill>
                          <a:schemeClr val="dk1"/>
                        </a:solidFill>
                      </a:endParaRPr>
                    </a:p>
                    <a:p>
                      <a:pPr marL="285750" lvl="0" indent="-285750" algn="l" rtl="0">
                        <a:spcBef>
                          <a:spcPts val="0"/>
                        </a:spcBef>
                        <a:spcAft>
                          <a:spcPts val="0"/>
                        </a:spcAft>
                        <a:buClr>
                          <a:schemeClr val="dk1"/>
                        </a:buClr>
                        <a:buSzPts val="1400"/>
                        <a:buChar char="•"/>
                      </a:pPr>
                      <a:r>
                        <a:rPr lang="en-US" b="1" dirty="0">
                          <a:solidFill>
                            <a:schemeClr val="dk1"/>
                          </a:solidFill>
                        </a:rPr>
                        <a:t>ePayables – Buyer Initiated Payments (BIP) </a:t>
                      </a:r>
                      <a:endParaRPr dirty="0">
                        <a:solidFill>
                          <a:schemeClr val="dk1"/>
                        </a:solidFill>
                      </a:endParaRPr>
                    </a:p>
                    <a:p>
                      <a:pPr marL="285750" lvl="0" indent="-285750" algn="l" rtl="0">
                        <a:spcBef>
                          <a:spcPts val="0"/>
                        </a:spcBef>
                        <a:spcAft>
                          <a:spcPts val="0"/>
                        </a:spcAft>
                        <a:buClr>
                          <a:schemeClr val="dk1"/>
                        </a:buClr>
                        <a:buSzPts val="1400"/>
                        <a:buChar char="•"/>
                      </a:pPr>
                      <a:r>
                        <a:rPr lang="en-US" b="1" dirty="0">
                          <a:solidFill>
                            <a:schemeClr val="dk1"/>
                          </a:solidFill>
                        </a:rPr>
                        <a:t>ePayables – Straight-Through Processing (STP)</a:t>
                      </a:r>
                      <a:endParaRPr dirty="0">
                        <a:solidFill>
                          <a:schemeClr val="dk1"/>
                        </a:solidFill>
                      </a:endParaRPr>
                    </a:p>
                    <a:p>
                      <a:pPr marL="285750" lvl="0" indent="-285750" algn="l" rtl="0">
                        <a:spcBef>
                          <a:spcPts val="0"/>
                        </a:spcBef>
                        <a:spcAft>
                          <a:spcPts val="0"/>
                        </a:spcAft>
                        <a:buClr>
                          <a:schemeClr val="dk1"/>
                        </a:buClr>
                        <a:buSzPts val="1400"/>
                        <a:buChar char="•"/>
                      </a:pPr>
                      <a:r>
                        <a:rPr lang="en-US" b="1" dirty="0">
                          <a:solidFill>
                            <a:schemeClr val="dk1"/>
                          </a:solidFill>
                        </a:rPr>
                        <a:t>Software</a:t>
                      </a:r>
                      <a:endParaRPr dirty="0"/>
                    </a:p>
                  </a:txBody>
                  <a:tcPr marL="91450" marR="91450" marT="32150" marB="32150">
                    <a:lnL w="1270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9DAF8"/>
                    </a:solidFill>
                  </a:tcPr>
                </a:tc>
                <a:tc>
                  <a:txBody>
                    <a:bodyPr/>
                    <a:lstStyle/>
                    <a:p>
                      <a:pPr marL="457200" marR="0" lvl="0" indent="0" algn="ctr" rtl="0">
                        <a:lnSpc>
                          <a:spcPct val="100000"/>
                        </a:lnSpc>
                        <a:spcBef>
                          <a:spcPts val="0"/>
                        </a:spcBef>
                        <a:spcAft>
                          <a:spcPts val="0"/>
                        </a:spcAft>
                        <a:buNone/>
                      </a:pPr>
                      <a:r>
                        <a:rPr lang="en-US" sz="1200" b="1" i="1" u="none" strike="noStrike" cap="none" dirty="0">
                          <a:solidFill>
                            <a:schemeClr val="lt1"/>
                          </a:solidFill>
                        </a:rPr>
                        <a:t> </a:t>
                      </a:r>
                      <a:r>
                        <a:rPr lang="en-US" b="1" dirty="0">
                          <a:solidFill>
                            <a:schemeClr val="tx1"/>
                          </a:solidFill>
                        </a:rPr>
                        <a:t>Vary by Bank </a:t>
                      </a:r>
                      <a:endParaRPr dirty="0">
                        <a:solidFill>
                          <a:schemeClr val="tx1"/>
                        </a:solidFill>
                      </a:endParaRPr>
                    </a:p>
                    <a:p>
                      <a:pPr marL="0" lvl="0" indent="0" algn="ctr" rtl="0">
                        <a:spcBef>
                          <a:spcPts val="0"/>
                        </a:spcBef>
                        <a:spcAft>
                          <a:spcPts val="0"/>
                        </a:spcAft>
                        <a:buNone/>
                      </a:pPr>
                      <a:r>
                        <a:rPr lang="en-US" b="1" dirty="0">
                          <a:solidFill>
                            <a:schemeClr val="tx1"/>
                          </a:solidFill>
                        </a:rPr>
                        <a:t>(Proprietary Offerings)</a:t>
                      </a:r>
                      <a:endParaRPr dirty="0">
                        <a:solidFill>
                          <a:schemeClr val="tx1"/>
                        </a:solidFill>
                      </a:endParaRPr>
                    </a:p>
                    <a:p>
                      <a:pPr marL="0" lvl="0" indent="0" algn="l" rtl="0">
                        <a:spcBef>
                          <a:spcPts val="0"/>
                        </a:spcBef>
                        <a:spcAft>
                          <a:spcPts val="0"/>
                        </a:spcAft>
                        <a:buNone/>
                      </a:pPr>
                      <a:endParaRPr b="1" i="1" dirty="0">
                        <a:solidFill>
                          <a:schemeClr val="tx1"/>
                        </a:solidFill>
                      </a:endParaRPr>
                    </a:p>
                    <a:p>
                      <a:pPr marL="285750" lvl="0" indent="-285750" algn="l" rtl="0">
                        <a:spcBef>
                          <a:spcPts val="0"/>
                        </a:spcBef>
                        <a:spcAft>
                          <a:spcPts val="0"/>
                        </a:spcAft>
                        <a:buClr>
                          <a:schemeClr val="dk1"/>
                        </a:buClr>
                        <a:buSzPts val="1400"/>
                        <a:buChar char="•"/>
                      </a:pPr>
                      <a:r>
                        <a:rPr lang="en-US" b="1" dirty="0">
                          <a:solidFill>
                            <a:schemeClr val="tx1"/>
                          </a:solidFill>
                        </a:rPr>
                        <a:t>Optional ATM Access</a:t>
                      </a:r>
                      <a:endParaRPr sz="1200" b="1" dirty="0">
                        <a:solidFill>
                          <a:schemeClr val="tx1"/>
                        </a:solidFill>
                      </a:endParaRPr>
                    </a:p>
                    <a:p>
                      <a:pPr marL="0" marR="0" lvl="0" indent="0" algn="ctr" rtl="0">
                        <a:lnSpc>
                          <a:spcPct val="100000"/>
                        </a:lnSpc>
                        <a:spcBef>
                          <a:spcPts val="0"/>
                        </a:spcBef>
                        <a:spcAft>
                          <a:spcPts val="0"/>
                        </a:spcAft>
                        <a:buClr>
                          <a:srgbClr val="000000"/>
                        </a:buClr>
                        <a:buSzPts val="1400"/>
                        <a:buFont typeface="Arial"/>
                        <a:buNone/>
                      </a:pPr>
                      <a:endParaRPr sz="1400" b="1" u="none" strike="noStrike" cap="none" dirty="0">
                        <a:solidFill>
                          <a:schemeClr val="lt1"/>
                        </a:solidFill>
                      </a:endParaRPr>
                    </a:p>
                  </a:txBody>
                  <a:tcPr marL="91450" marR="91450" marT="32150" marB="32150">
                    <a:lnL w="9525" cap="flat" cmpd="sng">
                      <a:solidFill>
                        <a:srgbClr val="000000">
                          <a:alpha val="0"/>
                        </a:srgbClr>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3C78D8"/>
                    </a:solidFill>
                  </a:tcPr>
                </a:tc>
                <a:extLst>
                  <a:ext uri="{0D108BD9-81ED-4DB2-BD59-A6C34878D82A}">
                    <a16:rowId xmlns:a16="http://schemas.microsoft.com/office/drawing/2014/main" val="10001"/>
                  </a:ext>
                </a:extLst>
              </a:tr>
            </a:tbl>
          </a:graphicData>
        </a:graphic>
      </p:graphicFrame>
      <p:sp>
        <p:nvSpPr>
          <p:cNvPr id="452" name="Google Shape;452;p68"/>
          <p:cNvSpPr txBox="1"/>
          <p:nvPr/>
        </p:nvSpPr>
        <p:spPr>
          <a:xfrm>
            <a:off x="5143952" y="3436012"/>
            <a:ext cx="3033900" cy="738900"/>
          </a:xfrm>
          <a:prstGeom prst="rect">
            <a:avLst/>
          </a:prstGeom>
          <a:solidFill>
            <a:schemeClr val="lt1"/>
          </a:solidFill>
          <a:ln>
            <a:noFill/>
          </a:ln>
        </p:spPr>
        <p:txBody>
          <a:bodyPr spcFirstLastPara="1" wrap="square" lIns="91425" tIns="45700" rIns="91425" bIns="45700" anchor="t" anchorCtr="0">
            <a:spAutoFit/>
          </a:bodyPr>
          <a:lstStyle/>
          <a:p>
            <a:pPr marL="0" lvl="0" indent="0" algn="ctr" rtl="0">
              <a:spcBef>
                <a:spcPts val="0"/>
              </a:spcBef>
              <a:spcAft>
                <a:spcPts val="0"/>
              </a:spcAft>
              <a:buClr>
                <a:schemeClr val="dk1"/>
              </a:buClr>
              <a:buSzPts val="1400"/>
              <a:buFont typeface="Arial"/>
              <a:buNone/>
            </a:pPr>
            <a:r>
              <a:rPr lang="en-US" b="1" dirty="0">
                <a:solidFill>
                  <a:schemeClr val="dk1"/>
                </a:solidFill>
              </a:rPr>
              <a:t>Most all Tier 2 products/services are fee-based (i.e., requires payment of a fee to use).</a:t>
            </a:r>
            <a:endParaRPr sz="1200" b="1"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69"/>
          <p:cNvSpPr txBox="1">
            <a:spLocks noGrp="1"/>
          </p:cNvSpPr>
          <p:nvPr>
            <p:ph type="title"/>
          </p:nvPr>
        </p:nvSpPr>
        <p:spPr>
          <a:xfrm>
            <a:off x="1128755" y="557019"/>
            <a:ext cx="8229600" cy="8574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What is a Micro-Purchase (MPT)? </a:t>
            </a:r>
            <a:endParaRPr sz="1400" b="0" i="0" u="none" strike="noStrike" cap="none" dirty="0">
              <a:solidFill>
                <a:srgbClr val="005A92"/>
              </a:solidFill>
              <a:latin typeface="Arial"/>
              <a:ea typeface="Arial"/>
              <a:cs typeface="Arial"/>
              <a:sym typeface="Arial"/>
            </a:endParaRPr>
          </a:p>
        </p:txBody>
      </p:sp>
      <p:sp>
        <p:nvSpPr>
          <p:cNvPr id="459" name="Google Shape;459;p69"/>
          <p:cNvSpPr txBox="1"/>
          <p:nvPr/>
        </p:nvSpPr>
        <p:spPr>
          <a:xfrm>
            <a:off x="457313" y="1428637"/>
            <a:ext cx="8153400" cy="3258300"/>
          </a:xfrm>
          <a:prstGeom prst="rect">
            <a:avLst/>
          </a:prstGeom>
          <a:noFill/>
          <a:ln>
            <a:noFill/>
          </a:ln>
        </p:spPr>
        <p:txBody>
          <a:bodyPr spcFirstLastPara="1" wrap="square" lIns="91425" tIns="45700" rIns="91425" bIns="45700" anchor="t" anchorCtr="0">
            <a:noAutofit/>
          </a:bodyPr>
          <a:lstStyle/>
          <a:p>
            <a:pPr marL="457200" lvl="0" indent="-387350" algn="l" rtl="0">
              <a:spcBef>
                <a:spcPts val="0"/>
              </a:spcBef>
              <a:spcAft>
                <a:spcPts val="0"/>
              </a:spcAft>
              <a:buSzPts val="2500"/>
              <a:buChar char="➢"/>
            </a:pPr>
            <a:r>
              <a:rPr lang="en-US" sz="2500" dirty="0">
                <a:solidFill>
                  <a:srgbClr val="005A92"/>
                </a:solidFill>
              </a:rPr>
              <a:t>From </a:t>
            </a:r>
            <a:r>
              <a:rPr lang="en-US" sz="2500" u="sng" dirty="0">
                <a:solidFill>
                  <a:schemeClr val="hlink"/>
                </a:solidFill>
                <a:hlinkClick r:id="rId3"/>
              </a:rPr>
              <a:t>FAR 13.201(b)</a:t>
            </a:r>
            <a:r>
              <a:rPr lang="en-US" sz="2500" dirty="0">
                <a:solidFill>
                  <a:srgbClr val="005A92"/>
                </a:solidFill>
              </a:rPr>
              <a:t>: </a:t>
            </a:r>
            <a:r>
              <a:rPr lang="en-US" sz="2500" b="1" dirty="0">
                <a:solidFill>
                  <a:srgbClr val="005A92"/>
                </a:solidFill>
              </a:rPr>
              <a:t> </a:t>
            </a:r>
            <a:br>
              <a:rPr lang="en-US" sz="2500" b="1" dirty="0">
                <a:solidFill>
                  <a:srgbClr val="005A92"/>
                </a:solidFill>
              </a:rPr>
            </a:br>
            <a:r>
              <a:rPr lang="en-US" sz="2500" i="0" u="none" strike="noStrike" cap="none" dirty="0">
                <a:solidFill>
                  <a:srgbClr val="005A92"/>
                </a:solidFill>
              </a:rPr>
              <a:t>“The Governmentwide commercial purchase card shall be the preferred method to purchase and to pay for micro-purchases (see </a:t>
            </a:r>
            <a:r>
              <a:rPr lang="en-US" sz="2500" i="0" u="sng" strike="noStrike" cap="none" dirty="0">
                <a:solidFill>
                  <a:schemeClr val="hlink"/>
                </a:solidFill>
                <a:hlinkClick r:id="rId4"/>
              </a:rPr>
              <a:t>FAR 2.101</a:t>
            </a:r>
            <a:r>
              <a:rPr lang="en-US" sz="2500" i="0" u="none" strike="noStrike" cap="none" dirty="0">
                <a:solidFill>
                  <a:srgbClr val="005A92"/>
                </a:solidFill>
              </a:rPr>
              <a:t>).”</a:t>
            </a:r>
            <a:endParaRPr sz="2500" dirty="0">
              <a:solidFill>
                <a:srgbClr val="005A92"/>
              </a:solidFill>
            </a:endParaRPr>
          </a:p>
          <a:p>
            <a:pPr marL="457200" lvl="0" indent="-387350" algn="l" rtl="0">
              <a:spcBef>
                <a:spcPts val="0"/>
              </a:spcBef>
              <a:spcAft>
                <a:spcPts val="0"/>
              </a:spcAft>
              <a:buSzPts val="2500"/>
              <a:buChar char="➢"/>
            </a:pPr>
            <a:r>
              <a:rPr lang="en-US" sz="2500" dirty="0">
                <a:solidFill>
                  <a:srgbClr val="005A92"/>
                </a:solidFill>
              </a:rPr>
              <a:t>From </a:t>
            </a:r>
            <a:r>
              <a:rPr lang="en-US" sz="2500" u="sng" dirty="0">
                <a:solidFill>
                  <a:schemeClr val="hlink"/>
                </a:solidFill>
                <a:hlinkClick r:id="rId4"/>
              </a:rPr>
              <a:t>FAR 2.101</a:t>
            </a:r>
            <a:r>
              <a:rPr lang="en-US" sz="2500" dirty="0">
                <a:solidFill>
                  <a:srgbClr val="005A92"/>
                </a:solidFill>
              </a:rPr>
              <a:t>: </a:t>
            </a:r>
            <a:br>
              <a:rPr lang="en-US" sz="2500" dirty="0">
                <a:solidFill>
                  <a:srgbClr val="005087"/>
                </a:solidFill>
              </a:rPr>
            </a:br>
            <a:r>
              <a:rPr lang="en-US" sz="2500" dirty="0">
                <a:solidFill>
                  <a:srgbClr val="005A92"/>
                </a:solidFill>
              </a:rPr>
              <a:t>“</a:t>
            </a:r>
            <a:r>
              <a:rPr lang="en-US" sz="2500" i="1" dirty="0">
                <a:solidFill>
                  <a:srgbClr val="005A92"/>
                </a:solidFill>
                <a:highlight>
                  <a:srgbClr val="FFFFFF"/>
                </a:highlight>
              </a:rPr>
              <a:t>Micro-purchase</a:t>
            </a:r>
            <a:r>
              <a:rPr lang="en-US" sz="2500" dirty="0">
                <a:solidFill>
                  <a:srgbClr val="005A92"/>
                </a:solidFill>
                <a:highlight>
                  <a:srgbClr val="FFFFFF"/>
                </a:highlight>
              </a:rPr>
              <a:t> means an acquisition of supplies or services using simplified acquisition procedures, the aggregate amount of which does not exceed the micro-purchase threshold.”</a:t>
            </a:r>
            <a:endParaRPr sz="2500" b="0" i="0" u="none" strike="noStrike" cap="none" dirty="0">
              <a:solidFill>
                <a:srgbClr val="005A92"/>
              </a:solidFill>
              <a:latin typeface="Arial"/>
              <a:ea typeface="Arial"/>
              <a:cs typeface="Arial"/>
              <a:sym typeface="Arial"/>
            </a:endParaRPr>
          </a:p>
          <a:p>
            <a:pPr marL="0" marR="0" lvl="0" indent="0" algn="l" rtl="0">
              <a:lnSpc>
                <a:spcPct val="100000"/>
              </a:lnSpc>
              <a:spcBef>
                <a:spcPts val="440"/>
              </a:spcBef>
              <a:spcAft>
                <a:spcPts val="0"/>
              </a:spcAft>
              <a:buClr>
                <a:schemeClr val="dk1"/>
              </a:buClr>
              <a:buSzPts val="2200"/>
              <a:buFont typeface="Arial"/>
              <a:buNone/>
            </a:pPr>
            <a:endParaRPr sz="2200" b="0" i="0" u="none" strike="noStrike" cap="none" dirty="0">
              <a:solidFill>
                <a:srgbClr val="000000"/>
              </a:solidFill>
              <a:latin typeface="Arial"/>
              <a:ea typeface="Arial"/>
              <a:cs typeface="Arial"/>
              <a:sym typeface="Arial"/>
            </a:endParaRPr>
          </a:p>
          <a:p>
            <a:pPr marL="0" marR="0" lvl="0" indent="0" algn="l" rtl="0">
              <a:lnSpc>
                <a:spcPct val="100000"/>
              </a:lnSpc>
              <a:spcBef>
                <a:spcPts val="440"/>
              </a:spcBef>
              <a:spcAft>
                <a:spcPts val="0"/>
              </a:spcAft>
              <a:buClr>
                <a:schemeClr val="dk1"/>
              </a:buClr>
              <a:buSzPts val="2200"/>
              <a:buFont typeface="Arial"/>
              <a:buNone/>
            </a:pPr>
            <a:endParaRPr sz="2200" b="0" i="0" u="none" strike="noStrike" cap="none" dirty="0">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70"/>
          <p:cNvSpPr txBox="1">
            <a:spLocks noGrp="1"/>
          </p:cNvSpPr>
          <p:nvPr>
            <p:ph type="title" idx="4294967295"/>
          </p:nvPr>
        </p:nvSpPr>
        <p:spPr>
          <a:xfrm>
            <a:off x="956695" y="673462"/>
            <a:ext cx="7769100" cy="6429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Evolution of the MPT (FAR Subpart 2.101)</a:t>
            </a:r>
            <a:endParaRPr sz="1400" b="0" i="0" u="none" strike="noStrike" cap="none" dirty="0">
              <a:solidFill>
                <a:srgbClr val="005A92"/>
              </a:solidFill>
              <a:latin typeface="Arial"/>
              <a:ea typeface="Arial"/>
              <a:cs typeface="Arial"/>
              <a:sym typeface="Arial"/>
            </a:endParaRPr>
          </a:p>
        </p:txBody>
      </p:sp>
      <p:pic>
        <p:nvPicPr>
          <p:cNvPr id="466" name="Google Shape;466;p70" descr="This shows the evolution of the MPT."/>
          <p:cNvPicPr preferRelativeResize="0"/>
          <p:nvPr/>
        </p:nvPicPr>
        <p:blipFill rotWithShape="1">
          <a:blip r:embed="rId3">
            <a:alphaModFix/>
          </a:blip>
          <a:srcRect/>
          <a:stretch/>
        </p:blipFill>
        <p:spPr>
          <a:xfrm>
            <a:off x="6296" y="1240331"/>
            <a:ext cx="9128234" cy="3903169"/>
          </a:xfrm>
          <a:prstGeom prst="rect">
            <a:avLst/>
          </a:prstGeom>
          <a:noFill/>
          <a:ln>
            <a:noFill/>
          </a:ln>
        </p:spPr>
      </p:pic>
      <p:sp>
        <p:nvSpPr>
          <p:cNvPr id="467" name="Google Shape;467;p70"/>
          <p:cNvSpPr txBox="1"/>
          <p:nvPr/>
        </p:nvSpPr>
        <p:spPr>
          <a:xfrm>
            <a:off x="2514595" y="1654612"/>
            <a:ext cx="6026369" cy="338554"/>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dirty="0">
                <a:solidFill>
                  <a:srgbClr val="000000"/>
                </a:solidFill>
                <a:latin typeface="Arial"/>
                <a:ea typeface="Arial"/>
                <a:cs typeface="Arial"/>
                <a:sym typeface="Arial"/>
              </a:rPr>
              <a:t>FY2019 NDAA Section 821 -- MPT (DoD) - $10,000</a:t>
            </a:r>
            <a:endParaRPr sz="1400" b="0" i="0" u="none" strike="noStrike" cap="none" dirty="0">
              <a:solidFill>
                <a:srgbClr val="000000"/>
              </a:solidFill>
              <a:latin typeface="Arial"/>
              <a:ea typeface="Arial"/>
              <a:cs typeface="Arial"/>
              <a:sym typeface="Arial"/>
            </a:endParaRPr>
          </a:p>
        </p:txBody>
      </p:sp>
      <p:sp>
        <p:nvSpPr>
          <p:cNvPr id="468" name="Google Shape;468;p70"/>
          <p:cNvSpPr txBox="1"/>
          <p:nvPr/>
        </p:nvSpPr>
        <p:spPr>
          <a:xfrm>
            <a:off x="2128667" y="2013736"/>
            <a:ext cx="6026369" cy="338554"/>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dirty="0">
                <a:solidFill>
                  <a:srgbClr val="000000"/>
                </a:solidFill>
                <a:latin typeface="Arial"/>
                <a:ea typeface="Arial"/>
                <a:cs typeface="Arial"/>
                <a:sym typeface="Arial"/>
              </a:rPr>
              <a:t>FY2018 NDAA Section 806 – MPT (Civilian) - $10,000</a:t>
            </a:r>
            <a:endParaRPr sz="1400" b="0" i="0" u="none" strike="noStrike" cap="none" dirty="0">
              <a:solidFill>
                <a:srgbClr val="000000"/>
              </a:solidFill>
              <a:latin typeface="Arial"/>
              <a:ea typeface="Arial"/>
              <a:cs typeface="Arial"/>
              <a:sym typeface="Arial"/>
            </a:endParaRPr>
          </a:p>
        </p:txBody>
      </p:sp>
      <p:sp>
        <p:nvSpPr>
          <p:cNvPr id="469" name="Google Shape;469;p70"/>
          <p:cNvSpPr txBox="1"/>
          <p:nvPr/>
        </p:nvSpPr>
        <p:spPr>
          <a:xfrm>
            <a:off x="1710557" y="2352290"/>
            <a:ext cx="6019800" cy="584775"/>
          </a:xfrm>
          <a:prstGeom prst="rect">
            <a:avLst/>
          </a:prstGeom>
          <a:solidFill>
            <a:srgbClr val="A5A5A5"/>
          </a:solidFill>
          <a:ln w="285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dirty="0">
                <a:solidFill>
                  <a:srgbClr val="000000"/>
                </a:solidFill>
                <a:latin typeface="Arial"/>
                <a:ea typeface="Arial"/>
                <a:cs typeface="Arial"/>
                <a:sym typeface="Arial"/>
              </a:rPr>
              <a:t>FY2017 NDAA - Institutions of Higher Learning, Nonprofit Entities and Research Orgs (DoD) - $10,000</a:t>
            </a:r>
            <a:endParaRPr sz="1400" b="0" i="0" u="none" strike="noStrike" cap="none" dirty="0">
              <a:solidFill>
                <a:srgbClr val="000000"/>
              </a:solidFill>
              <a:latin typeface="Arial"/>
              <a:ea typeface="Arial"/>
              <a:cs typeface="Arial"/>
              <a:sym typeface="Arial"/>
            </a:endParaRPr>
          </a:p>
        </p:txBody>
      </p:sp>
      <p:sp>
        <p:nvSpPr>
          <p:cNvPr id="470" name="Google Shape;470;p70"/>
          <p:cNvSpPr txBox="1"/>
          <p:nvPr/>
        </p:nvSpPr>
        <p:spPr>
          <a:xfrm>
            <a:off x="1721068" y="2932884"/>
            <a:ext cx="6009289" cy="584775"/>
          </a:xfrm>
          <a:prstGeom prst="rect">
            <a:avLst/>
          </a:prstGeom>
          <a:solidFill>
            <a:srgbClr val="A5A5A5"/>
          </a:solidFill>
          <a:ln w="285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dirty="0">
                <a:solidFill>
                  <a:srgbClr val="000000"/>
                </a:solidFill>
                <a:latin typeface="Arial"/>
                <a:ea typeface="Arial"/>
                <a:cs typeface="Arial"/>
                <a:sym typeface="Arial"/>
              </a:rPr>
              <a:t>FY2017 NDAA - DoD Basic Research Prog and Science / Technology Reinvention Labs - $10,000 </a:t>
            </a:r>
            <a:endParaRPr sz="1400" b="0" i="0" u="none" strike="noStrike" cap="none" dirty="0">
              <a:solidFill>
                <a:srgbClr val="000000"/>
              </a:solidFill>
              <a:latin typeface="Arial"/>
              <a:ea typeface="Arial"/>
              <a:cs typeface="Arial"/>
              <a:sym typeface="Arial"/>
            </a:endParaRPr>
          </a:p>
        </p:txBody>
      </p:sp>
      <p:sp>
        <p:nvSpPr>
          <p:cNvPr id="471" name="Google Shape;471;p70"/>
          <p:cNvSpPr txBox="1"/>
          <p:nvPr/>
        </p:nvSpPr>
        <p:spPr>
          <a:xfrm>
            <a:off x="1710557" y="3521840"/>
            <a:ext cx="5985641" cy="338554"/>
          </a:xfrm>
          <a:prstGeom prst="rect">
            <a:avLst/>
          </a:prstGeom>
          <a:solidFill>
            <a:srgbClr val="A5A5A5"/>
          </a:solidFill>
          <a:ln w="285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dirty="0">
                <a:solidFill>
                  <a:srgbClr val="000000"/>
                </a:solidFill>
                <a:latin typeface="Arial"/>
                <a:ea typeface="Arial"/>
                <a:cs typeface="Arial"/>
                <a:sym typeface="Arial"/>
              </a:rPr>
              <a:t>FY2017 NDAA – MPT (DoD) - $5,000</a:t>
            </a:r>
            <a:endParaRPr sz="1400" b="0" i="0" u="none" strike="noStrike" cap="none" dirty="0">
              <a:solidFill>
                <a:srgbClr val="000000"/>
              </a:solidFill>
              <a:latin typeface="Arial"/>
              <a:ea typeface="Arial"/>
              <a:cs typeface="Arial"/>
              <a:sym typeface="Arial"/>
            </a:endParaRPr>
          </a:p>
        </p:txBody>
      </p:sp>
      <p:sp>
        <p:nvSpPr>
          <p:cNvPr id="472" name="Google Shape;472;p70"/>
          <p:cNvSpPr txBox="1"/>
          <p:nvPr/>
        </p:nvSpPr>
        <p:spPr>
          <a:xfrm>
            <a:off x="1320800" y="3860394"/>
            <a:ext cx="5985641" cy="338554"/>
          </a:xfrm>
          <a:prstGeom prst="rect">
            <a:avLst/>
          </a:prstGeom>
          <a:solidFill>
            <a:srgbClr val="A5A5A5"/>
          </a:solidFill>
          <a:ln w="285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dirty="0">
                <a:solidFill>
                  <a:srgbClr val="000000"/>
                </a:solidFill>
                <a:latin typeface="Arial"/>
                <a:ea typeface="Arial"/>
                <a:cs typeface="Arial"/>
                <a:sym typeface="Arial"/>
              </a:rPr>
              <a:t>FY2015 FAR ETA - $3,500</a:t>
            </a:r>
            <a:endParaRPr sz="1400" b="0" i="0" u="none" strike="noStrike" cap="none" dirty="0">
              <a:solidFill>
                <a:srgbClr val="000000"/>
              </a:solidFill>
              <a:latin typeface="Arial"/>
              <a:ea typeface="Arial"/>
              <a:cs typeface="Arial"/>
              <a:sym typeface="Arial"/>
            </a:endParaRPr>
          </a:p>
        </p:txBody>
      </p:sp>
      <p:sp>
        <p:nvSpPr>
          <p:cNvPr id="473" name="Google Shape;473;p70"/>
          <p:cNvSpPr txBox="1"/>
          <p:nvPr/>
        </p:nvSpPr>
        <p:spPr>
          <a:xfrm>
            <a:off x="937846" y="4198948"/>
            <a:ext cx="5985640" cy="338554"/>
          </a:xfrm>
          <a:prstGeom prst="rect">
            <a:avLst/>
          </a:prstGeom>
          <a:solidFill>
            <a:srgbClr val="A5A5A5"/>
          </a:solidFill>
          <a:ln w="285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dirty="0">
                <a:solidFill>
                  <a:srgbClr val="000000"/>
                </a:solidFill>
                <a:latin typeface="Arial"/>
                <a:ea typeface="Arial"/>
                <a:cs typeface="Arial"/>
                <a:sym typeface="Arial"/>
              </a:rPr>
              <a:t>FY2010 FAR ETA - $3,000</a:t>
            </a:r>
            <a:endParaRPr sz="1400" b="0" i="0" u="none" strike="noStrike" cap="none" dirty="0">
              <a:solidFill>
                <a:srgbClr val="000000"/>
              </a:solidFill>
              <a:latin typeface="Arial"/>
              <a:ea typeface="Arial"/>
              <a:cs typeface="Arial"/>
              <a:sym typeface="Arial"/>
            </a:endParaRPr>
          </a:p>
        </p:txBody>
      </p:sp>
      <p:sp>
        <p:nvSpPr>
          <p:cNvPr id="474" name="Google Shape;474;p70"/>
          <p:cNvSpPr txBox="1"/>
          <p:nvPr/>
        </p:nvSpPr>
        <p:spPr>
          <a:xfrm>
            <a:off x="625231" y="4537502"/>
            <a:ext cx="5943598" cy="338554"/>
          </a:xfrm>
          <a:prstGeom prst="rect">
            <a:avLst/>
          </a:prstGeom>
          <a:solidFill>
            <a:srgbClr val="A5A5A5"/>
          </a:solidFill>
          <a:ln w="285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dirty="0">
                <a:solidFill>
                  <a:srgbClr val="000000"/>
                </a:solidFill>
                <a:latin typeface="Arial"/>
                <a:ea typeface="Arial"/>
                <a:cs typeface="Arial"/>
                <a:sym typeface="Arial"/>
              </a:rPr>
              <a:t>FY1994 FASA - $2,500</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71"/>
          <p:cNvSpPr txBox="1">
            <a:spLocks noGrp="1"/>
          </p:cNvSpPr>
          <p:nvPr>
            <p:ph type="title"/>
          </p:nvPr>
        </p:nvSpPr>
        <p:spPr>
          <a:xfrm>
            <a:off x="526942" y="568449"/>
            <a:ext cx="6335942"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MPT Exception for Construction</a:t>
            </a:r>
            <a:endParaRPr dirty="0">
              <a:solidFill>
                <a:srgbClr val="005A92"/>
              </a:solidFill>
            </a:endParaRPr>
          </a:p>
        </p:txBody>
      </p:sp>
      <p:sp>
        <p:nvSpPr>
          <p:cNvPr id="481" name="Google Shape;481;p71"/>
          <p:cNvSpPr/>
          <p:nvPr/>
        </p:nvSpPr>
        <p:spPr>
          <a:xfrm>
            <a:off x="468272" y="1322902"/>
            <a:ext cx="5098500" cy="3820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rgbClr val="005A92"/>
                </a:solidFill>
                <a:latin typeface="Arial"/>
                <a:ea typeface="Arial"/>
                <a:cs typeface="Arial"/>
                <a:sym typeface="Arial"/>
              </a:rPr>
              <a:t>Definition:</a:t>
            </a:r>
            <a:r>
              <a:rPr lang="en-US" sz="2000" b="0" i="0" u="none" strike="noStrike" cap="none" dirty="0">
                <a:solidFill>
                  <a:srgbClr val="005A92"/>
                </a:solidFill>
                <a:latin typeface="Arial"/>
                <a:ea typeface="Arial"/>
                <a:cs typeface="Arial"/>
                <a:sym typeface="Arial"/>
              </a:rPr>
              <a:t> Construction, alteration, or repair buildings, structures, or other real property.</a:t>
            </a:r>
            <a:endParaRPr dirty="0">
              <a:solidFill>
                <a:srgbClr val="005A92"/>
              </a:solidFill>
            </a:endParaRPr>
          </a:p>
          <a:p>
            <a:pPr marL="457200" marR="0" lvl="0" indent="-355600" algn="l" rtl="0">
              <a:lnSpc>
                <a:spcPct val="100000"/>
              </a:lnSpc>
              <a:spcBef>
                <a:spcPts val="0"/>
              </a:spcBef>
              <a:spcAft>
                <a:spcPts val="0"/>
              </a:spcAft>
              <a:buSzPts val="2000"/>
              <a:buFont typeface="Arial"/>
              <a:buChar char="➢"/>
            </a:pPr>
            <a:r>
              <a:rPr lang="en-US" sz="2000" b="0" i="0" u="none" strike="noStrike" cap="none" dirty="0">
                <a:solidFill>
                  <a:srgbClr val="005A92"/>
                </a:solidFill>
                <a:latin typeface="Arial"/>
                <a:ea typeface="Arial"/>
                <a:cs typeface="Arial"/>
                <a:sym typeface="Arial"/>
              </a:rPr>
              <a:t>Altering, remodeling, installation on</a:t>
            </a:r>
            <a:r>
              <a:rPr lang="en-US" sz="2000" dirty="0">
                <a:solidFill>
                  <a:srgbClr val="005A92"/>
                </a:solidFill>
              </a:rPr>
              <a:t>-</a:t>
            </a:r>
            <a:r>
              <a:rPr lang="en-US" sz="2000" b="0" i="0" u="none" strike="noStrike" cap="none" dirty="0">
                <a:solidFill>
                  <a:srgbClr val="005A92"/>
                </a:solidFill>
                <a:latin typeface="Arial"/>
                <a:ea typeface="Arial"/>
                <a:cs typeface="Arial"/>
                <a:sym typeface="Arial"/>
              </a:rPr>
              <a:t>site of items fabricated off-site.</a:t>
            </a:r>
            <a:endParaRPr dirty="0">
              <a:solidFill>
                <a:srgbClr val="005A92"/>
              </a:solidFill>
            </a:endParaRPr>
          </a:p>
          <a:p>
            <a:pPr marL="457200" marR="0" lvl="0" indent="-355600" algn="l" rtl="0">
              <a:lnSpc>
                <a:spcPct val="100000"/>
              </a:lnSpc>
              <a:spcBef>
                <a:spcPts val="0"/>
              </a:spcBef>
              <a:spcAft>
                <a:spcPts val="0"/>
              </a:spcAft>
              <a:buSzPts val="2000"/>
              <a:buFont typeface="Arial"/>
              <a:buChar char="➢"/>
            </a:pPr>
            <a:r>
              <a:rPr lang="en-US" sz="2000" b="0" i="0" u="none" strike="noStrike" cap="none" dirty="0">
                <a:solidFill>
                  <a:srgbClr val="005A92"/>
                </a:solidFill>
                <a:latin typeface="Arial"/>
                <a:ea typeface="Arial"/>
                <a:cs typeface="Arial"/>
                <a:sym typeface="Arial"/>
              </a:rPr>
              <a:t>Dredging</a:t>
            </a:r>
            <a:r>
              <a:rPr lang="en-US" sz="2000" dirty="0">
                <a:solidFill>
                  <a:srgbClr val="005A92"/>
                </a:solidFill>
              </a:rPr>
              <a:t>.</a:t>
            </a:r>
            <a:endParaRPr dirty="0">
              <a:solidFill>
                <a:srgbClr val="005A92"/>
              </a:solidFill>
            </a:endParaRPr>
          </a:p>
          <a:p>
            <a:pPr marL="457200" marR="0" lvl="0" indent="-355600" algn="l" rtl="0">
              <a:lnSpc>
                <a:spcPct val="100000"/>
              </a:lnSpc>
              <a:spcBef>
                <a:spcPts val="0"/>
              </a:spcBef>
              <a:spcAft>
                <a:spcPts val="0"/>
              </a:spcAft>
              <a:buSzPts val="2000"/>
              <a:buFont typeface="Arial"/>
              <a:buChar char="➢"/>
            </a:pPr>
            <a:r>
              <a:rPr lang="en-US" sz="2000" b="0" i="0" u="none" strike="noStrike" cap="none" dirty="0">
                <a:solidFill>
                  <a:srgbClr val="005A92"/>
                </a:solidFill>
                <a:latin typeface="Arial"/>
                <a:ea typeface="Arial"/>
                <a:cs typeface="Arial"/>
                <a:sym typeface="Arial"/>
              </a:rPr>
              <a:t>Painting* and decorating (at time of construction or as an alteration or repair)</a:t>
            </a:r>
            <a:r>
              <a:rPr lang="en-US" sz="2000" dirty="0">
                <a:solidFill>
                  <a:srgbClr val="005A92"/>
                </a:solidFill>
              </a:rPr>
              <a:t>.</a:t>
            </a:r>
            <a:endParaRPr sz="1000" dirty="0">
              <a:solidFill>
                <a:srgbClr val="005A92"/>
              </a:solidFill>
            </a:endParaRPr>
          </a:p>
          <a:p>
            <a:pPr marL="457200" marR="0" lvl="0" indent="0" algn="l" rtl="0">
              <a:lnSpc>
                <a:spcPct val="100000"/>
              </a:lnSpc>
              <a:spcBef>
                <a:spcPts val="0"/>
              </a:spcBef>
              <a:spcAft>
                <a:spcPts val="0"/>
              </a:spcAft>
              <a:buNone/>
            </a:pPr>
            <a:endParaRPr sz="1000" dirty="0">
              <a:solidFill>
                <a:srgbClr val="005A92"/>
              </a:solidFill>
            </a:endParaRPr>
          </a:p>
          <a:p>
            <a:pPr marL="457200" marR="0" lvl="0" indent="0" algn="l" rtl="0">
              <a:lnSpc>
                <a:spcPct val="100000"/>
              </a:lnSpc>
              <a:spcBef>
                <a:spcPts val="0"/>
              </a:spcBef>
              <a:spcAft>
                <a:spcPts val="0"/>
              </a:spcAft>
              <a:buNone/>
            </a:pPr>
            <a:endParaRPr sz="1000" dirty="0">
              <a:solidFill>
                <a:srgbClr val="005A92"/>
              </a:solidFill>
            </a:endParaRPr>
          </a:p>
          <a:p>
            <a:pPr marL="457200" marR="0" lvl="0" indent="0" algn="l" rtl="0">
              <a:lnSpc>
                <a:spcPct val="100000"/>
              </a:lnSpc>
              <a:spcBef>
                <a:spcPts val="0"/>
              </a:spcBef>
              <a:spcAft>
                <a:spcPts val="0"/>
              </a:spcAft>
              <a:buNone/>
            </a:pPr>
            <a:r>
              <a:rPr lang="en-US" sz="1300" dirty="0">
                <a:solidFill>
                  <a:srgbClr val="005A92"/>
                </a:solidFill>
              </a:rPr>
              <a:t>*when performed as part construction, alteration, repair, or improvement; &gt; 200sf when done separately.</a:t>
            </a:r>
            <a:endParaRPr sz="1300" dirty="0">
              <a:solidFill>
                <a:srgbClr val="005A92"/>
              </a:solidFill>
            </a:endParaRPr>
          </a:p>
        </p:txBody>
      </p:sp>
      <p:sp>
        <p:nvSpPr>
          <p:cNvPr id="482" name="Google Shape;482;p71"/>
          <p:cNvSpPr txBox="1"/>
          <p:nvPr/>
        </p:nvSpPr>
        <p:spPr>
          <a:xfrm>
            <a:off x="6545168" y="1250618"/>
            <a:ext cx="2514600" cy="507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700" b="1" i="0" u="none" strike="noStrike" cap="none" dirty="0">
                <a:solidFill>
                  <a:srgbClr val="000000"/>
                </a:solidFill>
                <a:latin typeface="Arial"/>
                <a:ea typeface="Arial"/>
                <a:cs typeface="Arial"/>
                <a:sym typeface="Arial"/>
              </a:rPr>
              <a:t>MPT = $2,000</a:t>
            </a:r>
            <a:endParaRPr sz="1300" b="0" i="0" u="none" strike="noStrike" cap="none" dirty="0">
              <a:solidFill>
                <a:srgbClr val="000000"/>
              </a:solidFill>
              <a:latin typeface="Arial"/>
              <a:ea typeface="Arial"/>
              <a:cs typeface="Arial"/>
              <a:sym typeface="Arial"/>
            </a:endParaRPr>
          </a:p>
        </p:txBody>
      </p:sp>
      <p:pic>
        <p:nvPicPr>
          <p:cNvPr id="483" name="Google Shape;483;p71" descr="This shows construction equipment."/>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flipH="1">
            <a:off x="5325261" y="1829395"/>
            <a:ext cx="3818737" cy="27219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72">
            <a:extLst>
              <a:ext uri="{C183D7F6-B498-43B3-948B-1728B52AA6E4}">
                <adec:decorative xmlns:adec="http://schemas.microsoft.com/office/drawing/2017/decorative" val="1"/>
              </a:ext>
            </a:extLst>
          </p:cNvPr>
          <p:cNvSpPr txBox="1">
            <a:spLocks noGrp="1"/>
          </p:cNvSpPr>
          <p:nvPr>
            <p:ph type="title"/>
          </p:nvPr>
        </p:nvSpPr>
        <p:spPr>
          <a:xfrm>
            <a:off x="1061082" y="613735"/>
            <a:ext cx="5082600" cy="7572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MPT Exception for Services</a:t>
            </a:r>
            <a:endParaRPr sz="1400" b="0" i="0" u="none" strike="noStrike" cap="none" dirty="0">
              <a:solidFill>
                <a:srgbClr val="005A92"/>
              </a:solidFill>
              <a:latin typeface="Arial"/>
              <a:ea typeface="Arial"/>
              <a:cs typeface="Arial"/>
              <a:sym typeface="Arial"/>
            </a:endParaRPr>
          </a:p>
        </p:txBody>
      </p:sp>
      <p:sp>
        <p:nvSpPr>
          <p:cNvPr id="491" name="Google Shape;491;p72">
            <a:extLst>
              <a:ext uri="{C183D7F6-B498-43B3-948B-1728B52AA6E4}">
                <adec:decorative xmlns:adec="http://schemas.microsoft.com/office/drawing/2017/decorative" val="1"/>
              </a:ext>
            </a:extLst>
          </p:cNvPr>
          <p:cNvSpPr/>
          <p:nvPr/>
        </p:nvSpPr>
        <p:spPr>
          <a:xfrm>
            <a:off x="464663" y="1316470"/>
            <a:ext cx="5442300" cy="2893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2000" b="1" i="0" u="none" strike="noStrike" cap="none" dirty="0">
                <a:solidFill>
                  <a:srgbClr val="005A92"/>
                </a:solidFill>
                <a:latin typeface="Arial"/>
                <a:ea typeface="Arial"/>
                <a:cs typeface="Arial"/>
                <a:sym typeface="Arial"/>
              </a:rPr>
              <a:t>Definition:</a:t>
            </a:r>
            <a:r>
              <a:rPr lang="en-US" sz="2000" dirty="0">
                <a:solidFill>
                  <a:srgbClr val="005A92"/>
                </a:solidFill>
              </a:rPr>
              <a:t>  </a:t>
            </a:r>
            <a:r>
              <a:rPr lang="en-US" sz="2000" b="0" i="0" u="none" strike="noStrike" cap="none" dirty="0">
                <a:solidFill>
                  <a:srgbClr val="005A92"/>
                </a:solidFill>
                <a:latin typeface="Arial"/>
                <a:ea typeface="Arial"/>
                <a:cs typeface="Arial"/>
                <a:sym typeface="Arial"/>
              </a:rPr>
              <a:t>Services directly engage the time and effort of a contractor whose primary purpose is to perform an identifiable task</a:t>
            </a:r>
            <a:r>
              <a:rPr lang="en-US" sz="2000" dirty="0">
                <a:solidFill>
                  <a:srgbClr val="005A92"/>
                </a:solidFill>
              </a:rPr>
              <a:t>.</a:t>
            </a:r>
            <a:endParaRPr sz="2000" dirty="0">
              <a:solidFill>
                <a:srgbClr val="005A92"/>
              </a:solidFill>
            </a:endParaRPr>
          </a:p>
          <a:p>
            <a:pPr marL="457200" marR="0" lvl="0" indent="-355600" algn="l" rtl="0">
              <a:lnSpc>
                <a:spcPct val="100000"/>
              </a:lnSpc>
              <a:spcBef>
                <a:spcPts val="0"/>
              </a:spcBef>
              <a:spcAft>
                <a:spcPts val="0"/>
              </a:spcAft>
              <a:buSzPts val="2000"/>
              <a:buFont typeface="Arial"/>
              <a:buChar char="➢"/>
            </a:pPr>
            <a:r>
              <a:rPr lang="en-US" sz="2000" b="1" i="0" u="none" strike="noStrike" cap="none" dirty="0">
                <a:solidFill>
                  <a:srgbClr val="005A92"/>
                </a:solidFill>
                <a:latin typeface="Arial"/>
                <a:ea typeface="Arial"/>
                <a:cs typeface="Arial"/>
                <a:sym typeface="Arial"/>
              </a:rPr>
              <a:t>Services</a:t>
            </a:r>
            <a:r>
              <a:rPr lang="en-US" sz="2000" b="0" i="0" u="none" strike="noStrike" cap="none" dirty="0">
                <a:solidFill>
                  <a:srgbClr val="005A92"/>
                </a:solidFill>
                <a:latin typeface="Arial"/>
                <a:ea typeface="Arial"/>
                <a:cs typeface="Arial"/>
                <a:sym typeface="Arial"/>
              </a:rPr>
              <a:t> are performed by skilled and unskilled persons and include job categories subject to the </a:t>
            </a:r>
            <a:r>
              <a:rPr lang="en-US" sz="2000" b="0" i="0" u="sng" strike="noStrike" cap="none" dirty="0">
                <a:solidFill>
                  <a:schemeClr val="hlink"/>
                </a:solidFill>
                <a:latin typeface="Arial"/>
                <a:ea typeface="Arial"/>
                <a:cs typeface="Arial"/>
                <a:sym typeface="Arial"/>
                <a:hlinkClick r:id="rId3"/>
              </a:rPr>
              <a:t>Service Contract Labor Standards (SCLS)</a:t>
            </a:r>
            <a:r>
              <a:rPr lang="en-US" sz="2000" b="0" i="0" u="none" strike="noStrike" cap="none" dirty="0">
                <a:solidFill>
                  <a:srgbClr val="005A92"/>
                </a:solidFill>
                <a:latin typeface="Arial"/>
                <a:ea typeface="Arial"/>
                <a:cs typeface="Arial"/>
                <a:sym typeface="Arial"/>
              </a:rPr>
              <a:t> (formerly the Service Contract Act).  </a:t>
            </a:r>
            <a:r>
              <a:rPr lang="en-US" sz="2000" b="1" i="0" u="none" strike="noStrike" cap="none" dirty="0">
                <a:latin typeface="Arial"/>
                <a:ea typeface="Arial"/>
                <a:cs typeface="Arial"/>
                <a:sym typeface="Arial"/>
              </a:rPr>
              <a:t>MPT = $2500</a:t>
            </a:r>
            <a:endParaRPr sz="2000" dirty="0"/>
          </a:p>
          <a:p>
            <a:pPr marL="457200" marR="0" lvl="0" indent="-355600" algn="l" rtl="0">
              <a:lnSpc>
                <a:spcPct val="100000"/>
              </a:lnSpc>
              <a:spcBef>
                <a:spcPts val="0"/>
              </a:spcBef>
              <a:spcAft>
                <a:spcPts val="0"/>
              </a:spcAft>
              <a:buSzPts val="2000"/>
              <a:buFont typeface="Arial"/>
              <a:buChar char="➢"/>
            </a:pPr>
            <a:r>
              <a:rPr lang="en-US" sz="2000" b="1" i="0" u="none" strike="noStrike" cap="none" dirty="0">
                <a:solidFill>
                  <a:srgbClr val="005A92"/>
                </a:solidFill>
                <a:latin typeface="Arial"/>
                <a:ea typeface="Arial"/>
                <a:cs typeface="Arial"/>
                <a:sym typeface="Arial"/>
              </a:rPr>
              <a:t>Professional Services </a:t>
            </a:r>
            <a:r>
              <a:rPr lang="en-US" sz="2000" b="0" i="0" u="none" strike="noStrike" cap="none" dirty="0">
                <a:solidFill>
                  <a:srgbClr val="005A92"/>
                </a:solidFill>
                <a:latin typeface="Arial"/>
                <a:ea typeface="Arial"/>
                <a:cs typeface="Arial"/>
                <a:sym typeface="Arial"/>
              </a:rPr>
              <a:t>are performed by persons who are recognized professionals based on a prolonged course of study and not subject to SCLS. </a:t>
            </a:r>
            <a:r>
              <a:rPr lang="en-US" sz="2000" b="1" i="0" u="none" strike="noStrike" cap="none" dirty="0">
                <a:latin typeface="Arial"/>
                <a:ea typeface="Arial"/>
                <a:cs typeface="Arial"/>
                <a:sym typeface="Arial"/>
              </a:rPr>
              <a:t>MPT = $10,000</a:t>
            </a:r>
            <a:endParaRPr sz="2000" b="0" i="0" u="none" strike="noStrike" cap="none" dirty="0">
              <a:latin typeface="Arial"/>
              <a:ea typeface="Arial"/>
              <a:cs typeface="Arial"/>
              <a:sym typeface="Arial"/>
            </a:endParaRPr>
          </a:p>
        </p:txBody>
      </p:sp>
      <p:pic>
        <p:nvPicPr>
          <p:cNvPr id="490" name="Google Shape;490;p72">
            <a:extLst>
              <a:ext uri="{C183D7F6-B498-43B3-948B-1728B52AA6E4}">
                <adec:decorative xmlns:adec="http://schemas.microsoft.com/office/drawing/2017/decorative" val="1"/>
              </a:ext>
            </a:extLst>
          </p:cNvPr>
          <p:cNvPicPr preferRelativeResize="0"/>
          <p:nvPr/>
        </p:nvPicPr>
        <p:blipFill rotWithShape="1">
          <a:blip r:embed="rId4">
            <a:alphaModFix/>
          </a:blip>
          <a:srcRect/>
          <a:stretch/>
        </p:blipFill>
        <p:spPr>
          <a:xfrm flipH="1">
            <a:off x="5764788" y="1831387"/>
            <a:ext cx="3385075" cy="22600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73">
            <a:extLst>
              <a:ext uri="{C183D7F6-B498-43B3-948B-1728B52AA6E4}">
                <adec:decorative xmlns:adec="http://schemas.microsoft.com/office/drawing/2017/decorative" val="1"/>
              </a:ext>
            </a:extLst>
          </p:cNvPr>
          <p:cNvSpPr txBox="1">
            <a:spLocks noGrp="1"/>
          </p:cNvSpPr>
          <p:nvPr>
            <p:ph type="title"/>
          </p:nvPr>
        </p:nvSpPr>
        <p:spPr>
          <a:xfrm>
            <a:off x="973322" y="568445"/>
            <a:ext cx="3268200"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MPT for Supplies</a:t>
            </a:r>
            <a:endParaRPr sz="1400" b="0" i="0" u="none" strike="noStrike" cap="none" dirty="0">
              <a:solidFill>
                <a:srgbClr val="005A92"/>
              </a:solidFill>
              <a:latin typeface="Arial"/>
              <a:ea typeface="Arial"/>
              <a:cs typeface="Arial"/>
              <a:sym typeface="Arial"/>
            </a:endParaRPr>
          </a:p>
        </p:txBody>
      </p:sp>
      <p:sp>
        <p:nvSpPr>
          <p:cNvPr id="498" name="Google Shape;498;p73">
            <a:extLst>
              <a:ext uri="{C183D7F6-B498-43B3-948B-1728B52AA6E4}">
                <adec:decorative xmlns:adec="http://schemas.microsoft.com/office/drawing/2017/decorative" val="1"/>
              </a:ext>
            </a:extLst>
          </p:cNvPr>
          <p:cNvSpPr txBox="1"/>
          <p:nvPr/>
        </p:nvSpPr>
        <p:spPr>
          <a:xfrm>
            <a:off x="6459497" y="1261882"/>
            <a:ext cx="2877600" cy="507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700" b="1" i="0" u="none" strike="noStrike" cap="none" dirty="0">
                <a:solidFill>
                  <a:srgbClr val="000000"/>
                </a:solidFill>
                <a:latin typeface="Arial"/>
                <a:ea typeface="Arial"/>
                <a:cs typeface="Arial"/>
                <a:sym typeface="Arial"/>
              </a:rPr>
              <a:t>MPT = $10,000</a:t>
            </a:r>
            <a:endParaRPr sz="2700" b="0" i="0" u="none" strike="noStrike" cap="none" dirty="0">
              <a:solidFill>
                <a:srgbClr val="000000"/>
              </a:solidFill>
              <a:latin typeface="Arial"/>
              <a:ea typeface="Arial"/>
              <a:cs typeface="Arial"/>
              <a:sym typeface="Arial"/>
            </a:endParaRPr>
          </a:p>
        </p:txBody>
      </p:sp>
      <p:sp>
        <p:nvSpPr>
          <p:cNvPr id="499" name="Google Shape;499;p73">
            <a:extLst>
              <a:ext uri="{C183D7F6-B498-43B3-948B-1728B52AA6E4}">
                <adec:decorative xmlns:adec="http://schemas.microsoft.com/office/drawing/2017/decorative" val="1"/>
              </a:ext>
            </a:extLst>
          </p:cNvPr>
          <p:cNvSpPr/>
          <p:nvPr/>
        </p:nvSpPr>
        <p:spPr>
          <a:xfrm>
            <a:off x="466169" y="1317400"/>
            <a:ext cx="7359000" cy="2893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2000" b="1" i="0" u="none" strike="noStrike" cap="none" dirty="0">
                <a:solidFill>
                  <a:srgbClr val="005A92"/>
                </a:solidFill>
                <a:latin typeface="Arial"/>
                <a:ea typeface="Arial"/>
                <a:cs typeface="Arial"/>
                <a:sym typeface="Arial"/>
              </a:rPr>
              <a:t>Definition</a:t>
            </a:r>
            <a:r>
              <a:rPr lang="en-US" sz="2000" b="1" dirty="0">
                <a:solidFill>
                  <a:srgbClr val="005A92"/>
                </a:solidFill>
              </a:rPr>
              <a:t>:  </a:t>
            </a:r>
            <a:r>
              <a:rPr lang="en-US" sz="2000" b="0" i="0" u="none" strike="noStrike" cap="none" dirty="0">
                <a:solidFill>
                  <a:srgbClr val="005A92"/>
                </a:solidFill>
                <a:latin typeface="Arial"/>
                <a:ea typeface="Arial"/>
                <a:cs typeface="Arial"/>
                <a:sym typeface="Arial"/>
              </a:rPr>
              <a:t>All property except land or interest </a:t>
            </a:r>
            <a:endParaRPr sz="2000" b="0" i="0" u="none" strike="noStrike" cap="none" dirty="0">
              <a:solidFill>
                <a:srgbClr val="005A92"/>
              </a:solidFill>
              <a:latin typeface="Arial"/>
              <a:ea typeface="Arial"/>
              <a:cs typeface="Arial"/>
              <a:sym typeface="Arial"/>
            </a:endParaRPr>
          </a:p>
          <a:p>
            <a:pPr marL="0" marR="0" lvl="0" indent="0" algn="l" rtl="0">
              <a:lnSpc>
                <a:spcPct val="100000"/>
              </a:lnSpc>
              <a:spcBef>
                <a:spcPts val="0"/>
              </a:spcBef>
              <a:spcAft>
                <a:spcPts val="0"/>
              </a:spcAft>
              <a:buNone/>
            </a:pPr>
            <a:r>
              <a:rPr lang="en-US" sz="2000" b="0" i="0" u="none" strike="noStrike" cap="none" dirty="0">
                <a:solidFill>
                  <a:srgbClr val="005A92"/>
                </a:solidFill>
                <a:latin typeface="Arial"/>
                <a:ea typeface="Arial"/>
                <a:cs typeface="Arial"/>
                <a:sym typeface="Arial"/>
              </a:rPr>
              <a:t>in land (</a:t>
            </a:r>
            <a:r>
              <a:rPr lang="en-US" sz="2000" b="0" i="0" u="sng" strike="noStrike" cap="none" dirty="0">
                <a:solidFill>
                  <a:schemeClr val="hlink"/>
                </a:solidFill>
                <a:latin typeface="Arial"/>
                <a:ea typeface="Arial"/>
                <a:cs typeface="Arial"/>
                <a:sym typeface="Arial"/>
                <a:hlinkClick r:id="rId3"/>
              </a:rPr>
              <a:t>FAR 2.101</a:t>
            </a:r>
            <a:r>
              <a:rPr lang="en-US" sz="2000" b="0" i="0" u="none" strike="noStrike" cap="none" dirty="0">
                <a:solidFill>
                  <a:srgbClr val="005A92"/>
                </a:solidFill>
                <a:latin typeface="Arial"/>
                <a:ea typeface="Arial"/>
                <a:cs typeface="Arial"/>
                <a:sym typeface="Arial"/>
              </a:rPr>
              <a:t>).</a:t>
            </a:r>
            <a:endParaRPr sz="2000" dirty="0">
              <a:solidFill>
                <a:srgbClr val="005A92"/>
              </a:solidFill>
            </a:endParaRPr>
          </a:p>
          <a:p>
            <a:pPr marL="0" marR="0" lvl="0" indent="0" algn="l" rtl="0">
              <a:lnSpc>
                <a:spcPct val="100000"/>
              </a:lnSpc>
              <a:spcBef>
                <a:spcPts val="0"/>
              </a:spcBef>
              <a:spcAft>
                <a:spcPts val="0"/>
              </a:spcAft>
              <a:buNone/>
            </a:pPr>
            <a:endParaRPr sz="2000" dirty="0">
              <a:solidFill>
                <a:srgbClr val="005A92"/>
              </a:solidFill>
            </a:endParaRPr>
          </a:p>
          <a:p>
            <a:pPr marL="0" marR="0" lvl="0" indent="0" algn="l" rtl="0">
              <a:lnSpc>
                <a:spcPct val="100000"/>
              </a:lnSpc>
              <a:spcBef>
                <a:spcPts val="0"/>
              </a:spcBef>
              <a:spcAft>
                <a:spcPts val="0"/>
              </a:spcAft>
              <a:buNone/>
            </a:pPr>
            <a:r>
              <a:rPr lang="en-US" sz="2000" b="1" i="0" u="sng" strike="noStrike" cap="none" dirty="0">
                <a:solidFill>
                  <a:schemeClr val="hlink"/>
                </a:solidFill>
                <a:latin typeface="Arial"/>
                <a:ea typeface="Arial"/>
                <a:cs typeface="Arial"/>
                <a:sym typeface="Arial"/>
                <a:hlinkClick r:id="rId4"/>
              </a:rPr>
              <a:t>FAR Subpart 8.405-1</a:t>
            </a:r>
            <a:r>
              <a:rPr lang="en-US" sz="2000" b="1" i="0" u="none" strike="noStrike" cap="none" dirty="0">
                <a:solidFill>
                  <a:srgbClr val="005A92"/>
                </a:solidFill>
                <a:latin typeface="Arial"/>
                <a:ea typeface="Arial"/>
                <a:cs typeface="Arial"/>
                <a:sym typeface="Arial"/>
              </a:rPr>
              <a:t>: </a:t>
            </a:r>
            <a:r>
              <a:rPr lang="en-US" sz="2000" b="0" i="0" u="none" strike="noStrike" cap="none" dirty="0">
                <a:solidFill>
                  <a:srgbClr val="005A92"/>
                </a:solidFill>
                <a:latin typeface="Arial"/>
                <a:ea typeface="Arial"/>
                <a:cs typeface="Arial"/>
                <a:sym typeface="Arial"/>
              </a:rPr>
              <a:t>Eligible ordering activities can use Federal Supply Schedules (FSS) (also called “GSA Schedules”) to place orders for supplies at or below the MPT. Ordering activities are not required to solicit quotes from a specific number of Schedule Contractors, but should rotate orders among all qualified Schedule Contractors.</a:t>
            </a:r>
            <a:endParaRPr sz="2000" b="0" i="0" u="none" strike="noStrike" cap="none" dirty="0">
              <a:solidFill>
                <a:srgbClr val="005A92"/>
              </a:solidFill>
              <a:latin typeface="Arial"/>
              <a:ea typeface="Arial"/>
              <a:cs typeface="Arial"/>
              <a:sym typeface="Arial"/>
            </a:endParaRPr>
          </a:p>
          <a:p>
            <a:pPr marL="342900" marR="0" lvl="0" indent="-215900" algn="l" rtl="0">
              <a:lnSpc>
                <a:spcPct val="100000"/>
              </a:lnSpc>
              <a:spcBef>
                <a:spcPts val="0"/>
              </a:spcBef>
              <a:spcAft>
                <a:spcPts val="0"/>
              </a:spcAft>
              <a:buClr>
                <a:srgbClr val="000000"/>
              </a:buClr>
              <a:buSzPts val="2000"/>
              <a:buFont typeface="Arial"/>
              <a:buNone/>
            </a:pPr>
            <a:endParaRPr sz="2000" b="0" i="0" u="none" strike="noStrike" cap="none" dirty="0">
              <a:solidFill>
                <a:srgbClr val="000000"/>
              </a:solidFill>
              <a:latin typeface="Arial"/>
              <a:ea typeface="Arial"/>
              <a:cs typeface="Arial"/>
              <a:sym typeface="Arial"/>
            </a:endParaRPr>
          </a:p>
        </p:txBody>
      </p:sp>
      <p:grpSp>
        <p:nvGrpSpPr>
          <p:cNvPr id="500" name="Google Shape;500;p73">
            <a:extLst>
              <a:ext uri="{C183D7F6-B498-43B3-948B-1728B52AA6E4}">
                <adec:decorative xmlns:adec="http://schemas.microsoft.com/office/drawing/2017/decorative" val="1"/>
              </a:ext>
            </a:extLst>
          </p:cNvPr>
          <p:cNvGrpSpPr/>
          <p:nvPr/>
        </p:nvGrpSpPr>
        <p:grpSpPr>
          <a:xfrm>
            <a:off x="1346342" y="4109504"/>
            <a:ext cx="6451312" cy="964165"/>
            <a:chOff x="307975" y="1306427"/>
            <a:chExt cx="8531224" cy="1295747"/>
          </a:xfrm>
        </p:grpSpPr>
        <p:pic>
          <p:nvPicPr>
            <p:cNvPr id="501" name="Google Shape;501;p73" title="Decorative Picture of a Ballpoint Pen"/>
            <p:cNvPicPr preferRelativeResize="0"/>
            <p:nvPr/>
          </p:nvPicPr>
          <p:blipFill rotWithShape="1">
            <a:blip r:embed="rId5" cstate="email">
              <a:alphaModFix/>
              <a:extLst>
                <a:ext uri="{28A0092B-C50C-407E-A947-70E740481C1C}">
                  <a14:useLocalDpi xmlns:a14="http://schemas.microsoft.com/office/drawing/2010/main"/>
                </a:ext>
              </a:extLst>
            </a:blip>
            <a:srcRect/>
            <a:stretch/>
          </p:blipFill>
          <p:spPr>
            <a:xfrm>
              <a:off x="307975" y="1315301"/>
              <a:ext cx="1454245" cy="1269491"/>
            </a:xfrm>
            <a:prstGeom prst="rect">
              <a:avLst/>
            </a:prstGeom>
            <a:noFill/>
            <a:ln>
              <a:noFill/>
            </a:ln>
          </p:spPr>
        </p:pic>
        <p:pic>
          <p:nvPicPr>
            <p:cNvPr id="502" name="Google Shape;502;p73" title="Decorative Picture of a Laptop Computer"/>
            <p:cNvPicPr preferRelativeResize="0"/>
            <p:nvPr/>
          </p:nvPicPr>
          <p:blipFill rotWithShape="1">
            <a:blip r:embed="rId6" cstate="email">
              <a:alphaModFix/>
              <a:extLst>
                <a:ext uri="{28A0092B-C50C-407E-A947-70E740481C1C}">
                  <a14:useLocalDpi xmlns:a14="http://schemas.microsoft.com/office/drawing/2010/main"/>
                </a:ext>
              </a:extLst>
            </a:blip>
            <a:srcRect/>
            <a:stretch/>
          </p:blipFill>
          <p:spPr>
            <a:xfrm>
              <a:off x="1762220" y="1315302"/>
              <a:ext cx="1517891" cy="1269492"/>
            </a:xfrm>
            <a:prstGeom prst="rect">
              <a:avLst/>
            </a:prstGeom>
            <a:noFill/>
            <a:ln>
              <a:noFill/>
            </a:ln>
          </p:spPr>
        </p:pic>
        <p:pic>
          <p:nvPicPr>
            <p:cNvPr id="503" name="Google Shape;503;p73" title="Decorative Picture of a Computer Headset"/>
            <p:cNvPicPr preferRelativeResize="0"/>
            <p:nvPr/>
          </p:nvPicPr>
          <p:blipFill rotWithShape="1">
            <a:blip r:embed="rId7" cstate="email">
              <a:alphaModFix/>
              <a:extLst>
                <a:ext uri="{28A0092B-C50C-407E-A947-70E740481C1C}">
                  <a14:useLocalDpi xmlns:a14="http://schemas.microsoft.com/office/drawing/2010/main"/>
                </a:ext>
              </a:extLst>
            </a:blip>
            <a:srcRect/>
            <a:stretch/>
          </p:blipFill>
          <p:spPr>
            <a:xfrm>
              <a:off x="3280111" y="1315302"/>
              <a:ext cx="1683544" cy="1269492"/>
            </a:xfrm>
            <a:prstGeom prst="rect">
              <a:avLst/>
            </a:prstGeom>
            <a:noFill/>
            <a:ln>
              <a:noFill/>
            </a:ln>
          </p:spPr>
        </p:pic>
        <p:pic>
          <p:nvPicPr>
            <p:cNvPr id="504" name="Google Shape;504;p73" title="Decorative Picture of a Bottle of Hand Sanitizer"/>
            <p:cNvPicPr preferRelativeResize="0"/>
            <p:nvPr/>
          </p:nvPicPr>
          <p:blipFill rotWithShape="1">
            <a:blip r:embed="rId8" cstate="email">
              <a:alphaModFix/>
              <a:extLst>
                <a:ext uri="{28A0092B-C50C-407E-A947-70E740481C1C}">
                  <a14:useLocalDpi xmlns:a14="http://schemas.microsoft.com/office/drawing/2010/main"/>
                </a:ext>
              </a:extLst>
            </a:blip>
            <a:srcRect/>
            <a:stretch/>
          </p:blipFill>
          <p:spPr>
            <a:xfrm>
              <a:off x="4963655" y="1315302"/>
              <a:ext cx="1304590" cy="1269494"/>
            </a:xfrm>
            <a:prstGeom prst="rect">
              <a:avLst/>
            </a:prstGeom>
            <a:noFill/>
            <a:ln>
              <a:noFill/>
            </a:ln>
          </p:spPr>
        </p:pic>
        <p:pic>
          <p:nvPicPr>
            <p:cNvPr id="505" name="Google Shape;505;p73" title="Decorative Picture of a Sign"/>
            <p:cNvPicPr preferRelativeResize="0"/>
            <p:nvPr/>
          </p:nvPicPr>
          <p:blipFill rotWithShape="1">
            <a:blip r:embed="rId9" cstate="email">
              <a:alphaModFix/>
              <a:extLst>
                <a:ext uri="{28A0092B-C50C-407E-A947-70E740481C1C}">
                  <a14:useLocalDpi xmlns:a14="http://schemas.microsoft.com/office/drawing/2010/main"/>
                </a:ext>
              </a:extLst>
            </a:blip>
            <a:srcRect/>
            <a:stretch/>
          </p:blipFill>
          <p:spPr>
            <a:xfrm>
              <a:off x="6268245" y="1315300"/>
              <a:ext cx="1292407" cy="1269492"/>
            </a:xfrm>
            <a:prstGeom prst="rect">
              <a:avLst/>
            </a:prstGeom>
            <a:noFill/>
            <a:ln>
              <a:noFill/>
            </a:ln>
          </p:spPr>
        </p:pic>
        <p:pic>
          <p:nvPicPr>
            <p:cNvPr id="506" name="Google Shape;506;p73" title="Decorative Picture of a Toolbox"/>
            <p:cNvPicPr preferRelativeResize="0"/>
            <p:nvPr/>
          </p:nvPicPr>
          <p:blipFill rotWithShape="1">
            <a:blip r:embed="rId10" cstate="email">
              <a:alphaModFix/>
              <a:extLst>
                <a:ext uri="{28A0092B-C50C-407E-A947-70E740481C1C}">
                  <a14:useLocalDpi xmlns:a14="http://schemas.microsoft.com/office/drawing/2010/main"/>
                </a:ext>
              </a:extLst>
            </a:blip>
            <a:srcRect/>
            <a:stretch/>
          </p:blipFill>
          <p:spPr>
            <a:xfrm>
              <a:off x="7560652" y="1306427"/>
              <a:ext cx="1278547" cy="1295747"/>
            </a:xfrm>
            <a:prstGeom prst="rect">
              <a:avLst/>
            </a:prstGeom>
            <a:noFill/>
            <a:ln>
              <a:noFill/>
            </a:ln>
          </p:spPr>
        </p:pic>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74">
            <a:extLst>
              <a:ext uri="{C183D7F6-B498-43B3-948B-1728B52AA6E4}">
                <adec:decorative xmlns:adec="http://schemas.microsoft.com/office/drawing/2017/decorative" val="1"/>
              </a:ext>
            </a:extLst>
          </p:cNvPr>
          <p:cNvSpPr>
            <a:spLocks noGrp="1"/>
          </p:cNvSpPr>
          <p:nvPr>
            <p:ph type="title" idx="4294967295"/>
          </p:nvPr>
        </p:nvSpPr>
        <p:spPr>
          <a:xfrm>
            <a:off x="848778" y="675625"/>
            <a:ext cx="8083500" cy="642900"/>
          </a:xfrm>
          <a:prstGeom prst="rect">
            <a:avLst/>
          </a:prstGeom>
          <a:noFill/>
          <a:ln>
            <a:noFill/>
            <a:prstDash/>
          </a:ln>
          <a:effectLst/>
        </p:spPr>
        <p:txBody>
          <a:bodyPr rot="0" spcFirstLastPara="1"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r" defTabSz="914400" rtl="0" eaLnBrk="1" fontAlgn="auto" latinLnBrk="0" hangingPunct="1">
              <a:lnSpc>
                <a:spcPct val="100000"/>
              </a:lnSpc>
              <a:spcBef>
                <a:spcPts val="0"/>
              </a:spcBef>
              <a:spcAft>
                <a:spcPts val="0"/>
              </a:spcAft>
              <a:buClr>
                <a:srgbClr val="000000"/>
              </a:buClr>
              <a:buSzPts val="3200"/>
              <a:buFont typeface="Arial"/>
              <a:buNone/>
              <a:tabLst/>
              <a:defRPr/>
            </a:pPr>
            <a:r>
              <a:rPr kumimoji="0" lang="en-US" sz="3200" b="0" i="0" u="none" strike="noStrike" kern="0" cap="none" spc="0" normalizeH="0" baseline="0" noProof="0" dirty="0">
                <a:ln>
                  <a:noFill/>
                </a:ln>
                <a:solidFill>
                  <a:srgbClr val="005A92"/>
                </a:solidFill>
                <a:effectLst/>
                <a:uLnTx/>
                <a:uFillTx/>
                <a:latin typeface="Arial"/>
                <a:ea typeface="Arial"/>
                <a:cs typeface="Arial"/>
                <a:sym typeface="Arial"/>
              </a:rPr>
              <a:t>MPT Exception for Contingency Operations</a:t>
            </a:r>
            <a:endParaRPr kumimoji="0" lang="en-US" sz="1400" b="0" i="0" u="none" strike="noStrike" kern="0" cap="none" spc="0" normalizeH="0" baseline="0" noProof="0" dirty="0">
              <a:ln>
                <a:noFill/>
              </a:ln>
              <a:solidFill>
                <a:srgbClr val="005A92"/>
              </a:solidFill>
              <a:effectLst/>
              <a:uLnTx/>
              <a:uFillTx/>
              <a:latin typeface="Arial"/>
              <a:ea typeface="Arial"/>
              <a:cs typeface="Arial"/>
              <a:sym typeface="Arial"/>
            </a:endParaRPr>
          </a:p>
        </p:txBody>
      </p:sp>
      <p:sp>
        <p:nvSpPr>
          <p:cNvPr id="515" name="Google Shape;515;p74">
            <a:extLst>
              <a:ext uri="{C183D7F6-B498-43B3-948B-1728B52AA6E4}">
                <adec:decorative xmlns:adec="http://schemas.microsoft.com/office/drawing/2017/decorative" val="1"/>
              </a:ext>
            </a:extLst>
          </p:cNvPr>
          <p:cNvSpPr txBox="1"/>
          <p:nvPr/>
        </p:nvSpPr>
        <p:spPr>
          <a:xfrm>
            <a:off x="707136" y="1332149"/>
            <a:ext cx="6146700" cy="2555100"/>
          </a:xfrm>
          <a:prstGeom prst="rect">
            <a:avLst/>
          </a:prstGeom>
          <a:noFill/>
          <a:ln>
            <a:noFill/>
          </a:ln>
        </p:spPr>
        <p:txBody>
          <a:bodyPr spcFirstLastPara="1" wrap="square" lIns="91425" tIns="91425" rIns="91425" bIns="91425" anchor="t" anchorCtr="0">
            <a:spAutoFit/>
          </a:bodyPr>
          <a:lstStyle/>
          <a:p>
            <a:pPr marL="0" lvl="0" indent="-139700" algn="l" rtl="0">
              <a:spcBef>
                <a:spcPts val="0"/>
              </a:spcBef>
              <a:spcAft>
                <a:spcPts val="0"/>
              </a:spcAft>
              <a:buSzPts val="2200"/>
              <a:buChar char="➢"/>
            </a:pPr>
            <a:r>
              <a:rPr lang="en-US" sz="2200" dirty="0">
                <a:solidFill>
                  <a:srgbClr val="005A92"/>
                </a:solidFill>
              </a:rPr>
              <a:t>To support contingency ops or facilitate defense against or recovery from cyber, nuclear, biological, chemical, or radiological attack.</a:t>
            </a:r>
            <a:endParaRPr sz="2200" dirty="0">
              <a:solidFill>
                <a:srgbClr val="005A92"/>
              </a:solidFill>
            </a:endParaRPr>
          </a:p>
          <a:p>
            <a:pPr marL="0" lvl="0" indent="-139700" algn="l" rtl="0">
              <a:spcBef>
                <a:spcPts val="0"/>
              </a:spcBef>
              <a:spcAft>
                <a:spcPts val="0"/>
              </a:spcAft>
              <a:buSzPts val="2200"/>
              <a:buChar char="➢"/>
            </a:pPr>
            <a:r>
              <a:rPr lang="en-US" sz="2200" dirty="0">
                <a:solidFill>
                  <a:srgbClr val="005A92"/>
                </a:solidFill>
              </a:rPr>
              <a:t>MPT is </a:t>
            </a:r>
            <a:r>
              <a:rPr lang="en-US" sz="2200" b="1" dirty="0"/>
              <a:t>$20,000</a:t>
            </a:r>
            <a:r>
              <a:rPr lang="en-US" sz="2200" dirty="0">
                <a:solidFill>
                  <a:srgbClr val="005A92"/>
                </a:solidFill>
              </a:rPr>
              <a:t> if awarded and performed, </a:t>
            </a:r>
            <a:endParaRPr sz="2200" dirty="0">
              <a:solidFill>
                <a:srgbClr val="005A92"/>
              </a:solidFill>
            </a:endParaRPr>
          </a:p>
          <a:p>
            <a:pPr marL="0" lvl="0" indent="0" algn="l" rtl="0">
              <a:spcBef>
                <a:spcPts val="0"/>
              </a:spcBef>
              <a:spcAft>
                <a:spcPts val="0"/>
              </a:spcAft>
              <a:buNone/>
            </a:pPr>
            <a:r>
              <a:rPr lang="en-US" sz="2200" dirty="0">
                <a:solidFill>
                  <a:srgbClr val="005A92"/>
                </a:solidFill>
              </a:rPr>
              <a:t>or if purchase to be made </a:t>
            </a:r>
            <a:r>
              <a:rPr lang="en-US" sz="2200" b="1" u="sng" dirty="0">
                <a:solidFill>
                  <a:srgbClr val="005A92"/>
                </a:solidFill>
              </a:rPr>
              <a:t>INSIDE</a:t>
            </a:r>
            <a:r>
              <a:rPr lang="en-US" sz="2200" dirty="0">
                <a:solidFill>
                  <a:srgbClr val="005A92"/>
                </a:solidFill>
              </a:rPr>
              <a:t> the U.S.</a:t>
            </a:r>
            <a:endParaRPr sz="2200" dirty="0">
              <a:solidFill>
                <a:srgbClr val="005A92"/>
              </a:solidFill>
            </a:endParaRPr>
          </a:p>
          <a:p>
            <a:pPr marL="0" lvl="0" indent="-139700" algn="l" rtl="0">
              <a:spcBef>
                <a:spcPts val="0"/>
              </a:spcBef>
              <a:spcAft>
                <a:spcPts val="0"/>
              </a:spcAft>
              <a:buSzPts val="2200"/>
              <a:buChar char="➢"/>
            </a:pPr>
            <a:r>
              <a:rPr lang="en-US" sz="2200" dirty="0">
                <a:solidFill>
                  <a:srgbClr val="005A92"/>
                </a:solidFill>
              </a:rPr>
              <a:t>MPT is </a:t>
            </a:r>
            <a:r>
              <a:rPr lang="en-US" sz="2200" b="1" dirty="0"/>
              <a:t>$35,000</a:t>
            </a:r>
            <a:r>
              <a:rPr lang="en-US" sz="2200" dirty="0">
                <a:solidFill>
                  <a:srgbClr val="005A92"/>
                </a:solidFill>
              </a:rPr>
              <a:t> if awarded and performed, </a:t>
            </a:r>
            <a:endParaRPr sz="2200" dirty="0">
              <a:solidFill>
                <a:srgbClr val="005A92"/>
              </a:solidFill>
            </a:endParaRPr>
          </a:p>
          <a:p>
            <a:pPr marL="0" lvl="0" indent="0" algn="l" rtl="0">
              <a:spcBef>
                <a:spcPts val="0"/>
              </a:spcBef>
              <a:spcAft>
                <a:spcPts val="0"/>
              </a:spcAft>
              <a:buNone/>
            </a:pPr>
            <a:r>
              <a:rPr lang="en-US" sz="2200" dirty="0">
                <a:solidFill>
                  <a:srgbClr val="005A92"/>
                </a:solidFill>
              </a:rPr>
              <a:t>or if purchase to be made </a:t>
            </a:r>
            <a:r>
              <a:rPr lang="en-US" sz="2200" b="1" u="sng" dirty="0">
                <a:solidFill>
                  <a:srgbClr val="005A92"/>
                </a:solidFill>
              </a:rPr>
              <a:t>OUTSIDE</a:t>
            </a:r>
            <a:r>
              <a:rPr lang="en-US" sz="2200" dirty="0">
                <a:solidFill>
                  <a:srgbClr val="005A92"/>
                </a:solidFill>
              </a:rPr>
              <a:t> the U.S.</a:t>
            </a:r>
            <a:endParaRPr sz="2200" dirty="0">
              <a:solidFill>
                <a:srgbClr val="005A92"/>
              </a:solidFill>
              <a:latin typeface="Calibri"/>
              <a:ea typeface="Calibri"/>
              <a:cs typeface="Calibri"/>
              <a:sym typeface="Calibri"/>
            </a:endParaRPr>
          </a:p>
        </p:txBody>
      </p:sp>
      <p:pic>
        <p:nvPicPr>
          <p:cNvPr id="513" name="Google Shape;513;p74">
            <a:extLst>
              <a:ext uri="{C183D7F6-B498-43B3-948B-1728B52AA6E4}">
                <adec:decorative xmlns:adec="http://schemas.microsoft.com/office/drawing/2017/decorative" val="1"/>
              </a:ext>
            </a:extLst>
          </p:cNvPr>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6479925" y="1833650"/>
            <a:ext cx="2664075" cy="1554050"/>
          </a:xfrm>
          <a:prstGeom prst="rect">
            <a:avLst/>
          </a:prstGeom>
          <a:noFill/>
          <a:ln>
            <a:noFill/>
          </a:ln>
        </p:spPr>
      </p:pic>
      <p:sp>
        <p:nvSpPr>
          <p:cNvPr id="514" name="Google Shape;514;p74">
            <a:extLst>
              <a:ext uri="{C183D7F6-B498-43B3-948B-1728B52AA6E4}">
                <adec:decorative xmlns:adec="http://schemas.microsoft.com/office/drawing/2017/decorative" val="1"/>
              </a:ext>
            </a:extLst>
          </p:cNvPr>
          <p:cNvSpPr txBox="1"/>
          <p:nvPr/>
        </p:nvSpPr>
        <p:spPr>
          <a:xfrm>
            <a:off x="970350" y="4205010"/>
            <a:ext cx="7203300" cy="707846"/>
          </a:xfrm>
          <a:prstGeom prst="rect">
            <a:avLst/>
          </a:prstGeom>
          <a:noFill/>
          <a:ln w="9525" cap="flat" cmpd="sng">
            <a:solidFill>
              <a:srgbClr val="000000"/>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000" i="0" u="none" strike="noStrike" cap="none" dirty="0">
                <a:solidFill>
                  <a:srgbClr val="000000"/>
                </a:solidFill>
              </a:rPr>
              <a:t>INCLUDES:  (1) Requests from the Secretary of State or Administrator of the USAID for international disaster assistance pursuant to </a:t>
            </a:r>
            <a:r>
              <a:rPr lang="en-US" sz="1000" i="0" u="sng" strike="noStrike" cap="none" dirty="0">
                <a:solidFill>
                  <a:schemeClr val="hlink"/>
                </a:solidFill>
                <a:hlinkClick r:id="rId4"/>
              </a:rPr>
              <a:t>22 U.S.C. 2292</a:t>
            </a:r>
            <a:r>
              <a:rPr lang="en-US" sz="1000" i="0" u="none" strike="noStrike" cap="none" dirty="0">
                <a:solidFill>
                  <a:srgbClr val="000000"/>
                </a:solidFill>
              </a:rPr>
              <a:t>, et seq.; or (2) Support  response to an emergency or major disaster pursuant to </a:t>
            </a:r>
            <a:r>
              <a:rPr lang="en-US" sz="1000" i="0" u="sng" strike="noStrike" cap="none" dirty="0">
                <a:solidFill>
                  <a:schemeClr val="hlink"/>
                </a:solidFill>
                <a:hlinkClick r:id="rId5"/>
              </a:rPr>
              <a:t>42 U.S.C. 5122</a:t>
            </a:r>
            <a:r>
              <a:rPr lang="en-US" sz="1000" i="0" u="none" strike="noStrike" cap="none" dirty="0">
                <a:solidFill>
                  <a:srgbClr val="000000"/>
                </a:solidFill>
              </a:rPr>
              <a:t> as described in </a:t>
            </a:r>
            <a:r>
              <a:rPr lang="en-US" sz="1000" i="0" u="sng" strike="noStrike" cap="none" dirty="0">
                <a:solidFill>
                  <a:schemeClr val="hlink"/>
                </a:solidFill>
                <a:hlinkClick r:id="rId6"/>
              </a:rPr>
              <a:t>FAR 13.201(g)(1)</a:t>
            </a:r>
            <a:r>
              <a:rPr lang="en-US" sz="1000" i="0" u="none" strike="noStrike" cap="none" dirty="0">
                <a:solidFill>
                  <a:srgbClr val="000000"/>
                </a:solidFill>
              </a:rPr>
              <a:t>, </a:t>
            </a:r>
            <a:r>
              <a:rPr lang="en-US" sz="1000" i="1" u="sng" strike="noStrike" cap="none" dirty="0">
                <a:solidFill>
                  <a:srgbClr val="FF0000"/>
                </a:solidFill>
              </a:rPr>
              <a:t>excluding</a:t>
            </a:r>
            <a:r>
              <a:rPr lang="en-US" sz="1000" i="0" u="none" strike="noStrike" cap="none" dirty="0">
                <a:solidFill>
                  <a:srgbClr val="000000"/>
                </a:solidFill>
              </a:rPr>
              <a:t> construction subject to Wage Rate Requirements (Construction) (</a:t>
            </a:r>
            <a:r>
              <a:rPr lang="en-US" sz="1000" i="0" u="sng" strike="noStrike" cap="none" dirty="0">
                <a:solidFill>
                  <a:schemeClr val="hlink"/>
                </a:solidFill>
                <a:hlinkClick r:id="rId7"/>
              </a:rPr>
              <a:t>41 U.S. C. 1903</a:t>
            </a:r>
            <a:r>
              <a:rPr lang="en-US" sz="1000" i="0" u="none" strike="noStrike" cap="none" dirty="0">
                <a:solidFill>
                  <a:srgbClr val="000000"/>
                </a:solidFill>
              </a:rPr>
              <a:t>).</a:t>
            </a:r>
            <a:endParaRPr sz="1000" i="0" u="none" strike="noStrike" cap="none" dirty="0">
              <a:solidFill>
                <a:srgbClr val="000000"/>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75"/>
          <p:cNvSpPr txBox="1">
            <a:spLocks noGrp="1"/>
          </p:cNvSpPr>
          <p:nvPr>
            <p:ph type="title" idx="4294967295"/>
          </p:nvPr>
        </p:nvSpPr>
        <p:spPr>
          <a:xfrm>
            <a:off x="212723" y="675635"/>
            <a:ext cx="6286903" cy="6429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Methods of Use (</a:t>
            </a:r>
            <a:r>
              <a:rPr lang="en-US" sz="3200" b="0" i="0" u="sng" strike="noStrike" cap="none" dirty="0">
                <a:solidFill>
                  <a:schemeClr val="hlink"/>
                </a:solidFill>
                <a:latin typeface="Arial"/>
                <a:ea typeface="Arial"/>
                <a:cs typeface="Arial"/>
                <a:sym typeface="Arial"/>
                <a:hlinkClick r:id="rId3"/>
              </a:rPr>
              <a:t>FAR 13.301</a:t>
            </a:r>
            <a:r>
              <a:rPr lang="en-US" sz="3200" b="0" i="0" u="none" strike="noStrike" cap="none" dirty="0">
                <a:solidFill>
                  <a:srgbClr val="005A92"/>
                </a:solidFill>
                <a:latin typeface="Arial"/>
                <a:ea typeface="Arial"/>
                <a:cs typeface="Arial"/>
                <a:sym typeface="Arial"/>
              </a:rPr>
              <a:t>)</a:t>
            </a:r>
            <a:endParaRPr dirty="0">
              <a:solidFill>
                <a:srgbClr val="005A92"/>
              </a:solidFill>
            </a:endParaRPr>
          </a:p>
        </p:txBody>
      </p:sp>
      <p:grpSp>
        <p:nvGrpSpPr>
          <p:cNvPr id="522" name="Google Shape;522;p75" descr="This is a chart that shows the methods of use for the purchase card."/>
          <p:cNvGrpSpPr/>
          <p:nvPr/>
        </p:nvGrpSpPr>
        <p:grpSpPr>
          <a:xfrm>
            <a:off x="198750" y="1458361"/>
            <a:ext cx="8730413" cy="3518376"/>
            <a:chOff x="-14880" y="238958"/>
            <a:chExt cx="9288661" cy="3210197"/>
          </a:xfrm>
        </p:grpSpPr>
        <p:sp>
          <p:nvSpPr>
            <p:cNvPr id="523" name="Google Shape;523;p75"/>
            <p:cNvSpPr txBox="1"/>
            <p:nvPr/>
          </p:nvSpPr>
          <p:spPr>
            <a:xfrm>
              <a:off x="-14879" y="238958"/>
              <a:ext cx="9288660" cy="586500"/>
            </a:xfrm>
            <a:prstGeom prst="rect">
              <a:avLst/>
            </a:prstGeom>
            <a:gradFill>
              <a:gsLst>
                <a:gs pos="0">
                  <a:srgbClr val="DFE9FB"/>
                </a:gs>
                <a:gs pos="100000">
                  <a:srgbClr val="6E9BE7"/>
                </a:gs>
              </a:gsLst>
              <a:path path="circle">
                <a:fillToRect l="50000" t="50000" r="50000" b="50000"/>
              </a:path>
              <a:tileRect/>
            </a:grad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n-US" sz="2000" b="1" i="0" u="none" strike="noStrike" cap="none" dirty="0">
                  <a:latin typeface="Arial"/>
                  <a:ea typeface="Arial"/>
                  <a:cs typeface="Arial"/>
                  <a:sym typeface="Arial"/>
                </a:rPr>
                <a:t>Within the confines of the MPT and the authority of the account holder, purchase accounts can be used as… </a:t>
              </a:r>
              <a:endParaRPr dirty="0"/>
            </a:p>
          </p:txBody>
        </p:sp>
        <p:sp>
          <p:nvSpPr>
            <p:cNvPr id="524" name="Google Shape;524;p75"/>
            <p:cNvSpPr/>
            <p:nvPr/>
          </p:nvSpPr>
          <p:spPr>
            <a:xfrm>
              <a:off x="0" y="915027"/>
              <a:ext cx="2841900" cy="2534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 name="Google Shape;525;p75"/>
            <p:cNvSpPr/>
            <p:nvPr/>
          </p:nvSpPr>
          <p:spPr>
            <a:xfrm>
              <a:off x="2808828" y="910855"/>
              <a:ext cx="2841900" cy="2538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 name="Google Shape;526;p75"/>
            <p:cNvSpPr txBox="1"/>
            <p:nvPr/>
          </p:nvSpPr>
          <p:spPr>
            <a:xfrm>
              <a:off x="2947500" y="812190"/>
              <a:ext cx="3102900" cy="2587800"/>
            </a:xfrm>
            <a:prstGeom prst="rect">
              <a:avLst/>
            </a:prstGeom>
            <a:solidFill>
              <a:srgbClr val="CFE2F3"/>
            </a:solid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Clr>
                  <a:srgbClr val="000000"/>
                </a:buClr>
                <a:buSzPts val="2000"/>
                <a:buFont typeface="Arial"/>
                <a:buNone/>
              </a:pPr>
              <a:endParaRPr lang="en-US" sz="2000" b="1" i="0" u="sng" strike="noStrike" cap="none" dirty="0">
                <a:solidFill>
                  <a:srgbClr val="000000"/>
                </a:solidFill>
                <a:latin typeface="Arial"/>
                <a:ea typeface="Arial"/>
                <a:cs typeface="Arial"/>
                <a:sym typeface="Arial"/>
              </a:endParaRPr>
            </a:p>
            <a:p>
              <a:pPr marL="0" marR="0" lvl="0" indent="0" algn="ctr" rtl="0">
                <a:lnSpc>
                  <a:spcPct val="90000"/>
                </a:lnSpc>
                <a:spcBef>
                  <a:spcPts val="0"/>
                </a:spcBef>
                <a:spcAft>
                  <a:spcPts val="0"/>
                </a:spcAft>
                <a:buClr>
                  <a:srgbClr val="000000"/>
                </a:buClr>
                <a:buSzPts val="2000"/>
                <a:buFont typeface="Arial"/>
                <a:buNone/>
              </a:pPr>
              <a:r>
                <a:rPr lang="en-US" sz="2000" b="1" i="0" u="sng" strike="noStrike" cap="none" dirty="0">
                  <a:solidFill>
                    <a:srgbClr val="000000"/>
                  </a:solidFill>
                  <a:latin typeface="Arial"/>
                  <a:ea typeface="Arial"/>
                  <a:cs typeface="Arial"/>
                  <a:sym typeface="Arial"/>
                </a:rPr>
                <a:t>Ordering </a:t>
              </a:r>
              <a:br>
                <a:rPr lang="en-US" sz="2000" b="1" i="0" u="sng" strike="noStrike" cap="none" dirty="0">
                  <a:solidFill>
                    <a:srgbClr val="000000"/>
                  </a:solidFill>
                  <a:latin typeface="Arial"/>
                  <a:ea typeface="Arial"/>
                  <a:cs typeface="Arial"/>
                  <a:sym typeface="Arial"/>
                </a:rPr>
              </a:br>
              <a:r>
                <a:rPr lang="en-US" sz="2000" b="1" i="0" u="sng" strike="noStrike" cap="none" dirty="0">
                  <a:solidFill>
                    <a:srgbClr val="000000"/>
                  </a:solidFill>
                  <a:latin typeface="Arial"/>
                  <a:ea typeface="Arial"/>
                  <a:cs typeface="Arial"/>
                  <a:sym typeface="Arial"/>
                </a:rPr>
                <a:t>Mechanism</a:t>
              </a:r>
              <a:endParaRPr dirty="0"/>
            </a:p>
            <a:p>
              <a:pPr marL="0" marR="0" lvl="0" indent="0" algn="ctr" rtl="0">
                <a:lnSpc>
                  <a:spcPct val="90000"/>
                </a:lnSpc>
                <a:spcBef>
                  <a:spcPts val="70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Order goods and services under an existing contract only if authorized in the contract itself. </a:t>
              </a:r>
              <a:endParaRPr sz="2400" b="0" i="0" u="none" strike="noStrike" cap="none" dirty="0">
                <a:solidFill>
                  <a:srgbClr val="000000"/>
                </a:solidFill>
                <a:latin typeface="Arial"/>
                <a:ea typeface="Arial"/>
                <a:cs typeface="Arial"/>
                <a:sym typeface="Arial"/>
              </a:endParaRPr>
            </a:p>
            <a:p>
              <a:pPr marL="0" marR="0" lvl="0" indent="0" algn="ctr" rtl="0">
                <a:lnSpc>
                  <a:spcPct val="90000"/>
                </a:lnSpc>
                <a:spcBef>
                  <a:spcPts val="700"/>
                </a:spcBef>
                <a:spcAft>
                  <a:spcPts val="0"/>
                </a:spcAft>
                <a:buClr>
                  <a:srgbClr val="000000"/>
                </a:buClr>
                <a:buSzPts val="2400"/>
                <a:buFont typeface="Arial"/>
                <a:buNone/>
              </a:pPr>
              <a:endParaRPr sz="2400" b="0" i="0" u="none" strike="noStrike" cap="none" dirty="0">
                <a:solidFill>
                  <a:srgbClr val="000000"/>
                </a:solidFill>
                <a:latin typeface="Arial"/>
                <a:ea typeface="Arial"/>
                <a:cs typeface="Arial"/>
                <a:sym typeface="Arial"/>
              </a:endParaRPr>
            </a:p>
          </p:txBody>
        </p:sp>
        <p:sp>
          <p:nvSpPr>
            <p:cNvPr id="527" name="Google Shape;527;p75"/>
            <p:cNvSpPr txBox="1"/>
            <p:nvPr/>
          </p:nvSpPr>
          <p:spPr>
            <a:xfrm>
              <a:off x="6040680" y="812189"/>
              <a:ext cx="3233100" cy="2587800"/>
            </a:xfrm>
            <a:prstGeom prst="rect">
              <a:avLst/>
            </a:prstGeom>
            <a:solidFill>
              <a:srgbClr val="CFE2F3"/>
            </a:solid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n-US" sz="2000" b="1" i="0" u="sng" strike="noStrike" cap="none" dirty="0">
                  <a:solidFill>
                    <a:srgbClr val="000000"/>
                  </a:solidFill>
                  <a:latin typeface="Arial"/>
                  <a:ea typeface="Arial"/>
                  <a:cs typeface="Arial"/>
                  <a:sym typeface="Arial"/>
                </a:rPr>
                <a:t>Payment </a:t>
              </a:r>
              <a:br>
                <a:rPr lang="en-US" sz="2000" b="1" i="0" u="sng" strike="noStrike" cap="none" dirty="0">
                  <a:solidFill>
                    <a:srgbClr val="000000"/>
                  </a:solidFill>
                  <a:latin typeface="Arial"/>
                  <a:ea typeface="Arial"/>
                  <a:cs typeface="Arial"/>
                  <a:sym typeface="Arial"/>
                </a:rPr>
              </a:br>
              <a:r>
                <a:rPr lang="en-US" sz="2000" b="1" i="0" u="sng" strike="noStrike" cap="none" dirty="0">
                  <a:solidFill>
                    <a:srgbClr val="000000"/>
                  </a:solidFill>
                  <a:latin typeface="Arial"/>
                  <a:ea typeface="Arial"/>
                  <a:cs typeface="Arial"/>
                  <a:sym typeface="Arial"/>
                </a:rPr>
                <a:t>Mechanism </a:t>
              </a:r>
              <a:endParaRPr dirty="0"/>
            </a:p>
            <a:p>
              <a:pPr marL="0" marR="0" lvl="0" indent="0" algn="ctr" rtl="0">
                <a:lnSpc>
                  <a:spcPct val="90000"/>
                </a:lnSpc>
                <a:spcBef>
                  <a:spcPts val="70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Pay for goods and services when the contractor agrees to accept contract payment(s) using the card.</a:t>
              </a:r>
              <a:endParaRPr sz="2400" b="0" i="0" u="none" strike="noStrike" cap="none" dirty="0">
                <a:solidFill>
                  <a:srgbClr val="000000"/>
                </a:solidFill>
                <a:latin typeface="Arial"/>
                <a:ea typeface="Arial"/>
                <a:cs typeface="Arial"/>
                <a:sym typeface="Arial"/>
              </a:endParaRPr>
            </a:p>
          </p:txBody>
        </p:sp>
        <p:sp>
          <p:nvSpPr>
            <p:cNvPr id="528" name="Google Shape;528;p75"/>
            <p:cNvSpPr txBox="1"/>
            <p:nvPr/>
          </p:nvSpPr>
          <p:spPr>
            <a:xfrm>
              <a:off x="-14880" y="818214"/>
              <a:ext cx="3102900" cy="2587800"/>
            </a:xfrm>
            <a:prstGeom prst="rect">
              <a:avLst/>
            </a:prstGeom>
            <a:solidFill>
              <a:srgbClr val="CFE2F3"/>
            </a:solid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Clr>
                  <a:srgbClr val="000000"/>
                </a:buClr>
                <a:buSzPts val="2000"/>
                <a:buFont typeface="Arial"/>
                <a:buNone/>
              </a:pPr>
              <a:endParaRPr lang="en-US" sz="2000" b="1" i="0" u="sng" strike="noStrike" cap="none" dirty="0">
                <a:solidFill>
                  <a:srgbClr val="000000"/>
                </a:solidFill>
                <a:latin typeface="Arial"/>
                <a:ea typeface="Arial"/>
                <a:cs typeface="Arial"/>
                <a:sym typeface="Arial"/>
              </a:endParaRPr>
            </a:p>
            <a:p>
              <a:pPr marL="0" marR="0" lvl="0" indent="0" algn="ctr" rtl="0">
                <a:lnSpc>
                  <a:spcPct val="90000"/>
                </a:lnSpc>
                <a:spcBef>
                  <a:spcPts val="0"/>
                </a:spcBef>
                <a:spcAft>
                  <a:spcPts val="0"/>
                </a:spcAft>
                <a:buClr>
                  <a:srgbClr val="000000"/>
                </a:buClr>
                <a:buSzPts val="2000"/>
                <a:buFont typeface="Arial"/>
                <a:buNone/>
              </a:pPr>
              <a:r>
                <a:rPr lang="en-US" sz="2000" b="1" i="0" u="sng" strike="noStrike" cap="none" dirty="0">
                  <a:solidFill>
                    <a:srgbClr val="000000"/>
                  </a:solidFill>
                  <a:latin typeface="Arial"/>
                  <a:ea typeface="Arial"/>
                  <a:cs typeface="Arial"/>
                  <a:sym typeface="Arial"/>
                </a:rPr>
                <a:t>Procurement Mechanism</a:t>
              </a:r>
              <a:endParaRPr dirty="0"/>
            </a:p>
            <a:p>
              <a:pPr marL="0" marR="0" lvl="0" indent="0" algn="ctr" rtl="0">
                <a:lnSpc>
                  <a:spcPct val="90000"/>
                </a:lnSpc>
                <a:spcBef>
                  <a:spcPts val="70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Acquire and pay for goods and services by means other than use of an existing contract.  </a:t>
              </a:r>
              <a:endParaRPr dirty="0"/>
            </a:p>
            <a:p>
              <a:pPr marL="0" marR="0" lvl="0" indent="0" algn="ctr" rtl="0">
                <a:lnSpc>
                  <a:spcPct val="90000"/>
                </a:lnSpc>
                <a:spcBef>
                  <a:spcPts val="70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(i.e.</a:t>
              </a:r>
              <a:r>
                <a:rPr lang="en-US" sz="2000" dirty="0"/>
                <a:t> </a:t>
              </a:r>
              <a:r>
                <a:rPr lang="en-US" sz="2000" b="0" i="0" u="none" strike="noStrike" cap="none" dirty="0">
                  <a:solidFill>
                    <a:srgbClr val="000000"/>
                  </a:solidFill>
                  <a:latin typeface="Arial"/>
                  <a:ea typeface="Arial"/>
                  <a:cs typeface="Arial"/>
                  <a:sym typeface="Arial"/>
                </a:rPr>
                <a:t>Open Market)</a:t>
              </a:r>
              <a:endParaRPr sz="2400" b="0" i="0" u="none" strike="noStrike" cap="none" dirty="0">
                <a:solidFill>
                  <a:srgbClr val="000000"/>
                </a:solidFill>
                <a:latin typeface="Arial"/>
                <a:ea typeface="Arial"/>
                <a:cs typeface="Arial"/>
                <a:sym typeface="Arial"/>
              </a:endParaRPr>
            </a:p>
            <a:p>
              <a:pPr marL="0" marR="0" lvl="0" indent="0" algn="ctr" rtl="0">
                <a:lnSpc>
                  <a:spcPct val="90000"/>
                </a:lnSpc>
                <a:spcBef>
                  <a:spcPts val="700"/>
                </a:spcBef>
                <a:spcAft>
                  <a:spcPts val="0"/>
                </a:spcAft>
                <a:buClr>
                  <a:srgbClr val="000000"/>
                </a:buClr>
                <a:buSzPts val="2400"/>
                <a:buFont typeface="Arial"/>
                <a:buNone/>
              </a:pPr>
              <a:endParaRPr sz="2400" b="0" i="0" u="none" strike="noStrike" cap="none" dirty="0">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9"/>
          <p:cNvSpPr txBox="1">
            <a:spLocks noGrp="1"/>
          </p:cNvSpPr>
          <p:nvPr>
            <p:ph type="title"/>
          </p:nvPr>
        </p:nvSpPr>
        <p:spPr>
          <a:xfrm>
            <a:off x="1012213" y="597581"/>
            <a:ext cx="7235100" cy="606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US" sz="3600" dirty="0">
                <a:solidFill>
                  <a:srgbClr val="005087"/>
                </a:solidFill>
                <a:latin typeface="Arial"/>
                <a:ea typeface="Arial"/>
                <a:cs typeface="Arial"/>
                <a:sym typeface="Arial"/>
              </a:rPr>
              <a:t>GSA SmartPay Program Overview</a:t>
            </a:r>
            <a:endParaRPr dirty="0"/>
          </a:p>
        </p:txBody>
      </p:sp>
      <p:sp>
        <p:nvSpPr>
          <p:cNvPr id="180" name="Google Shape;180;p39"/>
          <p:cNvSpPr txBox="1"/>
          <p:nvPr/>
        </p:nvSpPr>
        <p:spPr>
          <a:xfrm>
            <a:off x="536713" y="1297611"/>
            <a:ext cx="8186100" cy="267810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chemeClr val="dk1"/>
              </a:buClr>
              <a:buSzPts val="2400"/>
              <a:buFont typeface="Noto Sans"/>
              <a:buChar char="➢"/>
            </a:pPr>
            <a:r>
              <a:rPr lang="en-US" sz="2400" b="0" i="0" u="none" strike="noStrike" cap="none" dirty="0">
                <a:solidFill>
                  <a:srgbClr val="005A92"/>
                </a:solidFill>
                <a:latin typeface="Arial"/>
                <a:ea typeface="Arial"/>
                <a:cs typeface="Arial"/>
                <a:sym typeface="Arial"/>
              </a:rPr>
              <a:t>More than 560 Federal government agencies/</a:t>
            </a:r>
            <a:br>
              <a:rPr lang="en-US" sz="2400" b="0" i="0" u="none" strike="noStrike" cap="none" dirty="0">
                <a:solidFill>
                  <a:srgbClr val="005A92"/>
                </a:solidFill>
                <a:latin typeface="Arial"/>
                <a:ea typeface="Arial"/>
                <a:cs typeface="Arial"/>
                <a:sym typeface="Arial"/>
              </a:rPr>
            </a:br>
            <a:r>
              <a:rPr lang="en-US" sz="2400" b="0" i="0" u="none" strike="noStrike" cap="none" dirty="0">
                <a:solidFill>
                  <a:srgbClr val="005A92"/>
                </a:solidFill>
                <a:latin typeface="Arial"/>
                <a:ea typeface="Arial"/>
                <a:cs typeface="Arial"/>
                <a:sym typeface="Arial"/>
              </a:rPr>
              <a:t>organizations can access charge card products </a:t>
            </a:r>
            <a:br>
              <a:rPr lang="en-US" sz="2400" b="0" i="0" u="none" strike="noStrike" cap="none" dirty="0">
                <a:solidFill>
                  <a:srgbClr val="005A92"/>
                </a:solidFill>
                <a:latin typeface="Arial"/>
                <a:ea typeface="Arial"/>
                <a:cs typeface="Arial"/>
                <a:sym typeface="Arial"/>
              </a:rPr>
            </a:br>
            <a:r>
              <a:rPr lang="en-US" sz="2400" b="0" i="0" u="none" strike="noStrike" cap="none" dirty="0">
                <a:solidFill>
                  <a:srgbClr val="005A92"/>
                </a:solidFill>
                <a:latin typeface="Arial"/>
                <a:ea typeface="Arial"/>
                <a:cs typeface="Arial"/>
                <a:sym typeface="Arial"/>
              </a:rPr>
              <a:t>and services through the GSA SmartPay 3 </a:t>
            </a:r>
            <a:br>
              <a:rPr lang="en-US" sz="2400" b="0" i="0" u="none" strike="noStrike" cap="none" dirty="0">
                <a:solidFill>
                  <a:srgbClr val="005A92"/>
                </a:solidFill>
                <a:latin typeface="Arial"/>
                <a:ea typeface="Arial"/>
                <a:cs typeface="Arial"/>
                <a:sym typeface="Arial"/>
              </a:rPr>
            </a:br>
            <a:r>
              <a:rPr lang="en-US" sz="2400" b="0" i="0" u="none" strike="noStrike" cap="none" dirty="0">
                <a:solidFill>
                  <a:srgbClr val="005A92"/>
                </a:solidFill>
                <a:latin typeface="Arial"/>
                <a:ea typeface="Arial"/>
                <a:cs typeface="Arial"/>
                <a:sym typeface="Arial"/>
              </a:rPr>
              <a:t>Master Contract.</a:t>
            </a:r>
            <a:endParaRPr sz="1400" b="0" i="0" u="none" strike="noStrike" cap="none" dirty="0">
              <a:solidFill>
                <a:srgbClr val="005A92"/>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2400"/>
              <a:buFont typeface="Noto Sans"/>
              <a:buChar char="➢"/>
            </a:pPr>
            <a:r>
              <a:rPr lang="en-US" sz="2400" dirty="0">
                <a:solidFill>
                  <a:srgbClr val="005A92"/>
                </a:solidFill>
              </a:rPr>
              <a:t>Over </a:t>
            </a:r>
            <a:r>
              <a:rPr lang="en-US" sz="2400" b="0" i="0" u="none" strike="noStrike" cap="none" dirty="0">
                <a:solidFill>
                  <a:srgbClr val="005A92"/>
                </a:solidFill>
                <a:latin typeface="Arial"/>
                <a:ea typeface="Arial"/>
                <a:cs typeface="Arial"/>
                <a:sym typeface="Arial"/>
              </a:rPr>
              <a:t>6.</a:t>
            </a:r>
            <a:r>
              <a:rPr lang="en-US" sz="2400" dirty="0">
                <a:solidFill>
                  <a:srgbClr val="005A92"/>
                </a:solidFill>
              </a:rPr>
              <a:t>5</a:t>
            </a:r>
            <a:r>
              <a:rPr lang="en-US" sz="2400" b="0" i="0" u="none" strike="noStrike" cap="none" dirty="0">
                <a:solidFill>
                  <a:srgbClr val="005A92"/>
                </a:solidFill>
                <a:latin typeface="Arial"/>
                <a:ea typeface="Arial"/>
                <a:cs typeface="Arial"/>
                <a:sym typeface="Arial"/>
              </a:rPr>
              <a:t> million accounts.</a:t>
            </a:r>
            <a:endParaRPr sz="1400" b="0" i="0" u="none" strike="noStrike" cap="none" dirty="0">
              <a:solidFill>
                <a:srgbClr val="005A92"/>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2400"/>
              <a:buFont typeface="Noto Sans"/>
              <a:buChar char="➢"/>
            </a:pPr>
            <a:r>
              <a:rPr lang="en-US" sz="2400" b="0" i="0" u="none" strike="noStrike" cap="none" dirty="0">
                <a:solidFill>
                  <a:srgbClr val="005A92"/>
                </a:solidFill>
                <a:latin typeface="Arial"/>
                <a:ea typeface="Arial"/>
                <a:cs typeface="Arial"/>
                <a:sym typeface="Arial"/>
              </a:rPr>
              <a:t>GSA SmartPay Master Contract awarded </a:t>
            </a:r>
            <a:br>
              <a:rPr lang="en-US" sz="2400" b="0" i="0" u="none" strike="noStrike" cap="none" dirty="0">
                <a:solidFill>
                  <a:srgbClr val="005A92"/>
                </a:solidFill>
                <a:latin typeface="Arial"/>
                <a:ea typeface="Arial"/>
                <a:cs typeface="Arial"/>
                <a:sym typeface="Arial"/>
              </a:rPr>
            </a:br>
            <a:r>
              <a:rPr lang="en-US" sz="2400" b="0" i="0" u="none" strike="noStrike" cap="none" dirty="0">
                <a:solidFill>
                  <a:srgbClr val="005A92"/>
                </a:solidFill>
                <a:latin typeface="Arial"/>
                <a:ea typeface="Arial"/>
                <a:cs typeface="Arial"/>
                <a:sym typeface="Arial"/>
              </a:rPr>
              <a:t>in 1998.</a:t>
            </a:r>
            <a:endParaRPr sz="2000" b="0" i="0" u="none" strike="noStrike" cap="none" dirty="0">
              <a:solidFill>
                <a:srgbClr val="005087"/>
              </a:solidFill>
              <a:latin typeface="Arial"/>
              <a:ea typeface="Arial"/>
              <a:cs typeface="Arial"/>
              <a:sym typeface="Arial"/>
            </a:endParaRPr>
          </a:p>
        </p:txBody>
      </p:sp>
      <p:pic>
        <p:nvPicPr>
          <p:cNvPr id="181" name="Google Shape;181;p39" descr="This is a picture of the GSA SmartPay Fleet card."/>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7397432" y="1297611"/>
            <a:ext cx="1605643" cy="1017838"/>
          </a:xfrm>
          <a:prstGeom prst="rect">
            <a:avLst/>
          </a:prstGeom>
          <a:noFill/>
          <a:ln>
            <a:noFill/>
          </a:ln>
        </p:spPr>
      </p:pic>
      <p:pic>
        <p:nvPicPr>
          <p:cNvPr id="182" name="Google Shape;182;p39" descr="This is a picture of the GSA SmartPay Purchase card."/>
          <p:cNvPicPr preferRelativeResize="0"/>
          <p:nvPr/>
        </p:nvPicPr>
        <p:blipFill rotWithShape="1">
          <a:blip r:embed="rId4" cstate="email">
            <a:alphaModFix/>
            <a:extLst>
              <a:ext uri="{28A0092B-C50C-407E-A947-70E740481C1C}">
                <a14:useLocalDpi xmlns:a14="http://schemas.microsoft.com/office/drawing/2010/main"/>
              </a:ext>
            </a:extLst>
          </a:blip>
          <a:srcRect/>
          <a:stretch/>
        </p:blipFill>
        <p:spPr>
          <a:xfrm>
            <a:off x="7415480" y="2262499"/>
            <a:ext cx="1587595" cy="967809"/>
          </a:xfrm>
          <a:prstGeom prst="rect">
            <a:avLst/>
          </a:prstGeom>
          <a:noFill/>
          <a:ln>
            <a:noFill/>
          </a:ln>
        </p:spPr>
      </p:pic>
      <p:pic>
        <p:nvPicPr>
          <p:cNvPr id="183" name="Google Shape;183;p39" descr="This is a picture of the GSA SmartPay Travel card."/>
          <p:cNvPicPr preferRelativeResize="0"/>
          <p:nvPr/>
        </p:nvPicPr>
        <p:blipFill rotWithShape="1">
          <a:blip r:embed="rId5" cstate="email">
            <a:alphaModFix/>
            <a:extLst>
              <a:ext uri="{28A0092B-C50C-407E-A947-70E740481C1C}">
                <a14:useLocalDpi xmlns:a14="http://schemas.microsoft.com/office/drawing/2010/main"/>
              </a:ext>
            </a:extLst>
          </a:blip>
          <a:srcRect/>
          <a:stretch/>
        </p:blipFill>
        <p:spPr>
          <a:xfrm>
            <a:off x="7477245" y="3178509"/>
            <a:ext cx="1494948" cy="946939"/>
          </a:xfrm>
          <a:prstGeom prst="rect">
            <a:avLst/>
          </a:prstGeom>
          <a:noFill/>
          <a:ln>
            <a:noFill/>
          </a:ln>
        </p:spPr>
      </p:pic>
      <p:pic>
        <p:nvPicPr>
          <p:cNvPr id="184" name="Google Shape;184;p39" descr="This is a picture of the GSA SmartPay Integrated card."/>
          <p:cNvPicPr preferRelativeResize="0"/>
          <p:nvPr/>
        </p:nvPicPr>
        <p:blipFill rotWithShape="1">
          <a:blip r:embed="rId6" cstate="email">
            <a:alphaModFix/>
            <a:extLst>
              <a:ext uri="{28A0092B-C50C-407E-A947-70E740481C1C}">
                <a14:useLocalDpi xmlns:a14="http://schemas.microsoft.com/office/drawing/2010/main"/>
              </a:ext>
            </a:extLst>
          </a:blip>
          <a:srcRect/>
          <a:stretch/>
        </p:blipFill>
        <p:spPr>
          <a:xfrm>
            <a:off x="7415481" y="4148765"/>
            <a:ext cx="1556712" cy="98682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76"/>
          <p:cNvSpPr txBox="1">
            <a:spLocks noGrp="1"/>
          </p:cNvSpPr>
          <p:nvPr>
            <p:ph type="title" idx="4294967295"/>
          </p:nvPr>
        </p:nvSpPr>
        <p:spPr>
          <a:xfrm>
            <a:off x="672711" y="675635"/>
            <a:ext cx="7769100" cy="6429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Uses Under</a:t>
            </a:r>
            <a:r>
              <a:rPr lang="en-US" sz="3200" dirty="0">
                <a:solidFill>
                  <a:srgbClr val="005A92"/>
                </a:solidFill>
              </a:rPr>
              <a:t>/</a:t>
            </a:r>
            <a:r>
              <a:rPr lang="en-US" sz="3200" b="0" i="0" u="none" strike="noStrike" cap="none" dirty="0">
                <a:solidFill>
                  <a:srgbClr val="005A92"/>
                </a:solidFill>
                <a:latin typeface="Arial"/>
                <a:ea typeface="Arial"/>
                <a:cs typeface="Arial"/>
                <a:sym typeface="Arial"/>
              </a:rPr>
              <a:t>Over the MPT (</a:t>
            </a:r>
            <a:r>
              <a:rPr lang="en-US" sz="3200" b="0" i="0" u="sng" strike="noStrike" cap="none" dirty="0">
                <a:solidFill>
                  <a:schemeClr val="hlink"/>
                </a:solidFill>
                <a:latin typeface="Arial"/>
                <a:ea typeface="Arial"/>
                <a:cs typeface="Arial"/>
                <a:sym typeface="Arial"/>
                <a:hlinkClick r:id="rId3"/>
              </a:rPr>
              <a:t>FAR 13.301</a:t>
            </a:r>
            <a:r>
              <a:rPr lang="en-US" sz="3200" b="0" i="0" u="none" strike="noStrike" cap="none" dirty="0">
                <a:solidFill>
                  <a:srgbClr val="005A92"/>
                </a:solidFill>
                <a:latin typeface="Arial"/>
                <a:ea typeface="Arial"/>
                <a:cs typeface="Arial"/>
                <a:sym typeface="Arial"/>
              </a:rPr>
              <a:t>)</a:t>
            </a:r>
            <a:endParaRPr sz="1400" b="0" i="0" u="none" strike="noStrike" cap="none" dirty="0">
              <a:solidFill>
                <a:srgbClr val="005A92"/>
              </a:solidFill>
              <a:latin typeface="Arial"/>
              <a:ea typeface="Arial"/>
              <a:cs typeface="Arial"/>
              <a:sym typeface="Arial"/>
            </a:endParaRPr>
          </a:p>
        </p:txBody>
      </p:sp>
      <p:graphicFrame>
        <p:nvGraphicFramePr>
          <p:cNvPr id="535" name="Google Shape;535;p76"/>
          <p:cNvGraphicFramePr/>
          <p:nvPr>
            <p:extLst>
              <p:ext uri="{D42A27DB-BD31-4B8C-83A1-F6EECF244321}">
                <p14:modId xmlns:p14="http://schemas.microsoft.com/office/powerpoint/2010/main" val="1608095071"/>
              </p:ext>
            </p:extLst>
          </p:nvPr>
        </p:nvGraphicFramePr>
        <p:xfrm>
          <a:off x="207895" y="1413843"/>
          <a:ext cx="8734125" cy="1853225"/>
        </p:xfrm>
        <a:graphic>
          <a:graphicData uri="http://schemas.openxmlformats.org/drawingml/2006/table">
            <a:tbl>
              <a:tblPr firstRow="1">
                <a:noFill/>
                <a:tableStyleId>{05E76149-E884-46AF-BAC6-1DC94D998E40}</a:tableStyleId>
              </a:tblPr>
              <a:tblGrid>
                <a:gridCol w="2032400">
                  <a:extLst>
                    <a:ext uri="{9D8B030D-6E8A-4147-A177-3AD203B41FA5}">
                      <a16:colId xmlns:a16="http://schemas.microsoft.com/office/drawing/2014/main" val="20000"/>
                    </a:ext>
                  </a:extLst>
                </a:gridCol>
                <a:gridCol w="3484075">
                  <a:extLst>
                    <a:ext uri="{9D8B030D-6E8A-4147-A177-3AD203B41FA5}">
                      <a16:colId xmlns:a16="http://schemas.microsoft.com/office/drawing/2014/main" val="20001"/>
                    </a:ext>
                  </a:extLst>
                </a:gridCol>
                <a:gridCol w="1083925">
                  <a:extLst>
                    <a:ext uri="{9D8B030D-6E8A-4147-A177-3AD203B41FA5}">
                      <a16:colId xmlns:a16="http://schemas.microsoft.com/office/drawing/2014/main" val="20002"/>
                    </a:ext>
                  </a:extLst>
                </a:gridCol>
                <a:gridCol w="1161350">
                  <a:extLst>
                    <a:ext uri="{9D8B030D-6E8A-4147-A177-3AD203B41FA5}">
                      <a16:colId xmlns:a16="http://schemas.microsoft.com/office/drawing/2014/main" val="20003"/>
                    </a:ext>
                  </a:extLst>
                </a:gridCol>
                <a:gridCol w="972375">
                  <a:extLst>
                    <a:ext uri="{9D8B030D-6E8A-4147-A177-3AD203B41FA5}">
                      <a16:colId xmlns:a16="http://schemas.microsoft.com/office/drawing/2014/main" val="20004"/>
                    </a:ext>
                  </a:extLst>
                </a:gridCol>
              </a:tblGrid>
              <a:tr h="492925">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latin typeface="Arial"/>
                          <a:ea typeface="Arial"/>
                          <a:cs typeface="Arial"/>
                          <a:sym typeface="Arial"/>
                        </a:rPr>
                        <a:t>MPT</a:t>
                      </a:r>
                      <a:endParaRPr sz="1400" u="none" strike="noStrike" cap="none" dirty="0"/>
                    </a:p>
                  </a:txBody>
                  <a:tcPr marL="91450" marR="91450" marT="32150" marB="32150"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latin typeface="Arial"/>
                          <a:ea typeface="Arial"/>
                          <a:cs typeface="Arial"/>
                          <a:sym typeface="Arial"/>
                        </a:rPr>
                        <a:t>Who</a:t>
                      </a:r>
                      <a:endParaRPr sz="1400" u="none" strike="noStrike" cap="none" dirty="0"/>
                    </a:p>
                  </a:txBody>
                  <a:tcPr marL="91450" marR="91450" marT="32150" marB="32150"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latin typeface="Arial"/>
                          <a:ea typeface="Arial"/>
                          <a:cs typeface="Arial"/>
                          <a:sym typeface="Arial"/>
                        </a:rPr>
                        <a:t>Procure</a:t>
                      </a:r>
                      <a:endParaRPr sz="1400" u="none" strike="noStrike" cap="none" dirty="0"/>
                    </a:p>
                  </a:txBody>
                  <a:tcPr marL="91450" marR="91450" marT="32150" marB="32150"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latin typeface="Arial"/>
                          <a:ea typeface="Arial"/>
                          <a:cs typeface="Arial"/>
                          <a:sym typeface="Arial"/>
                        </a:rPr>
                        <a:t>Order</a:t>
                      </a:r>
                      <a:endParaRPr sz="1400" u="none" strike="noStrike" cap="none" dirty="0"/>
                    </a:p>
                  </a:txBody>
                  <a:tcPr marL="91450" marR="91450" marT="32150" marB="32150"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latin typeface="Arial"/>
                          <a:ea typeface="Arial"/>
                          <a:cs typeface="Arial"/>
                          <a:sym typeface="Arial"/>
                        </a:rPr>
                        <a:t>Pay</a:t>
                      </a:r>
                      <a:endParaRPr sz="1400" u="none" strike="noStrike" cap="none" dirty="0"/>
                    </a:p>
                  </a:txBody>
                  <a:tcPr marL="91450" marR="91450" marT="32150" marB="32150"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extLst>
                  <a:ext uri="{0D108BD9-81ED-4DB2-BD59-A6C34878D82A}">
                    <a16:rowId xmlns:a16="http://schemas.microsoft.com/office/drawing/2014/main" val="10000"/>
                  </a:ext>
                </a:extLst>
              </a:tr>
              <a:tr h="308150">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dirty="0">
                          <a:latin typeface="Arial"/>
                          <a:ea typeface="Arial"/>
                          <a:cs typeface="Arial"/>
                          <a:sym typeface="Arial"/>
                        </a:rPr>
                        <a:t>&lt; or = MPT</a:t>
                      </a:r>
                      <a:endParaRPr sz="1600" b="1" u="none" strike="noStrike" cap="none" dirty="0">
                        <a:latin typeface="Arial"/>
                        <a:ea typeface="Arial"/>
                        <a:cs typeface="Arial"/>
                        <a:sym typeface="Arial"/>
                      </a:endParaRPr>
                    </a:p>
                  </a:txBody>
                  <a:tcPr marL="91450" marR="91450" marT="32150" marB="3215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CFE2F3"/>
                    </a:solidFill>
                  </a:tcPr>
                </a:tc>
                <a:tc>
                  <a:txBody>
                    <a:bodyPr/>
                    <a:lstStyle/>
                    <a:p>
                      <a:pPr marL="0" marR="0" lvl="0" indent="0" algn="l" rtl="0">
                        <a:lnSpc>
                          <a:spcPct val="100000"/>
                        </a:lnSpc>
                        <a:spcBef>
                          <a:spcPts val="0"/>
                        </a:spcBef>
                        <a:spcAft>
                          <a:spcPts val="0"/>
                        </a:spcAft>
                        <a:buClr>
                          <a:srgbClr val="000000"/>
                        </a:buClr>
                        <a:buSzPts val="1600"/>
                        <a:buFont typeface="Arial"/>
                        <a:buNone/>
                      </a:pPr>
                      <a:r>
                        <a:rPr lang="en-US" sz="1600" b="0" u="none" strike="noStrike" cap="none" dirty="0">
                          <a:latin typeface="Arial"/>
                          <a:ea typeface="Arial"/>
                          <a:cs typeface="Arial"/>
                          <a:sym typeface="Arial"/>
                        </a:rPr>
                        <a:t>All Account Holders</a:t>
                      </a:r>
                      <a:endParaRPr sz="1400" u="none" strike="noStrike" cap="none" dirty="0"/>
                    </a:p>
                  </a:txBody>
                  <a:tcPr marL="91450" marR="91450" marT="32150" marB="3215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0" u="none" strike="noStrike" cap="none" dirty="0">
                          <a:latin typeface="Arial"/>
                          <a:ea typeface="Arial"/>
                          <a:cs typeface="Arial"/>
                          <a:sym typeface="Arial"/>
                        </a:rPr>
                        <a:t>Yes</a:t>
                      </a:r>
                      <a:endParaRPr sz="1400" u="none" strike="noStrike" cap="none" dirty="0"/>
                    </a:p>
                  </a:txBody>
                  <a:tcPr marL="91450" marR="91450" marT="32150" marB="3215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0" u="none" strike="noStrike" cap="none" dirty="0">
                          <a:latin typeface="Arial"/>
                          <a:ea typeface="Arial"/>
                          <a:cs typeface="Arial"/>
                          <a:sym typeface="Arial"/>
                        </a:rPr>
                        <a:t>Yes</a:t>
                      </a:r>
                      <a:endParaRPr sz="1400" u="none" strike="noStrike" cap="none" dirty="0"/>
                    </a:p>
                  </a:txBody>
                  <a:tcPr marL="91450" marR="91450" marT="32150" marB="3215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0" u="none" strike="noStrike" cap="none" dirty="0">
                          <a:latin typeface="Arial"/>
                          <a:ea typeface="Arial"/>
                          <a:cs typeface="Arial"/>
                          <a:sym typeface="Arial"/>
                        </a:rPr>
                        <a:t>Yes</a:t>
                      </a:r>
                      <a:endParaRPr sz="1400" u="none" strike="noStrike" cap="none" dirty="0"/>
                    </a:p>
                  </a:txBody>
                  <a:tcPr marL="91450" marR="91450" marT="32150" marB="3215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CFE2F3"/>
                    </a:solidFill>
                  </a:tcPr>
                </a:tc>
                <a:extLst>
                  <a:ext uri="{0D108BD9-81ED-4DB2-BD59-A6C34878D82A}">
                    <a16:rowId xmlns:a16="http://schemas.microsoft.com/office/drawing/2014/main" val="10001"/>
                  </a:ext>
                </a:extLst>
              </a:tr>
              <a:tr h="1052150">
                <a:tc>
                  <a:txBody>
                    <a:bodyPr/>
                    <a:lstStyle/>
                    <a:p>
                      <a:pPr marL="0" marR="0" lvl="0" indent="0" algn="l" rtl="0">
                        <a:lnSpc>
                          <a:spcPct val="100000"/>
                        </a:lnSpc>
                        <a:spcBef>
                          <a:spcPts val="0"/>
                        </a:spcBef>
                        <a:spcAft>
                          <a:spcPts val="0"/>
                        </a:spcAft>
                        <a:buClr>
                          <a:srgbClr val="000000"/>
                        </a:buClr>
                        <a:buSzPts val="1600"/>
                        <a:buFont typeface="Arial"/>
                        <a:buNone/>
                      </a:pPr>
                      <a:endParaRPr sz="1600" b="1" u="none" strike="noStrike" cap="none" dirty="0">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1" u="none" strike="noStrike" cap="none" dirty="0">
                          <a:latin typeface="Arial"/>
                          <a:ea typeface="Arial"/>
                          <a:cs typeface="Arial"/>
                          <a:sym typeface="Arial"/>
                        </a:rPr>
                        <a:t>&gt; MPT </a:t>
                      </a:r>
                      <a:endParaRPr sz="1400" u="none" strike="noStrike" cap="none" dirty="0"/>
                    </a:p>
                  </a:txBody>
                  <a:tcPr marL="91450" marR="91450" marT="32150" marB="3215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CFE2F3"/>
                    </a:solidFill>
                  </a:tcPr>
                </a:tc>
                <a:tc>
                  <a:txBody>
                    <a:bodyPr/>
                    <a:lstStyle/>
                    <a:p>
                      <a:pPr marL="0" marR="0" lvl="0" indent="0" algn="l" rtl="0">
                        <a:lnSpc>
                          <a:spcPct val="100000"/>
                        </a:lnSpc>
                        <a:spcBef>
                          <a:spcPts val="0"/>
                        </a:spcBef>
                        <a:spcAft>
                          <a:spcPts val="0"/>
                        </a:spcAft>
                        <a:buClr>
                          <a:srgbClr val="000000"/>
                        </a:buClr>
                        <a:buSzPts val="1600"/>
                        <a:buFont typeface="Arial"/>
                        <a:buNone/>
                      </a:pPr>
                      <a:r>
                        <a:rPr lang="en-US" sz="1600" b="0" u="none" strike="noStrike" cap="none" dirty="0">
                          <a:latin typeface="Arial"/>
                          <a:ea typeface="Arial"/>
                          <a:cs typeface="Arial"/>
                          <a:sym typeface="Arial"/>
                        </a:rPr>
                        <a:t>Account Holder who is also a Contracting Officer/Ordering Officer (for orders) or Payment Official (for payments)</a:t>
                      </a:r>
                      <a:endParaRPr sz="1600" b="0" u="none" strike="noStrike" cap="none" dirty="0">
                        <a:latin typeface="Arial"/>
                        <a:ea typeface="Arial"/>
                        <a:cs typeface="Arial"/>
                        <a:sym typeface="Arial"/>
                      </a:endParaRPr>
                    </a:p>
                  </a:txBody>
                  <a:tcPr marL="91450" marR="91450" marT="32150" marB="3215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0" u="none" strike="noStrike" cap="none" dirty="0">
                          <a:latin typeface="Arial"/>
                          <a:ea typeface="Arial"/>
                          <a:cs typeface="Arial"/>
                          <a:sym typeface="Arial"/>
                        </a:rPr>
                        <a:t>No</a:t>
                      </a:r>
                      <a:r>
                        <a:rPr lang="en-US" sz="1600" b="1" u="none" strike="noStrike" cap="none" baseline="30000" dirty="0">
                          <a:latin typeface="Arial"/>
                          <a:ea typeface="Arial"/>
                          <a:cs typeface="Arial"/>
                          <a:sym typeface="Arial"/>
                        </a:rPr>
                        <a:t> 1</a:t>
                      </a:r>
                      <a:endParaRPr sz="1600" b="1" u="none" strike="noStrike" cap="none" dirty="0">
                        <a:latin typeface="Arial"/>
                        <a:ea typeface="Arial"/>
                        <a:cs typeface="Arial"/>
                        <a:sym typeface="Arial"/>
                      </a:endParaRPr>
                    </a:p>
                  </a:txBody>
                  <a:tcPr marL="91450" marR="91450" marT="32150" marB="32150"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0" u="none" strike="noStrike" cap="none" dirty="0">
                          <a:latin typeface="Arial"/>
                          <a:ea typeface="Arial"/>
                          <a:cs typeface="Arial"/>
                          <a:sym typeface="Arial"/>
                        </a:rPr>
                        <a:t> Yes </a:t>
                      </a:r>
                      <a:r>
                        <a:rPr lang="en-US" sz="1600" b="1" u="none" strike="noStrike" cap="none" baseline="30000" dirty="0">
                          <a:latin typeface="Arial"/>
                          <a:ea typeface="Arial"/>
                          <a:cs typeface="Arial"/>
                          <a:sym typeface="Arial"/>
                        </a:rPr>
                        <a:t>2&amp;3</a:t>
                      </a:r>
                      <a:endParaRPr sz="1600" b="1" u="none" strike="noStrike" cap="none" dirty="0">
                        <a:latin typeface="Arial"/>
                        <a:ea typeface="Arial"/>
                        <a:cs typeface="Arial"/>
                        <a:sym typeface="Arial"/>
                      </a:endParaRPr>
                    </a:p>
                  </a:txBody>
                  <a:tcPr marL="91450" marR="91450" marT="32150" marB="32150"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0" u="none" strike="noStrike" cap="none" dirty="0">
                          <a:latin typeface="Arial"/>
                          <a:ea typeface="Arial"/>
                          <a:cs typeface="Arial"/>
                          <a:sym typeface="Arial"/>
                        </a:rPr>
                        <a:t>Yes </a:t>
                      </a:r>
                      <a:r>
                        <a:rPr lang="en-US" sz="1600" b="1" u="none" strike="noStrike" cap="none" baseline="30000" dirty="0">
                          <a:latin typeface="Arial"/>
                          <a:ea typeface="Arial"/>
                          <a:cs typeface="Arial"/>
                          <a:sym typeface="Arial"/>
                        </a:rPr>
                        <a:t>4</a:t>
                      </a:r>
                      <a:endParaRPr sz="1600" b="1" u="none" strike="noStrike" cap="none" dirty="0">
                        <a:latin typeface="Arial"/>
                        <a:ea typeface="Arial"/>
                        <a:cs typeface="Arial"/>
                        <a:sym typeface="Arial"/>
                      </a:endParaRPr>
                    </a:p>
                  </a:txBody>
                  <a:tcPr marL="91450" marR="91450" marT="32150" marB="32150"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CFE2F3"/>
                    </a:solidFill>
                  </a:tcPr>
                </a:tc>
                <a:extLst>
                  <a:ext uri="{0D108BD9-81ED-4DB2-BD59-A6C34878D82A}">
                    <a16:rowId xmlns:a16="http://schemas.microsoft.com/office/drawing/2014/main" val="10002"/>
                  </a:ext>
                </a:extLst>
              </a:tr>
            </a:tbl>
          </a:graphicData>
        </a:graphic>
      </p:graphicFrame>
      <p:sp>
        <p:nvSpPr>
          <p:cNvPr id="536" name="Google Shape;536;p76"/>
          <p:cNvSpPr txBox="1"/>
          <p:nvPr/>
        </p:nvSpPr>
        <p:spPr>
          <a:xfrm>
            <a:off x="207825" y="3451899"/>
            <a:ext cx="8596200" cy="15029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100" b="1" i="0" u="none" strike="noStrike" cap="none" baseline="30000" dirty="0">
                <a:latin typeface="Arial"/>
                <a:ea typeface="Arial"/>
                <a:cs typeface="Arial"/>
                <a:sym typeface="Arial"/>
              </a:rPr>
              <a:t>1 </a:t>
            </a:r>
            <a:r>
              <a:rPr lang="en-US" sz="1100" b="1" i="0" u="none" strike="noStrike" cap="none" dirty="0">
                <a:latin typeface="Arial"/>
                <a:ea typeface="Arial"/>
                <a:cs typeface="Arial"/>
                <a:sym typeface="Arial"/>
              </a:rPr>
              <a:t>Transactions over the MPT must comply with applicable Federal procurement laws, regulations, and agency policies (i.e. public notification, competition, selection, etc.).</a:t>
            </a:r>
            <a:endParaRPr sz="1300" b="0" i="0" u="none" strike="noStrike" cap="none" dirty="0">
              <a:latin typeface="Arial"/>
              <a:ea typeface="Arial"/>
              <a:cs typeface="Arial"/>
              <a:sym typeface="Arial"/>
            </a:endParaRPr>
          </a:p>
          <a:p>
            <a:pPr lvl="0">
              <a:buSzPts val="1200"/>
            </a:pPr>
            <a:endParaRPr sz="1100" b="1" i="0" u="none" strike="noStrike" cap="none" baseline="30000" dirty="0">
              <a:highlight>
                <a:srgbClr val="FFFF00"/>
              </a:highlight>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US" sz="1100" b="1" i="0" u="none" strike="noStrike" cap="none" baseline="30000" dirty="0">
                <a:latin typeface="Arial"/>
                <a:ea typeface="Arial"/>
                <a:cs typeface="Arial"/>
                <a:sym typeface="Arial"/>
              </a:rPr>
              <a:t>2  </a:t>
            </a:r>
            <a:r>
              <a:rPr lang="en-US" sz="1100" b="1" i="0" u="none" strike="noStrike" cap="none" dirty="0">
                <a:latin typeface="Arial"/>
                <a:ea typeface="Arial"/>
                <a:cs typeface="Arial"/>
                <a:sym typeface="Arial"/>
              </a:rPr>
              <a:t>Both the account holder limit AND the Contracting Officer/Ordering Officer authority (warrant) limit applies to the transaction.  (EX:  Unlimited Warrant &amp; a single transaction limit of $250,000, orders cannot exceed $250,000.)</a:t>
            </a:r>
            <a:endParaRPr sz="1300" b="0" i="0" u="none" strike="noStrike" cap="none" dirty="0">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endParaRPr sz="1100" b="1" i="0" u="none" strike="noStrike" cap="none" baseline="30000" dirty="0">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US" sz="1100" b="1" i="0" u="none" strike="noStrike" cap="none" baseline="30000" dirty="0">
                <a:latin typeface="Arial"/>
                <a:ea typeface="Arial"/>
                <a:cs typeface="Arial"/>
                <a:sym typeface="Arial"/>
              </a:rPr>
              <a:t>3  </a:t>
            </a:r>
            <a:r>
              <a:rPr lang="en-US" sz="1100" b="1" i="0" u="none" strike="noStrike" cap="none" dirty="0">
                <a:latin typeface="Arial"/>
                <a:ea typeface="Arial"/>
                <a:cs typeface="Arial"/>
                <a:sym typeface="Arial"/>
              </a:rPr>
              <a:t>Certification of funds availability is required prior to making the purchase.</a:t>
            </a:r>
            <a:endParaRPr sz="1300" b="0" i="0" u="none" strike="noStrike" cap="none" dirty="0">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endParaRPr sz="1100" b="1" i="0" u="none" strike="noStrike" cap="none" baseline="30000" dirty="0">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US" sz="1100" b="1" i="0" u="none" strike="noStrike" cap="none" baseline="30000" dirty="0">
                <a:latin typeface="Arial"/>
                <a:ea typeface="Arial"/>
                <a:cs typeface="Arial"/>
                <a:sym typeface="Arial"/>
              </a:rPr>
              <a:t>4  </a:t>
            </a:r>
            <a:r>
              <a:rPr lang="en-US" sz="1100" b="1" i="0" u="none" strike="noStrike" cap="none" dirty="0">
                <a:latin typeface="Arial"/>
                <a:ea typeface="Arial"/>
                <a:cs typeface="Arial"/>
                <a:sym typeface="Arial"/>
              </a:rPr>
              <a:t>Exceptions for cards used solely for contract payments.</a:t>
            </a:r>
            <a:endParaRPr sz="1300" b="0" i="0" u="none" strike="noStrike" cap="none" dirty="0">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77"/>
          <p:cNvSpPr txBox="1">
            <a:spLocks noGrp="1"/>
          </p:cNvSpPr>
          <p:nvPr>
            <p:ph type="title"/>
          </p:nvPr>
        </p:nvSpPr>
        <p:spPr>
          <a:xfrm>
            <a:off x="470569" y="568449"/>
            <a:ext cx="5800906"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Micro-Purchase Mythbusting</a:t>
            </a:r>
            <a:endParaRPr dirty="0">
              <a:solidFill>
                <a:srgbClr val="005A92"/>
              </a:solidFill>
            </a:endParaRPr>
          </a:p>
        </p:txBody>
      </p:sp>
      <p:sp>
        <p:nvSpPr>
          <p:cNvPr id="543" name="Google Shape;543;p77"/>
          <p:cNvSpPr/>
          <p:nvPr/>
        </p:nvSpPr>
        <p:spPr>
          <a:xfrm>
            <a:off x="470569" y="1422098"/>
            <a:ext cx="7554300" cy="3218700"/>
          </a:xfrm>
          <a:prstGeom prst="rect">
            <a:avLst/>
          </a:prstGeom>
          <a:noFill/>
          <a:ln>
            <a:noFill/>
          </a:ln>
        </p:spPr>
        <p:txBody>
          <a:bodyPr spcFirstLastPara="1" wrap="square" lIns="91425" tIns="45700" rIns="91425" bIns="45700" anchor="t" anchorCtr="0">
            <a:noAutofit/>
          </a:bodyPr>
          <a:lstStyle/>
          <a:p>
            <a:pPr marL="457200" marR="0" lvl="0" indent="-355600" algn="l" rtl="0">
              <a:lnSpc>
                <a:spcPct val="100000"/>
              </a:lnSpc>
              <a:spcBef>
                <a:spcPts val="0"/>
              </a:spcBef>
              <a:spcAft>
                <a:spcPts val="0"/>
              </a:spcAft>
              <a:buSzPts val="2000"/>
              <a:buFont typeface="Arial"/>
              <a:buChar char="➢"/>
            </a:pPr>
            <a:r>
              <a:rPr lang="en-US" sz="2100" b="0" i="0" u="sng" strike="noStrike" cap="none" dirty="0">
                <a:solidFill>
                  <a:schemeClr val="hlink"/>
                </a:solidFill>
                <a:latin typeface="Arial"/>
                <a:ea typeface="Arial"/>
                <a:cs typeface="Arial"/>
                <a:sym typeface="Arial"/>
                <a:hlinkClick r:id="rId3"/>
              </a:rPr>
              <a:t>OMB Circular A-123 Appendix B, Section 3.7</a:t>
            </a:r>
            <a:r>
              <a:rPr lang="en-US" sz="2100" b="0" i="0" u="none" strike="noStrike" cap="none" dirty="0">
                <a:solidFill>
                  <a:srgbClr val="005A92"/>
                </a:solidFill>
                <a:latin typeface="Arial"/>
                <a:ea typeface="Arial"/>
                <a:cs typeface="Arial"/>
                <a:sym typeface="Arial"/>
              </a:rPr>
              <a:t> &amp; FAR Subparts </a:t>
            </a:r>
            <a:r>
              <a:rPr lang="en-US" sz="2100" b="0" i="0" u="sng" strike="noStrike" cap="none" dirty="0">
                <a:solidFill>
                  <a:schemeClr val="hlink"/>
                </a:solidFill>
                <a:latin typeface="Arial"/>
                <a:ea typeface="Arial"/>
                <a:cs typeface="Arial"/>
                <a:sym typeface="Arial"/>
                <a:hlinkClick r:id="rId4"/>
              </a:rPr>
              <a:t>6.001</a:t>
            </a:r>
            <a:r>
              <a:rPr lang="en-US" sz="2100" b="0" i="0" u="none" strike="noStrike" cap="none" dirty="0">
                <a:solidFill>
                  <a:srgbClr val="005A92"/>
                </a:solidFill>
                <a:latin typeface="Arial"/>
                <a:ea typeface="Arial"/>
                <a:cs typeface="Arial"/>
                <a:sym typeface="Arial"/>
              </a:rPr>
              <a:t>, </a:t>
            </a:r>
            <a:r>
              <a:rPr lang="en-US" sz="2100" b="0" i="0" u="sng" strike="noStrike" cap="none" dirty="0">
                <a:solidFill>
                  <a:schemeClr val="hlink"/>
                </a:solidFill>
                <a:latin typeface="Arial"/>
                <a:ea typeface="Arial"/>
                <a:cs typeface="Arial"/>
                <a:sym typeface="Arial"/>
                <a:hlinkClick r:id="rId5"/>
              </a:rPr>
              <a:t>8.405-1</a:t>
            </a:r>
            <a:r>
              <a:rPr lang="en-US" sz="2100" dirty="0">
                <a:solidFill>
                  <a:srgbClr val="005A92"/>
                </a:solidFill>
              </a:rPr>
              <a:t>, </a:t>
            </a:r>
            <a:r>
              <a:rPr lang="en-US" sz="2100" u="sng" dirty="0">
                <a:solidFill>
                  <a:schemeClr val="hlink"/>
                </a:solidFill>
                <a:hlinkClick r:id="rId6"/>
              </a:rPr>
              <a:t>8.405</a:t>
            </a:r>
            <a:r>
              <a:rPr lang="en-US" sz="2100" b="0" i="0" u="sng" strike="noStrike" cap="none" dirty="0">
                <a:solidFill>
                  <a:schemeClr val="hlink"/>
                </a:solidFill>
                <a:latin typeface="Arial"/>
                <a:ea typeface="Arial"/>
                <a:cs typeface="Arial"/>
                <a:sym typeface="Arial"/>
                <a:hlinkClick r:id="rId6"/>
              </a:rPr>
              <a:t>-2</a:t>
            </a:r>
            <a:r>
              <a:rPr lang="en-US" sz="2100" b="0" i="0" u="none" strike="noStrike" cap="none" dirty="0">
                <a:solidFill>
                  <a:srgbClr val="005A92"/>
                </a:solidFill>
                <a:latin typeface="Arial"/>
                <a:ea typeface="Arial"/>
                <a:cs typeface="Arial"/>
                <a:sym typeface="Arial"/>
              </a:rPr>
              <a:t>, </a:t>
            </a:r>
            <a:r>
              <a:rPr lang="en-US" sz="2100" b="0" i="0" u="sng" strike="noStrike" cap="none" dirty="0">
                <a:solidFill>
                  <a:schemeClr val="hlink"/>
                </a:solidFill>
                <a:latin typeface="Arial"/>
                <a:ea typeface="Arial"/>
                <a:cs typeface="Arial"/>
                <a:sym typeface="Arial"/>
                <a:hlinkClick r:id="rId7"/>
              </a:rPr>
              <a:t>9.104-7</a:t>
            </a:r>
            <a:r>
              <a:rPr lang="en-US" sz="2100" b="0" i="0" u="none" strike="noStrike" cap="none" dirty="0">
                <a:solidFill>
                  <a:srgbClr val="005A92"/>
                </a:solidFill>
                <a:latin typeface="Arial"/>
                <a:ea typeface="Arial"/>
                <a:cs typeface="Arial"/>
                <a:sym typeface="Arial"/>
              </a:rPr>
              <a:t> and </a:t>
            </a:r>
            <a:r>
              <a:rPr lang="en-US" sz="2100" b="0" i="0" u="sng" strike="noStrike" cap="none" dirty="0">
                <a:solidFill>
                  <a:schemeClr val="hlink"/>
                </a:solidFill>
                <a:latin typeface="Arial"/>
                <a:ea typeface="Arial"/>
                <a:cs typeface="Arial"/>
                <a:sym typeface="Arial"/>
                <a:hlinkClick r:id="rId8"/>
              </a:rPr>
              <a:t>13.301</a:t>
            </a:r>
            <a:r>
              <a:rPr lang="en-US" sz="1500" dirty="0">
                <a:solidFill>
                  <a:srgbClr val="005A92"/>
                </a:solidFill>
              </a:rPr>
              <a:t>.</a:t>
            </a:r>
            <a:endParaRPr sz="1500" dirty="0">
              <a:solidFill>
                <a:srgbClr val="005A92"/>
              </a:solidFill>
            </a:endParaRPr>
          </a:p>
          <a:p>
            <a:pPr marL="457200" marR="0" lvl="0" indent="-361950" algn="l" rtl="0">
              <a:lnSpc>
                <a:spcPct val="100000"/>
              </a:lnSpc>
              <a:spcBef>
                <a:spcPts val="0"/>
              </a:spcBef>
              <a:spcAft>
                <a:spcPts val="0"/>
              </a:spcAft>
              <a:buSzPts val="2100"/>
              <a:buFont typeface="Arial"/>
              <a:buChar char="➢"/>
            </a:pPr>
            <a:r>
              <a:rPr lang="en-US" sz="2100" b="0" i="0" u="none" strike="noStrike" cap="none" dirty="0">
                <a:solidFill>
                  <a:srgbClr val="005A92"/>
                </a:solidFill>
                <a:latin typeface="Arial"/>
                <a:ea typeface="Arial"/>
                <a:cs typeface="Arial"/>
                <a:sym typeface="Arial"/>
              </a:rPr>
              <a:t>FAR requirements that do not apply at or below the MPT include</a:t>
            </a:r>
            <a:r>
              <a:rPr lang="en-US" sz="2100" dirty="0">
                <a:solidFill>
                  <a:srgbClr val="005A92"/>
                </a:solidFill>
              </a:rPr>
              <a:t>:</a:t>
            </a:r>
            <a:endParaRPr sz="2100" dirty="0">
              <a:solidFill>
                <a:srgbClr val="005A92"/>
              </a:solidFill>
            </a:endParaRPr>
          </a:p>
          <a:p>
            <a:pPr marL="914400" marR="0" lvl="1" indent="-361950" algn="l" rtl="0">
              <a:lnSpc>
                <a:spcPct val="100000"/>
              </a:lnSpc>
              <a:spcBef>
                <a:spcPts val="0"/>
              </a:spcBef>
              <a:spcAft>
                <a:spcPts val="0"/>
              </a:spcAft>
              <a:buClr>
                <a:srgbClr val="005A92"/>
              </a:buClr>
              <a:buSzPts val="2100"/>
              <a:buFont typeface="Arial"/>
              <a:buChar char="○"/>
            </a:pPr>
            <a:r>
              <a:rPr lang="en-US" sz="2100" b="0" i="0" u="none" strike="noStrike" cap="none" dirty="0">
                <a:solidFill>
                  <a:srgbClr val="005A92"/>
                </a:solidFill>
                <a:latin typeface="Arial"/>
                <a:ea typeface="Arial"/>
                <a:cs typeface="Arial"/>
                <a:sym typeface="Arial"/>
              </a:rPr>
              <a:t>Do Not Pay List.  </a:t>
            </a:r>
            <a:endParaRPr sz="1500" dirty="0">
              <a:solidFill>
                <a:srgbClr val="005A92"/>
              </a:solidFill>
            </a:endParaRPr>
          </a:p>
          <a:p>
            <a:pPr marL="914400" marR="0" lvl="1" indent="-361950" algn="l" rtl="0">
              <a:lnSpc>
                <a:spcPct val="100000"/>
              </a:lnSpc>
              <a:spcBef>
                <a:spcPts val="0"/>
              </a:spcBef>
              <a:spcAft>
                <a:spcPts val="0"/>
              </a:spcAft>
              <a:buClr>
                <a:srgbClr val="005A92"/>
              </a:buClr>
              <a:buSzPts val="2100"/>
              <a:buFont typeface="Arial"/>
              <a:buChar char="○"/>
            </a:pPr>
            <a:r>
              <a:rPr lang="en-US" sz="2100" b="0" i="0" u="none" strike="noStrike" cap="none" dirty="0">
                <a:solidFill>
                  <a:srgbClr val="005A92"/>
                </a:solidFill>
                <a:latin typeface="Arial"/>
                <a:ea typeface="Arial"/>
                <a:cs typeface="Arial"/>
                <a:sym typeface="Arial"/>
              </a:rPr>
              <a:t>System for Award Management (SAM).</a:t>
            </a:r>
            <a:endParaRPr sz="1500" dirty="0">
              <a:solidFill>
                <a:srgbClr val="005A92"/>
              </a:solidFill>
            </a:endParaRPr>
          </a:p>
          <a:p>
            <a:pPr marL="914400" marR="0" lvl="1" indent="-361950" algn="l" rtl="0">
              <a:lnSpc>
                <a:spcPct val="100000"/>
              </a:lnSpc>
              <a:spcBef>
                <a:spcPts val="0"/>
              </a:spcBef>
              <a:spcAft>
                <a:spcPts val="0"/>
              </a:spcAft>
              <a:buClr>
                <a:srgbClr val="005A92"/>
              </a:buClr>
              <a:buSzPts val="2100"/>
              <a:buFont typeface="Arial"/>
              <a:buChar char="○"/>
            </a:pPr>
            <a:r>
              <a:rPr lang="en-US" sz="2100" b="0" i="0" u="none" strike="noStrike" cap="none" dirty="0">
                <a:solidFill>
                  <a:srgbClr val="005A92"/>
                </a:solidFill>
                <a:latin typeface="Arial"/>
                <a:ea typeface="Arial"/>
                <a:cs typeface="Arial"/>
                <a:sym typeface="Arial"/>
              </a:rPr>
              <a:t>Representation/Certification of Corporations Regarding Delinquent Tax Liability or Felony Conviction.</a:t>
            </a:r>
            <a:endParaRPr sz="1500" dirty="0">
              <a:solidFill>
                <a:srgbClr val="005A92"/>
              </a:solidFill>
            </a:endParaRPr>
          </a:p>
          <a:p>
            <a:pPr marL="914400" marR="0" lvl="1" indent="-361950" algn="l" rtl="0">
              <a:lnSpc>
                <a:spcPct val="100000"/>
              </a:lnSpc>
              <a:spcBef>
                <a:spcPts val="0"/>
              </a:spcBef>
              <a:spcAft>
                <a:spcPts val="0"/>
              </a:spcAft>
              <a:buClr>
                <a:srgbClr val="005A92"/>
              </a:buClr>
              <a:buSzPts val="2100"/>
              <a:buFont typeface="Arial"/>
              <a:buChar char="○"/>
            </a:pPr>
            <a:r>
              <a:rPr lang="en-US" sz="2100" b="0" i="0" u="none" strike="noStrike" cap="none" dirty="0">
                <a:solidFill>
                  <a:srgbClr val="005A92"/>
                </a:solidFill>
                <a:latin typeface="Arial"/>
                <a:ea typeface="Arial"/>
                <a:cs typeface="Arial"/>
                <a:sym typeface="Arial"/>
              </a:rPr>
              <a:t>Written Quotes.</a:t>
            </a:r>
            <a:endParaRPr sz="1500" dirty="0">
              <a:solidFill>
                <a:srgbClr val="005A92"/>
              </a:solidFill>
            </a:endParaRPr>
          </a:p>
          <a:p>
            <a:pPr marL="914400" marR="0" lvl="1" indent="-361950" algn="l" rtl="0">
              <a:lnSpc>
                <a:spcPct val="100000"/>
              </a:lnSpc>
              <a:spcBef>
                <a:spcPts val="0"/>
              </a:spcBef>
              <a:spcAft>
                <a:spcPts val="0"/>
              </a:spcAft>
              <a:buClr>
                <a:srgbClr val="005A92"/>
              </a:buClr>
              <a:buSzPts val="2100"/>
              <a:buFont typeface="Arial"/>
              <a:buChar char="○"/>
            </a:pPr>
            <a:r>
              <a:rPr lang="en-US" sz="2100" b="0" i="0" u="none" strike="noStrike" cap="none" dirty="0">
                <a:solidFill>
                  <a:srgbClr val="005A92"/>
                </a:solidFill>
                <a:latin typeface="Arial"/>
                <a:ea typeface="Arial"/>
                <a:cs typeface="Arial"/>
                <a:sym typeface="Arial"/>
              </a:rPr>
              <a:t>Competition (instead, rotate vendors).</a:t>
            </a:r>
            <a:endParaRPr sz="1500" b="0" i="0" u="none" strike="noStrike" cap="none" dirty="0">
              <a:solidFill>
                <a:srgbClr val="005A9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78"/>
          <p:cNvSpPr txBox="1">
            <a:spLocks noGrp="1"/>
          </p:cNvSpPr>
          <p:nvPr>
            <p:ph type="title" idx="4294967295"/>
          </p:nvPr>
        </p:nvSpPr>
        <p:spPr>
          <a:xfrm>
            <a:off x="852348" y="669630"/>
            <a:ext cx="7769100" cy="6429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Required Sources </a:t>
            </a:r>
            <a:r>
              <a:rPr lang="en-US" sz="3200" dirty="0">
                <a:solidFill>
                  <a:srgbClr val="005A92"/>
                </a:solidFill>
              </a:rPr>
              <a:t>- </a:t>
            </a:r>
            <a:r>
              <a:rPr lang="en-US" sz="3200" b="0" i="0" u="none" strike="noStrike" cap="none" dirty="0">
                <a:solidFill>
                  <a:srgbClr val="005A92"/>
                </a:solidFill>
                <a:latin typeface="Arial"/>
                <a:ea typeface="Arial"/>
                <a:cs typeface="Arial"/>
                <a:sym typeface="Arial"/>
              </a:rPr>
              <a:t>FAR 8.002(a)(1) &amp; (2)</a:t>
            </a:r>
            <a:endParaRPr sz="1400" b="0" i="0" u="none" strike="noStrike" cap="none" dirty="0">
              <a:solidFill>
                <a:srgbClr val="005A92"/>
              </a:solidFill>
              <a:latin typeface="Arial"/>
              <a:ea typeface="Arial"/>
              <a:cs typeface="Arial"/>
              <a:sym typeface="Arial"/>
            </a:endParaRPr>
          </a:p>
        </p:txBody>
      </p:sp>
      <p:graphicFrame>
        <p:nvGraphicFramePr>
          <p:cNvPr id="550" name="Google Shape;550;p78"/>
          <p:cNvGraphicFramePr/>
          <p:nvPr>
            <p:extLst>
              <p:ext uri="{D42A27DB-BD31-4B8C-83A1-F6EECF244321}">
                <p14:modId xmlns:p14="http://schemas.microsoft.com/office/powerpoint/2010/main" val="1861142675"/>
              </p:ext>
            </p:extLst>
          </p:nvPr>
        </p:nvGraphicFramePr>
        <p:xfrm>
          <a:off x="830694" y="1409790"/>
          <a:ext cx="7479450" cy="3620020"/>
        </p:xfrm>
        <a:graphic>
          <a:graphicData uri="http://schemas.openxmlformats.org/drawingml/2006/table">
            <a:tbl>
              <a:tblPr firstRow="1">
                <a:noFill/>
                <a:tableStyleId>{05E76149-E884-46AF-BAC6-1DC94D998E40}</a:tableStyleId>
              </a:tblPr>
              <a:tblGrid>
                <a:gridCol w="5364175">
                  <a:extLst>
                    <a:ext uri="{9D8B030D-6E8A-4147-A177-3AD203B41FA5}">
                      <a16:colId xmlns:a16="http://schemas.microsoft.com/office/drawing/2014/main" val="20000"/>
                    </a:ext>
                  </a:extLst>
                </a:gridCol>
                <a:gridCol w="1093950">
                  <a:extLst>
                    <a:ext uri="{9D8B030D-6E8A-4147-A177-3AD203B41FA5}">
                      <a16:colId xmlns:a16="http://schemas.microsoft.com/office/drawing/2014/main" val="20001"/>
                    </a:ext>
                  </a:extLst>
                </a:gridCol>
                <a:gridCol w="1021325">
                  <a:extLst>
                    <a:ext uri="{9D8B030D-6E8A-4147-A177-3AD203B41FA5}">
                      <a16:colId xmlns:a16="http://schemas.microsoft.com/office/drawing/2014/main" val="20002"/>
                    </a:ext>
                  </a:extLst>
                </a:gridCol>
              </a:tblGrid>
              <a:tr h="291350">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t>Sources (Consider in </a:t>
                      </a:r>
                      <a:r>
                        <a:rPr lang="en-US" sz="1600" b="1" dirty="0"/>
                        <a:t>N</a:t>
                      </a:r>
                      <a:r>
                        <a:rPr lang="en-US" sz="1600" b="1" u="none" strike="noStrike" cap="none" dirty="0"/>
                        <a:t>umerical </a:t>
                      </a:r>
                      <a:r>
                        <a:rPr lang="en-US" sz="1600" b="1" dirty="0"/>
                        <a:t>O</a:t>
                      </a:r>
                      <a:r>
                        <a:rPr lang="en-US" sz="1600" b="1" u="none" strike="noStrike" cap="none" dirty="0"/>
                        <a:t>rder)</a:t>
                      </a:r>
                      <a:endParaRPr sz="1400" b="1"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t>Supplies</a:t>
                      </a:r>
                      <a:endParaRPr sz="1400" b="1"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t>Services</a:t>
                      </a:r>
                      <a:endParaRPr sz="1400" b="1"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gradFill>
                      <a:gsLst>
                        <a:gs pos="0">
                          <a:srgbClr val="DFE9FB"/>
                        </a:gs>
                        <a:gs pos="100000">
                          <a:srgbClr val="6E9BE7"/>
                        </a:gs>
                      </a:gsLst>
                      <a:path path="circle">
                        <a:fillToRect l="50000" t="50000" r="50000" b="50000"/>
                      </a:path>
                      <a:tileRect/>
                    </a:gradFill>
                  </a:tcPr>
                </a:tc>
                <a:extLst>
                  <a:ext uri="{0D108BD9-81ED-4DB2-BD59-A6C34878D82A}">
                    <a16:rowId xmlns:a16="http://schemas.microsoft.com/office/drawing/2014/main" val="10000"/>
                  </a:ext>
                </a:extLst>
              </a:tr>
              <a:tr h="291350">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dirty="0"/>
                        <a:t>Inventories of the requiring agency (</a:t>
                      </a:r>
                      <a:r>
                        <a:rPr lang="en-US" sz="1600" u="sng" strike="noStrike" cap="none" dirty="0">
                          <a:solidFill>
                            <a:schemeClr val="accent1">
                              <a:lumMod val="50000"/>
                            </a:schemeClr>
                          </a:solidFill>
                          <a:hlinkClick r:id="rId3">
                            <a:extLst>
                              <a:ext uri="{A12FA001-AC4F-418D-AE19-62706E023703}">
                                <ahyp:hlinkClr xmlns:ahyp="http://schemas.microsoft.com/office/drawing/2018/hyperlinkcolor" val="tx"/>
                              </a:ext>
                            </a:extLst>
                          </a:hlinkClick>
                        </a:rPr>
                        <a:t>FAR 8.002(a)(1)(i)</a:t>
                      </a:r>
                      <a:r>
                        <a:rPr lang="en-US" sz="1600" u="none" strike="noStrike" cap="none" dirty="0"/>
                        <a:t>)</a:t>
                      </a:r>
                      <a:endParaRPr sz="1600" b="0"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0" u="none" strike="noStrike" cap="none" dirty="0"/>
                        <a:t>1</a:t>
                      </a:r>
                      <a:endParaRPr sz="1400"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endParaRPr sz="1600" b="0"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gradFill>
                      <a:gsLst>
                        <a:gs pos="0">
                          <a:srgbClr val="DFE9FB"/>
                        </a:gs>
                        <a:gs pos="100000">
                          <a:srgbClr val="6E9BE7"/>
                        </a:gs>
                      </a:gsLst>
                      <a:lin ang="5400012" scaled="0"/>
                    </a:gradFill>
                  </a:tcPr>
                </a:tc>
                <a:extLst>
                  <a:ext uri="{0D108BD9-81ED-4DB2-BD59-A6C34878D82A}">
                    <a16:rowId xmlns:a16="http://schemas.microsoft.com/office/drawing/2014/main" val="10001"/>
                  </a:ext>
                </a:extLst>
              </a:tr>
              <a:tr h="291350">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dirty="0"/>
                        <a:t>Excess from other agencies (</a:t>
                      </a:r>
                      <a:r>
                        <a:rPr lang="en-US" sz="1600" u="sng" strike="noStrike" cap="none" dirty="0">
                          <a:solidFill>
                            <a:schemeClr val="accent1">
                              <a:lumMod val="50000"/>
                            </a:schemeClr>
                          </a:solidFill>
                          <a:hlinkClick r:id="rId4">
                            <a:extLst>
                              <a:ext uri="{A12FA001-AC4F-418D-AE19-62706E023703}">
                                <ahyp:hlinkClr xmlns:ahyp="http://schemas.microsoft.com/office/drawing/2018/hyperlinkcolor" val="tx"/>
                              </a:ext>
                            </a:extLst>
                          </a:hlinkClick>
                        </a:rPr>
                        <a:t>FAR 8.103</a:t>
                      </a:r>
                      <a:r>
                        <a:rPr lang="en-US" sz="1600" u="none" strike="noStrike" cap="none" dirty="0"/>
                        <a:t>)</a:t>
                      </a:r>
                      <a:endParaRPr sz="1600" b="0"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t>2</a:t>
                      </a:r>
                      <a:endParaRPr sz="1600" b="0"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endParaRPr sz="1600" b="0"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gradFill>
                      <a:gsLst>
                        <a:gs pos="0">
                          <a:srgbClr val="DFE9FB"/>
                        </a:gs>
                        <a:gs pos="100000">
                          <a:srgbClr val="6E9BE7"/>
                        </a:gs>
                      </a:gsLst>
                      <a:lin ang="5400012" scaled="0"/>
                    </a:gradFill>
                  </a:tcPr>
                </a:tc>
                <a:extLst>
                  <a:ext uri="{0D108BD9-81ED-4DB2-BD59-A6C34878D82A}">
                    <a16:rowId xmlns:a16="http://schemas.microsoft.com/office/drawing/2014/main" val="10002"/>
                  </a:ext>
                </a:extLst>
              </a:tr>
              <a:tr h="752500">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dirty="0"/>
                        <a:t>Federal Prison Industries (FPI) (operates under the trade name UNICOR) (</a:t>
                      </a:r>
                      <a:r>
                        <a:rPr lang="en-US" sz="1600" u="sng" strike="noStrike" cap="none" dirty="0">
                          <a:solidFill>
                            <a:schemeClr val="accent1">
                              <a:lumMod val="50000"/>
                            </a:schemeClr>
                          </a:solidFill>
                          <a:hlinkClick r:id="rId5">
                            <a:extLst>
                              <a:ext uri="{A12FA001-AC4F-418D-AE19-62706E023703}">
                                <ahyp:hlinkClr xmlns:ahyp="http://schemas.microsoft.com/office/drawing/2018/hyperlinkcolor" val="tx"/>
                              </a:ext>
                            </a:extLst>
                          </a:hlinkClick>
                        </a:rPr>
                        <a:t>FAR 8.603</a:t>
                      </a:r>
                      <a:r>
                        <a:rPr lang="en-US" sz="1600" u="none" strike="noStrike" cap="none" dirty="0"/>
                        <a:t>) </a:t>
                      </a:r>
                      <a:endParaRPr sz="1400" u="none" strike="noStrike" cap="none" dirty="0"/>
                    </a:p>
                    <a:p>
                      <a:pPr marL="0" marR="0" lvl="0" indent="0" algn="l" rtl="0">
                        <a:lnSpc>
                          <a:spcPct val="100000"/>
                        </a:lnSpc>
                        <a:spcBef>
                          <a:spcPts val="0"/>
                        </a:spcBef>
                        <a:spcAft>
                          <a:spcPts val="0"/>
                        </a:spcAft>
                        <a:buClr>
                          <a:srgbClr val="000000"/>
                        </a:buClr>
                        <a:buSzPts val="1600"/>
                        <a:buFont typeface="Arial"/>
                        <a:buNone/>
                      </a:pPr>
                      <a:r>
                        <a:rPr lang="en-US" sz="1600" b="1" u="sng" strike="noStrike" cap="none" dirty="0">
                          <a:solidFill>
                            <a:schemeClr val="accent1">
                              <a:lumMod val="50000"/>
                            </a:schemeClr>
                          </a:solidFill>
                          <a:hlinkClick r:id="rId6">
                            <a:extLst>
                              <a:ext uri="{A12FA001-AC4F-418D-AE19-62706E023703}">
                                <ahyp:hlinkClr xmlns:ahyp="http://schemas.microsoft.com/office/drawing/2018/hyperlinkcolor" val="tx"/>
                              </a:ext>
                            </a:extLst>
                          </a:hlinkClick>
                        </a:rPr>
                        <a:t>www.unicor.gov</a:t>
                      </a:r>
                      <a:endParaRPr sz="1400" u="none" strike="noStrike" cap="none" dirty="0">
                        <a:solidFill>
                          <a:schemeClr val="accent1">
                            <a:lumMod val="50000"/>
                          </a:schemeClr>
                        </a:solidFill>
                      </a:endParaRPr>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t>3</a:t>
                      </a:r>
                      <a:endParaRPr sz="1600" b="0" u="none" strike="noStrike" cap="none" dirty="0"/>
                    </a:p>
                  </a:txBody>
                  <a:tcPr marL="91450" marR="91450" marT="32150" marB="3215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0" u="none" strike="noStrike" cap="none" dirty="0"/>
                        <a:t>2</a:t>
                      </a:r>
                      <a:endParaRPr sz="1400" u="none" strike="noStrike" cap="none" dirty="0"/>
                    </a:p>
                  </a:txBody>
                  <a:tcPr marL="91450" marR="91450" marT="32150" marB="3215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extLst>
                  <a:ext uri="{0D108BD9-81ED-4DB2-BD59-A6C34878D82A}">
                    <a16:rowId xmlns:a16="http://schemas.microsoft.com/office/drawing/2014/main" val="10003"/>
                  </a:ext>
                </a:extLst>
              </a:tr>
              <a:tr h="983050">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dirty="0"/>
                        <a:t>AbilityOne (includes National Industries for the Blind (NIB) and SourceAmerica jointly) – supplies and services found on the Procurement List (</a:t>
                      </a:r>
                      <a:r>
                        <a:rPr lang="en-US" sz="1600" u="sng" strike="noStrike" cap="none" dirty="0">
                          <a:solidFill>
                            <a:schemeClr val="accent1">
                              <a:lumMod val="50000"/>
                            </a:schemeClr>
                          </a:solidFill>
                          <a:hlinkClick r:id="rId7">
                            <a:extLst>
                              <a:ext uri="{A12FA001-AC4F-418D-AE19-62706E023703}">
                                <ahyp:hlinkClr xmlns:ahyp="http://schemas.microsoft.com/office/drawing/2018/hyperlinkcolor" val="tx"/>
                              </a:ext>
                            </a:extLst>
                          </a:hlinkClick>
                        </a:rPr>
                        <a:t>FAR 8.704</a:t>
                      </a:r>
                      <a:r>
                        <a:rPr lang="en-US" sz="1600" u="none" strike="noStrike" cap="none" dirty="0"/>
                        <a:t>)</a:t>
                      </a:r>
                      <a:endParaRPr sz="1400" u="none" strike="noStrike" cap="none" dirty="0">
                        <a:solidFill>
                          <a:schemeClr val="accent1">
                            <a:lumMod val="50000"/>
                          </a:schemeClr>
                        </a:solidFill>
                      </a:endParaRPr>
                    </a:p>
                    <a:p>
                      <a:pPr marL="0" marR="0" lvl="0" indent="0" algn="l" rtl="0">
                        <a:lnSpc>
                          <a:spcPct val="100000"/>
                        </a:lnSpc>
                        <a:spcBef>
                          <a:spcPts val="0"/>
                        </a:spcBef>
                        <a:spcAft>
                          <a:spcPts val="0"/>
                        </a:spcAft>
                        <a:buClr>
                          <a:srgbClr val="000000"/>
                        </a:buClr>
                        <a:buSzPts val="1600"/>
                        <a:buFont typeface="Arial"/>
                        <a:buNone/>
                      </a:pPr>
                      <a:r>
                        <a:rPr lang="en-US" sz="1600" b="1" u="sng" strike="noStrike" cap="none" dirty="0">
                          <a:solidFill>
                            <a:schemeClr val="accent1">
                              <a:lumMod val="50000"/>
                            </a:schemeClr>
                          </a:solidFill>
                          <a:hlinkClick r:id="rId8">
                            <a:extLst>
                              <a:ext uri="{A12FA001-AC4F-418D-AE19-62706E023703}">
                                <ahyp:hlinkClr xmlns:ahyp="http://schemas.microsoft.com/office/drawing/2018/hyperlinkcolor" val="tx"/>
                              </a:ext>
                            </a:extLst>
                          </a:hlinkClick>
                        </a:rPr>
                        <a:t>www.abilityone.gov/procurement_list/index.html</a:t>
                      </a:r>
                      <a:endParaRPr sz="1400" u="none" strike="noStrike" cap="none" dirty="0">
                        <a:solidFill>
                          <a:schemeClr val="accent1">
                            <a:lumMod val="50000"/>
                          </a:schemeClr>
                        </a:solidFill>
                      </a:endParaRPr>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endParaRPr sz="1600" u="none" strike="noStrike" cap="none" dirty="0"/>
                    </a:p>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t>4</a:t>
                      </a:r>
                      <a:endParaRPr sz="1400" u="none" strike="noStrike" cap="none" dirty="0"/>
                    </a:p>
                    <a:p>
                      <a:pPr marL="0" marR="0" lvl="0" indent="0" algn="ctr" rtl="0">
                        <a:lnSpc>
                          <a:spcPct val="100000"/>
                        </a:lnSpc>
                        <a:spcBef>
                          <a:spcPts val="0"/>
                        </a:spcBef>
                        <a:spcAft>
                          <a:spcPts val="0"/>
                        </a:spcAft>
                        <a:buClr>
                          <a:srgbClr val="000000"/>
                        </a:buClr>
                        <a:buSzPts val="1600"/>
                        <a:buFont typeface="Arial"/>
                        <a:buNone/>
                      </a:pPr>
                      <a:endParaRPr sz="1600" b="0"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endParaRPr sz="1600" u="none" strike="noStrike" cap="none" dirty="0"/>
                    </a:p>
                    <a:p>
                      <a:pPr marL="0" marR="0" lvl="0" indent="0" algn="ctr" rtl="0">
                        <a:lnSpc>
                          <a:spcPct val="100000"/>
                        </a:lnSpc>
                        <a:spcBef>
                          <a:spcPts val="0"/>
                        </a:spcBef>
                        <a:spcAft>
                          <a:spcPts val="0"/>
                        </a:spcAft>
                        <a:buClr>
                          <a:srgbClr val="000000"/>
                        </a:buClr>
                        <a:buSzPts val="1600"/>
                        <a:buFont typeface="Arial"/>
                        <a:buNone/>
                      </a:pPr>
                      <a:r>
                        <a:rPr lang="en-US" sz="1600" b="0" u="none" strike="noStrike" cap="none" dirty="0"/>
                        <a:t>1</a:t>
                      </a:r>
                      <a:endParaRPr sz="1400"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extLst>
                  <a:ext uri="{0D108BD9-81ED-4DB2-BD59-A6C34878D82A}">
                    <a16:rowId xmlns:a16="http://schemas.microsoft.com/office/drawing/2014/main" val="10004"/>
                  </a:ext>
                </a:extLst>
              </a:tr>
              <a:tr h="521925">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dirty="0"/>
                        <a:t>Wholesale supply sources, such as stock programs of GSA, DLA, VA (</a:t>
                      </a:r>
                      <a:r>
                        <a:rPr lang="en-US" sz="1600" u="sng" strike="noStrike" cap="none" dirty="0">
                          <a:solidFill>
                            <a:schemeClr val="accent1">
                              <a:lumMod val="50000"/>
                            </a:schemeClr>
                          </a:solidFill>
                          <a:hlinkClick r:id="rId3">
                            <a:extLst>
                              <a:ext uri="{A12FA001-AC4F-418D-AE19-62706E023703}">
                                <ahyp:hlinkClr xmlns:ahyp="http://schemas.microsoft.com/office/drawing/2018/hyperlinkcolor" val="tx"/>
                              </a:ext>
                            </a:extLst>
                          </a:hlinkClick>
                        </a:rPr>
                        <a:t>FAR 8.002(a)(1)(v)</a:t>
                      </a:r>
                      <a:r>
                        <a:rPr lang="en-US" sz="1600" u="none" strike="noStrike" cap="none" dirty="0"/>
                        <a:t>)</a:t>
                      </a:r>
                      <a:endParaRPr sz="1600" b="0"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t>5</a:t>
                      </a:r>
                      <a:endParaRPr sz="1600" b="0" u="none" strike="noStrike" cap="none" dirty="0"/>
                    </a:p>
                  </a:txBody>
                  <a:tcPr marL="91450" marR="91450" marT="32150" marB="3215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endParaRPr sz="1600" b="0" u="none" strike="noStrike" cap="none" dirty="0"/>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gradFill>
                      <a:gsLst>
                        <a:gs pos="0">
                          <a:srgbClr val="DFE9FB"/>
                        </a:gs>
                        <a:gs pos="100000">
                          <a:srgbClr val="6E9BE7"/>
                        </a:gs>
                      </a:gsLst>
                      <a:lin ang="5400012" scaled="0"/>
                    </a:gradFill>
                  </a:tcPr>
                </a:tc>
                <a:extLst>
                  <a:ext uri="{0D108BD9-81ED-4DB2-BD59-A6C34878D82A}">
                    <a16:rowId xmlns:a16="http://schemas.microsoft.com/office/drawing/2014/main" val="10005"/>
                  </a:ext>
                </a:extLst>
              </a:tr>
              <a:tr h="291350">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dirty="0"/>
                        <a:t>Commercial Sources </a:t>
                      </a:r>
                      <a:endParaRPr sz="1600" b="0" u="none" strike="noStrike" cap="none" dirty="0">
                        <a:solidFill>
                          <a:schemeClr val="dk1"/>
                        </a:solidFill>
                      </a:endParaRPr>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t>6</a:t>
                      </a:r>
                      <a:endParaRPr sz="1600" b="0" u="none" strike="noStrike" cap="none" dirty="0">
                        <a:solidFill>
                          <a:schemeClr val="dk1"/>
                        </a:solidFill>
                      </a:endParaRPr>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t>2</a:t>
                      </a:r>
                      <a:endParaRPr sz="1600" b="0" u="none" strike="noStrike" cap="none" dirty="0">
                        <a:solidFill>
                          <a:schemeClr val="dk1"/>
                        </a:solidFill>
                      </a:endParaRPr>
                    </a:p>
                  </a:txBody>
                  <a:tcPr marL="91450" marR="91450" marT="32150" marB="3215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E2F3"/>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79"/>
          <p:cNvSpPr txBox="1">
            <a:spLocks noGrp="1"/>
          </p:cNvSpPr>
          <p:nvPr>
            <p:ph type="title"/>
          </p:nvPr>
        </p:nvSpPr>
        <p:spPr>
          <a:xfrm>
            <a:off x="501049" y="568449"/>
            <a:ext cx="7186015"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sng" strike="noStrike" cap="none" dirty="0">
                <a:solidFill>
                  <a:schemeClr val="hlink"/>
                </a:solidFill>
                <a:latin typeface="Arial"/>
                <a:ea typeface="Arial"/>
                <a:cs typeface="Arial"/>
                <a:sym typeface="Arial"/>
                <a:hlinkClick r:id="rId3"/>
              </a:rPr>
              <a:t>Section 508 of the Rehabilitation Act</a:t>
            </a:r>
            <a:endParaRPr sz="1400" b="0" i="0" u="none" strike="noStrike" cap="none" dirty="0">
              <a:solidFill>
                <a:srgbClr val="005A92"/>
              </a:solidFill>
              <a:latin typeface="Arial"/>
              <a:ea typeface="Arial"/>
              <a:cs typeface="Arial"/>
              <a:sym typeface="Arial"/>
            </a:endParaRPr>
          </a:p>
        </p:txBody>
      </p:sp>
      <p:sp>
        <p:nvSpPr>
          <p:cNvPr id="557" name="Google Shape;557;p79"/>
          <p:cNvSpPr/>
          <p:nvPr/>
        </p:nvSpPr>
        <p:spPr>
          <a:xfrm>
            <a:off x="501050" y="1399075"/>
            <a:ext cx="8367000" cy="3168900"/>
          </a:xfrm>
          <a:prstGeom prst="rect">
            <a:avLst/>
          </a:prstGeom>
          <a:noFill/>
          <a:ln>
            <a:noFill/>
          </a:ln>
        </p:spPr>
        <p:txBody>
          <a:bodyPr spcFirstLastPara="1" wrap="square" lIns="91425" tIns="45700" rIns="91425" bIns="45700" anchor="t" anchorCtr="0">
            <a:noAutofit/>
          </a:bodyPr>
          <a:lstStyle/>
          <a:p>
            <a:pPr marL="457200" marR="0" lvl="0" indent="-368300" algn="l" rtl="0">
              <a:lnSpc>
                <a:spcPct val="100000"/>
              </a:lnSpc>
              <a:spcBef>
                <a:spcPts val="0"/>
              </a:spcBef>
              <a:spcAft>
                <a:spcPts val="0"/>
              </a:spcAft>
              <a:buSzPts val="2200"/>
              <a:buFont typeface="Arial"/>
              <a:buChar char="➢"/>
            </a:pPr>
            <a:r>
              <a:rPr lang="en-US" sz="2000" b="0" i="0" u="sng" strike="noStrike" cap="none" dirty="0">
                <a:solidFill>
                  <a:schemeClr val="hlink"/>
                </a:solidFill>
                <a:latin typeface="Arial"/>
                <a:ea typeface="Arial"/>
                <a:cs typeface="Arial"/>
                <a:sym typeface="Arial"/>
                <a:hlinkClick r:id="rId4"/>
              </a:rPr>
              <a:t>OMB Circular A-123, Appendix B, Chapter 9</a:t>
            </a:r>
            <a:r>
              <a:rPr lang="en-US" sz="2000" dirty="0">
                <a:solidFill>
                  <a:srgbClr val="005A92"/>
                </a:solidFill>
              </a:rPr>
              <a:t>.</a:t>
            </a:r>
            <a:endParaRPr sz="2000" dirty="0">
              <a:solidFill>
                <a:srgbClr val="005A92"/>
              </a:solidFill>
            </a:endParaRPr>
          </a:p>
          <a:p>
            <a:pPr marL="457200" marR="0" lvl="0" indent="-368300" algn="l" rtl="0">
              <a:lnSpc>
                <a:spcPct val="100000"/>
              </a:lnSpc>
              <a:spcBef>
                <a:spcPts val="0"/>
              </a:spcBef>
              <a:spcAft>
                <a:spcPts val="0"/>
              </a:spcAft>
              <a:buSzPts val="2200"/>
              <a:buFont typeface="Arial"/>
              <a:buChar char="➢"/>
            </a:pPr>
            <a:r>
              <a:rPr lang="en-US" sz="2000" b="0" i="0" u="none" strike="noStrike" cap="none" dirty="0">
                <a:solidFill>
                  <a:srgbClr val="005A92"/>
                </a:solidFill>
                <a:latin typeface="Arial"/>
                <a:ea typeface="Arial"/>
                <a:cs typeface="Arial"/>
                <a:sym typeface="Arial"/>
              </a:rPr>
              <a:t>Applies to Information and Communication Technology (ICT) purchases</a:t>
            </a:r>
            <a:r>
              <a:rPr lang="en-US" sz="2000" dirty="0">
                <a:solidFill>
                  <a:srgbClr val="005A92"/>
                </a:solidFill>
              </a:rPr>
              <a:t>.</a:t>
            </a:r>
            <a:endParaRPr sz="2000" dirty="0">
              <a:solidFill>
                <a:srgbClr val="005A92"/>
              </a:solidFill>
            </a:endParaRPr>
          </a:p>
          <a:p>
            <a:pPr marL="457200" marR="0" lvl="0" indent="-368300" algn="l" rtl="0">
              <a:lnSpc>
                <a:spcPct val="100000"/>
              </a:lnSpc>
              <a:spcBef>
                <a:spcPts val="0"/>
              </a:spcBef>
              <a:spcAft>
                <a:spcPts val="0"/>
              </a:spcAft>
              <a:buSzPts val="2200"/>
              <a:buFont typeface="Arial"/>
              <a:buChar char="➢"/>
            </a:pPr>
            <a:r>
              <a:rPr lang="en-US" sz="2000" b="0" i="0" u="none" strike="noStrike" cap="none" dirty="0">
                <a:solidFill>
                  <a:srgbClr val="005A92"/>
                </a:solidFill>
                <a:latin typeface="Arial"/>
                <a:ea typeface="Arial"/>
                <a:cs typeface="Arial"/>
                <a:sym typeface="Arial"/>
              </a:rPr>
              <a:t>Account holders making purchases subject to 508 requirements should:</a:t>
            </a:r>
            <a:endParaRPr sz="2000" dirty="0">
              <a:solidFill>
                <a:srgbClr val="005A92"/>
              </a:solidFill>
            </a:endParaRPr>
          </a:p>
          <a:p>
            <a:pPr marL="914400" marR="0" lvl="1" indent="-355600" algn="l" rtl="0">
              <a:lnSpc>
                <a:spcPct val="100000"/>
              </a:lnSpc>
              <a:spcBef>
                <a:spcPts val="0"/>
              </a:spcBef>
              <a:spcAft>
                <a:spcPts val="0"/>
              </a:spcAft>
              <a:buClr>
                <a:srgbClr val="005A92"/>
              </a:buClr>
              <a:buSzPts val="2000"/>
              <a:buFont typeface="Arial"/>
              <a:buChar char="○"/>
            </a:pPr>
            <a:r>
              <a:rPr lang="en-US" sz="2000" b="0" i="0" u="none" strike="noStrike" cap="none" dirty="0">
                <a:solidFill>
                  <a:srgbClr val="005A92"/>
                </a:solidFill>
                <a:latin typeface="Arial"/>
                <a:ea typeface="Arial"/>
                <a:cs typeface="Arial"/>
                <a:sym typeface="Arial"/>
              </a:rPr>
              <a:t>Understand Section 508 responsibilities</a:t>
            </a:r>
            <a:r>
              <a:rPr lang="en-US" sz="2000" dirty="0">
                <a:solidFill>
                  <a:srgbClr val="005A92"/>
                </a:solidFill>
              </a:rPr>
              <a:t>.</a:t>
            </a:r>
            <a:endParaRPr sz="2000" dirty="0">
              <a:solidFill>
                <a:srgbClr val="005A92"/>
              </a:solidFill>
            </a:endParaRPr>
          </a:p>
          <a:p>
            <a:pPr marL="914400" marR="0" lvl="1" indent="-355600" algn="l" rtl="0">
              <a:lnSpc>
                <a:spcPct val="100000"/>
              </a:lnSpc>
              <a:spcBef>
                <a:spcPts val="0"/>
              </a:spcBef>
              <a:spcAft>
                <a:spcPts val="0"/>
              </a:spcAft>
              <a:buClr>
                <a:srgbClr val="005A92"/>
              </a:buClr>
              <a:buSzPts val="2000"/>
              <a:buFont typeface="Arial"/>
              <a:buChar char="○"/>
            </a:pPr>
            <a:r>
              <a:rPr lang="en-US" sz="2000" b="0" i="0" u="none" strike="noStrike" cap="none" dirty="0">
                <a:solidFill>
                  <a:srgbClr val="005A92"/>
                </a:solidFill>
                <a:latin typeface="Arial"/>
                <a:ea typeface="Arial"/>
                <a:cs typeface="Arial"/>
                <a:sym typeface="Arial"/>
              </a:rPr>
              <a:t>Spend a reasonable amount of time on market research</a:t>
            </a:r>
            <a:r>
              <a:rPr lang="en-US" sz="2000" dirty="0">
                <a:solidFill>
                  <a:srgbClr val="005A92"/>
                </a:solidFill>
              </a:rPr>
              <a:t>.</a:t>
            </a:r>
            <a:endParaRPr sz="2000" dirty="0">
              <a:solidFill>
                <a:srgbClr val="005A92"/>
              </a:solidFill>
            </a:endParaRPr>
          </a:p>
          <a:p>
            <a:pPr marL="914400" marR="0" lvl="1" indent="-355600" algn="l" rtl="0">
              <a:lnSpc>
                <a:spcPct val="100000"/>
              </a:lnSpc>
              <a:spcBef>
                <a:spcPts val="0"/>
              </a:spcBef>
              <a:spcAft>
                <a:spcPts val="0"/>
              </a:spcAft>
              <a:buClr>
                <a:srgbClr val="005A92"/>
              </a:buClr>
              <a:buSzPts val="2000"/>
              <a:buFont typeface="Arial"/>
              <a:buChar char="○"/>
            </a:pPr>
            <a:r>
              <a:rPr lang="en-US" sz="2000" b="0" i="0" u="none" strike="noStrike" cap="none" dirty="0">
                <a:solidFill>
                  <a:srgbClr val="005A92"/>
                </a:solidFill>
                <a:latin typeface="Arial"/>
                <a:ea typeface="Arial"/>
                <a:cs typeface="Arial"/>
                <a:sym typeface="Arial"/>
              </a:rPr>
              <a:t>Consider the degree of risk for accessibility</a:t>
            </a:r>
            <a:r>
              <a:rPr lang="en-US" sz="2000" dirty="0">
                <a:solidFill>
                  <a:srgbClr val="005A92"/>
                </a:solidFill>
              </a:rPr>
              <a:t>.</a:t>
            </a:r>
            <a:r>
              <a:rPr lang="en-US" sz="2000" b="0" i="0" u="none" strike="noStrike" cap="none" dirty="0">
                <a:solidFill>
                  <a:srgbClr val="005A92"/>
                </a:solidFill>
                <a:latin typeface="Arial"/>
                <a:ea typeface="Arial"/>
                <a:cs typeface="Arial"/>
                <a:sym typeface="Arial"/>
              </a:rPr>
              <a:t> </a:t>
            </a:r>
            <a:endParaRPr sz="2000" dirty="0">
              <a:solidFill>
                <a:srgbClr val="005A92"/>
              </a:solidFill>
            </a:endParaRPr>
          </a:p>
          <a:p>
            <a:pPr marL="914400" marR="0" lvl="1" indent="-355600" algn="l" rtl="0">
              <a:lnSpc>
                <a:spcPct val="100000"/>
              </a:lnSpc>
              <a:spcBef>
                <a:spcPts val="0"/>
              </a:spcBef>
              <a:spcAft>
                <a:spcPts val="0"/>
              </a:spcAft>
              <a:buClr>
                <a:srgbClr val="005A92"/>
              </a:buClr>
              <a:buSzPts val="2000"/>
              <a:buFont typeface="Arial"/>
              <a:buChar char="○"/>
            </a:pPr>
            <a:r>
              <a:rPr lang="en-US" sz="2000" b="0" i="0" u="none" strike="noStrike" cap="none" dirty="0">
                <a:solidFill>
                  <a:srgbClr val="005A92"/>
                </a:solidFill>
                <a:latin typeface="Arial"/>
                <a:ea typeface="Arial"/>
                <a:cs typeface="Arial"/>
                <a:sym typeface="Arial"/>
              </a:rPr>
              <a:t>Use available tools and resources.</a:t>
            </a:r>
            <a:endParaRPr sz="2000" dirty="0">
              <a:solidFill>
                <a:srgbClr val="005087"/>
              </a:solidFill>
            </a:endParaRPr>
          </a:p>
          <a:p>
            <a:pPr marL="457200" marR="0" lvl="0" indent="-355600" algn="l" rtl="0">
              <a:lnSpc>
                <a:spcPct val="100000"/>
              </a:lnSpc>
              <a:spcBef>
                <a:spcPts val="0"/>
              </a:spcBef>
              <a:spcAft>
                <a:spcPts val="0"/>
              </a:spcAft>
              <a:buSzPts val="2000"/>
              <a:buChar char="➢"/>
            </a:pPr>
            <a:r>
              <a:rPr lang="en-US" sz="2000" dirty="0">
                <a:solidFill>
                  <a:srgbClr val="005087"/>
                </a:solidFill>
                <a:highlight>
                  <a:srgbClr val="FFFFFF"/>
                </a:highlight>
              </a:rPr>
              <a:t>The </a:t>
            </a:r>
            <a:r>
              <a:rPr lang="en-US" sz="2000" u="sng" dirty="0">
                <a:solidFill>
                  <a:srgbClr val="3C8C92"/>
                </a:solidFill>
                <a:highlight>
                  <a:srgbClr val="FFFFFF"/>
                </a:highlight>
                <a:hlinkClick r:id="rId5">
                  <a:extLst>
                    <a:ext uri="{A12FA001-AC4F-418D-AE19-62706E023703}">
                      <ahyp:hlinkClr xmlns:ahyp="http://schemas.microsoft.com/office/drawing/2018/hyperlinkcolor" val="tx"/>
                    </a:ext>
                  </a:extLst>
                </a:hlinkClick>
              </a:rPr>
              <a:t>Accessibility Requirements Tool (ART)</a:t>
            </a:r>
            <a:r>
              <a:rPr lang="en-US" sz="2000" dirty="0">
                <a:solidFill>
                  <a:srgbClr val="005087"/>
                </a:solidFill>
              </a:rPr>
              <a:t> can be found at</a:t>
            </a:r>
            <a:r>
              <a:rPr lang="en-US" sz="2000" dirty="0"/>
              <a:t> </a:t>
            </a:r>
            <a:r>
              <a:rPr lang="en-US" sz="2000" u="sng" dirty="0">
                <a:solidFill>
                  <a:schemeClr val="hlink"/>
                </a:solidFill>
                <a:hlinkClick r:id="rId6"/>
              </a:rPr>
              <a:t>app.buyaccessible.gov/</a:t>
            </a:r>
            <a:r>
              <a:rPr lang="en-US" sz="2000" dirty="0"/>
              <a:t>.</a:t>
            </a:r>
            <a:endParaRPr sz="2000" dirty="0"/>
          </a:p>
          <a:p>
            <a:pPr marL="457200" marR="0" lvl="0" indent="-368300" algn="l" rtl="0">
              <a:lnSpc>
                <a:spcPct val="100000"/>
              </a:lnSpc>
              <a:spcBef>
                <a:spcPts val="0"/>
              </a:spcBef>
              <a:spcAft>
                <a:spcPts val="0"/>
              </a:spcAft>
              <a:buSzPts val="2200"/>
              <a:buFont typeface="Arial"/>
              <a:buChar char="➢"/>
            </a:pPr>
            <a:r>
              <a:rPr lang="en-US" sz="2000" dirty="0">
                <a:solidFill>
                  <a:srgbClr val="005A92"/>
                </a:solidFill>
              </a:rPr>
              <a:t>Check out the</a:t>
            </a:r>
            <a:r>
              <a:rPr lang="en-US" sz="2000" b="0" i="0" u="none" strike="noStrike" cap="none" dirty="0">
                <a:solidFill>
                  <a:srgbClr val="005A92"/>
                </a:solidFill>
                <a:latin typeface="Arial"/>
                <a:ea typeface="Arial"/>
                <a:cs typeface="Arial"/>
                <a:sym typeface="Arial"/>
              </a:rPr>
              <a:t> U.S. Access Boa</a:t>
            </a:r>
            <a:r>
              <a:rPr lang="en-US" sz="2000" dirty="0">
                <a:solidFill>
                  <a:srgbClr val="005A92"/>
                </a:solidFill>
              </a:rPr>
              <a:t>rd at </a:t>
            </a:r>
            <a:r>
              <a:rPr lang="en-US" sz="2000" b="0" i="0" u="sng" strike="noStrike" cap="none" dirty="0">
                <a:solidFill>
                  <a:schemeClr val="hlink"/>
                </a:solidFill>
                <a:latin typeface="Arial"/>
                <a:ea typeface="Arial"/>
                <a:cs typeface="Arial"/>
                <a:sym typeface="Arial"/>
                <a:hlinkClick r:id="rId7"/>
              </a:rPr>
              <a:t>access-board.gov</a:t>
            </a:r>
            <a:r>
              <a:rPr lang="en-US" sz="2000" dirty="0"/>
              <a:t>.</a:t>
            </a:r>
            <a:endParaRPr sz="2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80"/>
          <p:cNvSpPr txBox="1">
            <a:spLocks noGrp="1"/>
          </p:cNvSpPr>
          <p:nvPr>
            <p:ph type="title"/>
          </p:nvPr>
        </p:nvSpPr>
        <p:spPr>
          <a:xfrm>
            <a:off x="632686" y="568449"/>
            <a:ext cx="8229600"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Sustainability/Environmental Consideration</a:t>
            </a:r>
            <a:endParaRPr sz="1400" b="0" i="0" u="none" strike="noStrike" cap="none" dirty="0">
              <a:solidFill>
                <a:srgbClr val="005A92"/>
              </a:solidFill>
              <a:latin typeface="Arial"/>
              <a:ea typeface="Arial"/>
              <a:cs typeface="Arial"/>
              <a:sym typeface="Arial"/>
            </a:endParaRPr>
          </a:p>
        </p:txBody>
      </p:sp>
      <p:sp>
        <p:nvSpPr>
          <p:cNvPr id="564" name="Google Shape;564;p80"/>
          <p:cNvSpPr/>
          <p:nvPr/>
        </p:nvSpPr>
        <p:spPr>
          <a:xfrm>
            <a:off x="546847" y="1344041"/>
            <a:ext cx="7770900" cy="3009000"/>
          </a:xfrm>
          <a:prstGeom prst="rect">
            <a:avLst/>
          </a:prstGeom>
          <a:noFill/>
          <a:ln>
            <a:noFill/>
          </a:ln>
        </p:spPr>
        <p:txBody>
          <a:bodyPr spcFirstLastPara="1" wrap="square" lIns="91425" tIns="45700" rIns="91425" bIns="45700" anchor="t" anchorCtr="0">
            <a:noAutofit/>
          </a:bodyPr>
          <a:lstStyle/>
          <a:p>
            <a:pPr marL="457200" marR="0" lvl="0" indent="-393700" algn="l" rtl="0">
              <a:lnSpc>
                <a:spcPct val="100000"/>
              </a:lnSpc>
              <a:spcBef>
                <a:spcPts val="0"/>
              </a:spcBef>
              <a:spcAft>
                <a:spcPts val="0"/>
              </a:spcAft>
              <a:buSzPts val="2600"/>
              <a:buFont typeface="Arial"/>
              <a:buChar char="➢"/>
            </a:pPr>
            <a:r>
              <a:rPr lang="en-US" sz="2600" b="0" i="0" u="sng" strike="noStrike" cap="none" dirty="0">
                <a:solidFill>
                  <a:schemeClr val="hlink"/>
                </a:solidFill>
                <a:latin typeface="Arial"/>
                <a:ea typeface="Arial"/>
                <a:cs typeface="Arial"/>
                <a:sym typeface="Arial"/>
                <a:hlinkClick r:id="rId3"/>
              </a:rPr>
              <a:t>OMB Circular A-123, Appendix B, Chapter 10</a:t>
            </a:r>
            <a:r>
              <a:rPr lang="en-US" sz="2000" dirty="0">
                <a:solidFill>
                  <a:srgbClr val="005A92"/>
                </a:solidFill>
              </a:rPr>
              <a:t>.</a:t>
            </a:r>
            <a:endParaRPr sz="2000" dirty="0">
              <a:solidFill>
                <a:srgbClr val="005A92"/>
              </a:solidFill>
            </a:endParaRPr>
          </a:p>
          <a:p>
            <a:pPr marL="457200" marR="0" lvl="0" indent="-393700" algn="l" rtl="0">
              <a:lnSpc>
                <a:spcPct val="100000"/>
              </a:lnSpc>
              <a:spcBef>
                <a:spcPts val="0"/>
              </a:spcBef>
              <a:spcAft>
                <a:spcPts val="0"/>
              </a:spcAft>
              <a:buSzPts val="2600"/>
              <a:buFont typeface="Arial"/>
              <a:buChar char="➢"/>
            </a:pPr>
            <a:r>
              <a:rPr lang="en-US" sz="2400" b="0" i="0" u="none" strike="noStrike" cap="none" dirty="0">
                <a:solidFill>
                  <a:srgbClr val="005A92"/>
                </a:solidFill>
                <a:latin typeface="Arial"/>
                <a:ea typeface="Arial"/>
                <a:cs typeface="Arial"/>
                <a:sym typeface="Arial"/>
              </a:rPr>
              <a:t>Agencies are required to account for the sustainability of products procured with the purchase card.</a:t>
            </a:r>
            <a:endParaRPr sz="2400" dirty="0">
              <a:solidFill>
                <a:srgbClr val="005A92"/>
              </a:solidFill>
            </a:endParaRPr>
          </a:p>
          <a:p>
            <a:pPr marL="457200" marR="0" lvl="0" indent="-393700" algn="l" rtl="0">
              <a:lnSpc>
                <a:spcPct val="100000"/>
              </a:lnSpc>
              <a:spcBef>
                <a:spcPts val="0"/>
              </a:spcBef>
              <a:spcAft>
                <a:spcPts val="0"/>
              </a:spcAft>
              <a:buSzPts val="2600"/>
              <a:buFont typeface="Arial"/>
              <a:buChar char="➢"/>
            </a:pPr>
            <a:r>
              <a:rPr lang="en-US" sz="2400" b="0" i="0" u="sng" strike="noStrike" cap="none" dirty="0">
                <a:solidFill>
                  <a:schemeClr val="hlink"/>
                </a:solidFill>
                <a:latin typeface="Arial"/>
                <a:ea typeface="Arial"/>
                <a:cs typeface="Arial"/>
                <a:sym typeface="Arial"/>
                <a:hlinkClick r:id="rId4"/>
              </a:rPr>
              <a:t>Green Procurement Compilation (GPC)</a:t>
            </a:r>
            <a:r>
              <a:rPr lang="en-US" sz="2400" b="0" i="0" u="none" strike="noStrike" cap="none" dirty="0">
                <a:solidFill>
                  <a:srgbClr val="005A92"/>
                </a:solidFill>
                <a:latin typeface="Arial"/>
                <a:ea typeface="Arial"/>
                <a:cs typeface="Arial"/>
                <a:sym typeface="Arial"/>
              </a:rPr>
              <a:t> consolidates federal green purchasing information into one location</a:t>
            </a:r>
            <a:r>
              <a:rPr lang="en-US" sz="2400" b="0" i="0" u="none" strike="noStrike" cap="none" dirty="0">
                <a:solidFill>
                  <a:srgbClr val="005A92"/>
                </a:solidFill>
                <a:latin typeface="Roboto"/>
                <a:ea typeface="Roboto"/>
                <a:cs typeface="Roboto"/>
                <a:sym typeface="Roboto"/>
              </a:rPr>
              <a:t>. </a:t>
            </a:r>
            <a:endParaRPr sz="2600" b="0" i="0" u="none" strike="noStrike" cap="none" dirty="0">
              <a:solidFill>
                <a:srgbClr val="005A92"/>
              </a:solidFill>
              <a:latin typeface="Arial"/>
              <a:ea typeface="Arial"/>
              <a:cs typeface="Arial"/>
              <a:sym typeface="Arial"/>
            </a:endParaRPr>
          </a:p>
        </p:txBody>
      </p:sp>
      <p:pic>
        <p:nvPicPr>
          <p:cNvPr id="565" name="Google Shape;565;p80" descr="This shows various environmental symbols."/>
          <p:cNvPicPr preferRelativeResize="0"/>
          <p:nvPr/>
        </p:nvPicPr>
        <p:blipFill rotWithShape="1">
          <a:blip r:embed="rId5">
            <a:alphaModFix/>
          </a:blip>
          <a:srcRect/>
          <a:stretch/>
        </p:blipFill>
        <p:spPr>
          <a:xfrm>
            <a:off x="3269550" y="4065330"/>
            <a:ext cx="2604900" cy="57542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80"/>
          <p:cNvSpPr txBox="1">
            <a:spLocks noGrp="1"/>
          </p:cNvSpPr>
          <p:nvPr>
            <p:ph type="title"/>
          </p:nvPr>
        </p:nvSpPr>
        <p:spPr>
          <a:xfrm>
            <a:off x="542267" y="720111"/>
            <a:ext cx="4495800" cy="532377"/>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New 889 Search Tool</a:t>
            </a:r>
            <a:endParaRPr sz="1400" b="0" i="0" u="none" strike="noStrike" cap="none" dirty="0">
              <a:solidFill>
                <a:srgbClr val="005A92"/>
              </a:solidFill>
              <a:latin typeface="Arial"/>
              <a:ea typeface="Arial"/>
              <a:cs typeface="Arial"/>
              <a:sym typeface="Arial"/>
            </a:endParaRPr>
          </a:p>
        </p:txBody>
      </p:sp>
      <p:sp>
        <p:nvSpPr>
          <p:cNvPr id="564" name="Google Shape;564;p80"/>
          <p:cNvSpPr/>
          <p:nvPr/>
        </p:nvSpPr>
        <p:spPr>
          <a:xfrm>
            <a:off x="546847" y="1344040"/>
            <a:ext cx="5953105" cy="3712701"/>
          </a:xfrm>
          <a:prstGeom prst="rect">
            <a:avLst/>
          </a:prstGeom>
          <a:noFill/>
          <a:ln>
            <a:noFill/>
          </a:ln>
        </p:spPr>
        <p:txBody>
          <a:bodyPr spcFirstLastPara="1" wrap="square" lIns="91425" tIns="45700" rIns="91425" bIns="45700" anchor="t" anchorCtr="0">
            <a:noAutofit/>
          </a:bodyPr>
          <a:lstStyle/>
          <a:p>
            <a:pPr marL="457200" marR="0" lvl="0" indent="-393700" algn="l" rtl="0">
              <a:lnSpc>
                <a:spcPct val="100000"/>
              </a:lnSpc>
              <a:spcBef>
                <a:spcPts val="0"/>
              </a:spcBef>
              <a:spcAft>
                <a:spcPts val="0"/>
              </a:spcAft>
              <a:buSzPts val="2600"/>
              <a:buFont typeface="Arial"/>
              <a:buChar char="➢"/>
            </a:pPr>
            <a:r>
              <a:rPr lang="en-US" sz="2400" b="0" i="0" u="none" strike="noStrike" cap="none" dirty="0">
                <a:solidFill>
                  <a:srgbClr val="005A92"/>
                </a:solidFill>
                <a:latin typeface="Arial"/>
                <a:ea typeface="Arial"/>
                <a:cs typeface="Arial"/>
                <a:sym typeface="Arial"/>
              </a:rPr>
              <a:t>Protect your agency by checking the prohibited vendor list before making any telecommunications purchases.</a:t>
            </a:r>
            <a:r>
              <a:rPr lang="en-US" sz="2400" dirty="0">
                <a:latin typeface="Arial" panose="020B0604020202020204" pitchFamily="34" charset="0"/>
                <a:cs typeface="Arial" panose="020B0604020202020204" pitchFamily="34" charset="0"/>
              </a:rPr>
              <a:t> </a:t>
            </a:r>
          </a:p>
          <a:p>
            <a:pPr marL="457200" indent="-393700">
              <a:buSzPts val="2600"/>
              <a:buFont typeface="Arial"/>
              <a:buChar char="➢"/>
            </a:pPr>
            <a:r>
              <a:rPr lang="en-US" sz="2400" dirty="0">
                <a:solidFill>
                  <a:srgbClr val="005A92"/>
                </a:solidFill>
              </a:rPr>
              <a:t>Easy to use search tool.</a:t>
            </a:r>
          </a:p>
          <a:p>
            <a:pPr marL="457200" indent="-393700">
              <a:buSzPts val="2600"/>
              <a:buFont typeface="Arial"/>
              <a:buChar char="➢"/>
            </a:pPr>
            <a:r>
              <a:rPr lang="en-US" sz="2400" b="0" i="0" u="none" strike="noStrike" cap="none" dirty="0">
                <a:solidFill>
                  <a:srgbClr val="005A92"/>
                </a:solidFill>
                <a:latin typeface="Arial"/>
                <a:ea typeface="Arial"/>
                <a:cs typeface="Arial"/>
                <a:sym typeface="Arial"/>
              </a:rPr>
              <a:t>Search by </a:t>
            </a:r>
            <a:r>
              <a:rPr lang="en-US" sz="2400" dirty="0">
                <a:solidFill>
                  <a:srgbClr val="005A92"/>
                </a:solidFill>
              </a:rPr>
              <a:t>vendor name, website, CAGE code or UEI code.</a:t>
            </a:r>
          </a:p>
          <a:p>
            <a:pPr marL="457200" indent="-393700">
              <a:buSzPts val="2600"/>
              <a:buFont typeface="Arial"/>
              <a:buChar char="➢"/>
            </a:pPr>
            <a:r>
              <a:rPr lang="en-US" sz="2400" b="0" i="0" u="none" strike="noStrike" cap="none" dirty="0">
                <a:solidFill>
                  <a:srgbClr val="005A92"/>
                </a:solidFill>
                <a:latin typeface="Arial"/>
                <a:ea typeface="Arial"/>
                <a:cs typeface="Arial"/>
                <a:sym typeface="Arial"/>
              </a:rPr>
              <a:t>Provides PDF if registered in </a:t>
            </a:r>
            <a:r>
              <a:rPr lang="en-US" sz="2400" b="0" i="0" u="none" strike="noStrike" cap="none" dirty="0">
                <a:solidFill>
                  <a:srgbClr val="005A92"/>
                </a:solidFill>
                <a:latin typeface="Arial"/>
                <a:ea typeface="Arial"/>
                <a:cs typeface="Arial"/>
                <a:sym typeface="Arial"/>
                <a:hlinkClick r:id="rId3" action="ppaction://hlinkfile"/>
              </a:rPr>
              <a:t>SAM.gov</a:t>
            </a:r>
            <a:r>
              <a:rPr lang="en-US" sz="2400" b="0" i="0" u="none" strike="noStrike" cap="none" dirty="0">
                <a:solidFill>
                  <a:srgbClr val="005A92"/>
                </a:solidFill>
                <a:latin typeface="Arial"/>
                <a:ea typeface="Arial"/>
                <a:cs typeface="Arial"/>
                <a:sym typeface="Arial"/>
              </a:rPr>
              <a:t>.</a:t>
            </a:r>
          </a:p>
          <a:p>
            <a:pPr marL="457200" indent="-393700">
              <a:buSzPts val="2600"/>
              <a:buFont typeface="Arial"/>
              <a:buChar char="➢"/>
            </a:pPr>
            <a:r>
              <a:rPr lang="en-US" sz="2400" dirty="0">
                <a:solidFill>
                  <a:srgbClr val="005A92"/>
                </a:solidFill>
              </a:rPr>
              <a:t>Visit </a:t>
            </a:r>
            <a:r>
              <a:rPr lang="en-US" sz="2400" dirty="0">
                <a:solidFill>
                  <a:srgbClr val="005A92"/>
                </a:solidFill>
                <a:hlinkClick r:id="rId4"/>
              </a:rPr>
              <a:t>www.smartpay.gsa.gov</a:t>
            </a:r>
            <a:r>
              <a:rPr lang="en-US" sz="2400" dirty="0">
                <a:solidFill>
                  <a:srgbClr val="005A92"/>
                </a:solidFill>
              </a:rPr>
              <a:t>.</a:t>
            </a:r>
          </a:p>
          <a:p>
            <a:pPr marL="457200" indent="-393700">
              <a:buSzPts val="2600"/>
              <a:buFont typeface="Arial"/>
              <a:buChar char="➢"/>
            </a:pPr>
            <a:r>
              <a:rPr lang="en-US" sz="2400" dirty="0">
                <a:solidFill>
                  <a:srgbClr val="005A92"/>
                </a:solidFill>
              </a:rPr>
              <a:t>Check out </a:t>
            </a:r>
            <a:r>
              <a:rPr lang="en-US" sz="2400" dirty="0">
                <a:solidFill>
                  <a:srgbClr val="005A92"/>
                </a:solidFill>
                <a:hlinkClick r:id="rId5"/>
              </a:rPr>
              <a:t>Smart Bulletin 33</a:t>
            </a:r>
            <a:r>
              <a:rPr lang="en-US" sz="2400" dirty="0">
                <a:solidFill>
                  <a:srgbClr val="005A92"/>
                </a:solidFill>
              </a:rPr>
              <a:t>.</a:t>
            </a:r>
          </a:p>
        </p:txBody>
      </p:sp>
      <p:pic>
        <p:nvPicPr>
          <p:cNvPr id="2" name="Picture 1" descr="This is a picture of GSA's 889 tool.">
            <a:extLst>
              <a:ext uri="{FF2B5EF4-FFF2-40B4-BE49-F238E27FC236}">
                <a16:creationId xmlns:a16="http://schemas.microsoft.com/office/drawing/2014/main" id="{EFAADC06-C046-7660-714E-827E728DBFE7}"/>
              </a:ext>
            </a:extLst>
          </p:cNvPr>
          <p:cNvPicPr>
            <a:picLocks noChangeAspect="1"/>
          </p:cNvPicPr>
          <p:nvPr/>
        </p:nvPicPr>
        <p:blipFill>
          <a:blip r:embed="rId6"/>
          <a:stretch>
            <a:fillRect/>
          </a:stretch>
        </p:blipFill>
        <p:spPr>
          <a:xfrm>
            <a:off x="6449635" y="698077"/>
            <a:ext cx="2163115" cy="1873655"/>
          </a:xfrm>
          <a:prstGeom prst="rect">
            <a:avLst/>
          </a:prstGeom>
        </p:spPr>
      </p:pic>
      <p:pic>
        <p:nvPicPr>
          <p:cNvPr id="3" name="Picture 2" descr="This is an example of a vendor's results from GSA's 889 tool.">
            <a:extLst>
              <a:ext uri="{FF2B5EF4-FFF2-40B4-BE49-F238E27FC236}">
                <a16:creationId xmlns:a16="http://schemas.microsoft.com/office/drawing/2014/main" id="{B4615A54-5723-C50F-A00D-D14F316D291E}"/>
              </a:ext>
            </a:extLst>
          </p:cNvPr>
          <p:cNvPicPr>
            <a:picLocks noChangeAspect="1"/>
          </p:cNvPicPr>
          <p:nvPr/>
        </p:nvPicPr>
        <p:blipFill>
          <a:blip r:embed="rId7"/>
          <a:stretch>
            <a:fillRect/>
          </a:stretch>
        </p:blipFill>
        <p:spPr>
          <a:xfrm>
            <a:off x="6449635" y="2707741"/>
            <a:ext cx="2263750" cy="2147893"/>
          </a:xfrm>
          <a:prstGeom prst="rect">
            <a:avLst/>
          </a:prstGeom>
        </p:spPr>
      </p:pic>
    </p:spTree>
    <p:extLst>
      <p:ext uri="{BB962C8B-B14F-4D97-AF65-F5344CB8AC3E}">
        <p14:creationId xmlns:p14="http://schemas.microsoft.com/office/powerpoint/2010/main" val="11853605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81"/>
          <p:cNvSpPr txBox="1">
            <a:spLocks noGrp="1"/>
          </p:cNvSpPr>
          <p:nvPr>
            <p:ph type="title"/>
          </p:nvPr>
        </p:nvSpPr>
        <p:spPr>
          <a:xfrm>
            <a:off x="565687" y="568449"/>
            <a:ext cx="4393677"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Convenience Checks</a:t>
            </a:r>
            <a:endParaRPr sz="1400" b="0" i="0" u="none" strike="noStrike" cap="none" dirty="0">
              <a:solidFill>
                <a:srgbClr val="005A92"/>
              </a:solidFill>
              <a:latin typeface="Arial"/>
              <a:ea typeface="Arial"/>
              <a:cs typeface="Arial"/>
              <a:sym typeface="Arial"/>
            </a:endParaRPr>
          </a:p>
        </p:txBody>
      </p:sp>
      <p:sp>
        <p:nvSpPr>
          <p:cNvPr id="572" name="Google Shape;572;p81"/>
          <p:cNvSpPr/>
          <p:nvPr/>
        </p:nvSpPr>
        <p:spPr>
          <a:xfrm>
            <a:off x="501048" y="1393944"/>
            <a:ext cx="8229600" cy="3009000"/>
          </a:xfrm>
          <a:prstGeom prst="rect">
            <a:avLst/>
          </a:prstGeom>
          <a:noFill/>
          <a:ln>
            <a:noFill/>
          </a:ln>
        </p:spPr>
        <p:txBody>
          <a:bodyPr spcFirstLastPara="1" wrap="square" lIns="91425" tIns="45700" rIns="91425" bIns="45700" anchor="t" anchorCtr="0">
            <a:noAutofit/>
          </a:bodyPr>
          <a:lstStyle/>
          <a:p>
            <a:pPr marL="457200" lvl="0" indent="-368300" algn="l" rtl="0">
              <a:spcBef>
                <a:spcPts val="0"/>
              </a:spcBef>
              <a:spcAft>
                <a:spcPts val="0"/>
              </a:spcAft>
              <a:buSzPts val="2200"/>
              <a:buChar char="➢"/>
            </a:pPr>
            <a:r>
              <a:rPr lang="en-US" sz="2200" dirty="0">
                <a:solidFill>
                  <a:srgbClr val="005087"/>
                </a:solidFill>
              </a:rPr>
              <a:t>Intended only for the use of authorized purchases with merchants that do not accept other forms of payment, such as a GSA SmartPay purchase card.</a:t>
            </a:r>
            <a:endParaRPr sz="2200" dirty="0">
              <a:solidFill>
                <a:srgbClr val="005087"/>
              </a:solidFill>
            </a:endParaRPr>
          </a:p>
          <a:p>
            <a:pPr marL="457200" lvl="0" indent="-368300" algn="l" rtl="0">
              <a:spcBef>
                <a:spcPts val="0"/>
              </a:spcBef>
              <a:spcAft>
                <a:spcPts val="0"/>
              </a:spcAft>
              <a:buSzPts val="2200"/>
              <a:buChar char="➢"/>
            </a:pPr>
            <a:r>
              <a:rPr lang="en-US" sz="2200" dirty="0">
                <a:solidFill>
                  <a:srgbClr val="005087"/>
                </a:solidFill>
              </a:rPr>
              <a:t>Provide thieves with an easy way to commit fraud.</a:t>
            </a:r>
            <a:endParaRPr sz="2200" dirty="0">
              <a:solidFill>
                <a:srgbClr val="005087"/>
              </a:solidFill>
            </a:endParaRPr>
          </a:p>
          <a:p>
            <a:pPr marL="457200" lvl="0" indent="-368300" algn="l" rtl="0">
              <a:spcBef>
                <a:spcPts val="0"/>
              </a:spcBef>
              <a:spcAft>
                <a:spcPts val="0"/>
              </a:spcAft>
              <a:buSzPts val="2200"/>
              <a:buChar char="➢"/>
            </a:pPr>
            <a:r>
              <a:rPr lang="en-US" sz="2200" dirty="0">
                <a:solidFill>
                  <a:srgbClr val="005087"/>
                </a:solidFill>
              </a:rPr>
              <a:t>Do not offer the same kinds of consumer protections that other GSA SmartPay solutions offer.</a:t>
            </a:r>
            <a:endParaRPr sz="2200" dirty="0">
              <a:solidFill>
                <a:srgbClr val="005087"/>
              </a:solidFill>
            </a:endParaRPr>
          </a:p>
          <a:p>
            <a:pPr marL="457200" lvl="0" indent="-368300" algn="l" rtl="0">
              <a:spcBef>
                <a:spcPts val="0"/>
              </a:spcBef>
              <a:spcAft>
                <a:spcPts val="0"/>
              </a:spcAft>
              <a:buSzPts val="2200"/>
              <a:buChar char="➢"/>
            </a:pPr>
            <a:r>
              <a:rPr lang="en-US" sz="2200" dirty="0">
                <a:solidFill>
                  <a:srgbClr val="005A92"/>
                </a:solidFill>
              </a:rPr>
              <a:t>Deducted from total agency spend when calculating refunds.</a:t>
            </a:r>
            <a:endParaRPr sz="2200" dirty="0">
              <a:solidFill>
                <a:srgbClr val="005A92"/>
              </a:solidFill>
            </a:endParaRPr>
          </a:p>
          <a:p>
            <a:pPr marL="457200" lvl="0" indent="-368300" algn="l" rtl="0">
              <a:spcBef>
                <a:spcPts val="0"/>
              </a:spcBef>
              <a:spcAft>
                <a:spcPts val="0"/>
              </a:spcAft>
              <a:buSzPts val="2200"/>
              <a:buChar char="➢"/>
            </a:pPr>
            <a:r>
              <a:rPr lang="en-US" sz="2200" dirty="0">
                <a:solidFill>
                  <a:srgbClr val="005A92"/>
                </a:solidFill>
              </a:rPr>
              <a:t>Agencies are charged a fee for each check written</a:t>
            </a:r>
            <a:r>
              <a:rPr lang="en-US" sz="2600" dirty="0">
                <a:solidFill>
                  <a:srgbClr val="005A92"/>
                </a:solidFill>
              </a:rPr>
              <a:t>. </a:t>
            </a:r>
            <a:endParaRPr sz="2100" dirty="0">
              <a:solidFill>
                <a:srgbClr val="005A92"/>
              </a:solidFil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rgbClr val="000000"/>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82"/>
          <p:cNvSpPr txBox="1">
            <a:spLocks noGrp="1"/>
          </p:cNvSpPr>
          <p:nvPr>
            <p:ph type="title"/>
          </p:nvPr>
        </p:nvSpPr>
        <p:spPr>
          <a:xfrm>
            <a:off x="371959" y="568449"/>
            <a:ext cx="4587406"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Convenience Checks</a:t>
            </a:r>
            <a:endParaRPr sz="1400" b="0" i="0" u="none" strike="noStrike" cap="none" dirty="0">
              <a:solidFill>
                <a:srgbClr val="005A92"/>
              </a:solidFill>
              <a:latin typeface="Arial"/>
              <a:ea typeface="Arial"/>
              <a:cs typeface="Arial"/>
              <a:sym typeface="Arial"/>
            </a:endParaRPr>
          </a:p>
        </p:txBody>
      </p:sp>
      <p:sp>
        <p:nvSpPr>
          <p:cNvPr id="579" name="Google Shape;579;p82"/>
          <p:cNvSpPr/>
          <p:nvPr/>
        </p:nvSpPr>
        <p:spPr>
          <a:xfrm>
            <a:off x="501050" y="1393950"/>
            <a:ext cx="8399100" cy="3009000"/>
          </a:xfrm>
          <a:prstGeom prst="rect">
            <a:avLst/>
          </a:prstGeom>
          <a:noFill/>
          <a:ln>
            <a:noFill/>
          </a:ln>
        </p:spPr>
        <p:txBody>
          <a:bodyPr spcFirstLastPara="1" wrap="square" lIns="91425" tIns="45700" rIns="91425" bIns="45700" anchor="t" anchorCtr="0">
            <a:noAutofit/>
          </a:bodyPr>
          <a:lstStyle/>
          <a:p>
            <a:pPr marL="88900" marR="0" lvl="0" algn="l" rtl="0">
              <a:lnSpc>
                <a:spcPct val="100000"/>
              </a:lnSpc>
              <a:spcBef>
                <a:spcPts val="0"/>
              </a:spcBef>
              <a:spcAft>
                <a:spcPts val="0"/>
              </a:spcAft>
              <a:buSzPts val="2200"/>
            </a:pPr>
            <a:r>
              <a:rPr lang="en-US" sz="2200" b="1" i="0" strike="noStrike" cap="none" dirty="0">
                <a:solidFill>
                  <a:srgbClr val="005A92"/>
                </a:solidFill>
                <a:latin typeface="Arial"/>
                <a:ea typeface="Arial"/>
                <a:cs typeface="Arial"/>
                <a:sym typeface="Arial"/>
              </a:rPr>
              <a:t>Do not use Convenience Checks:</a:t>
            </a:r>
          </a:p>
          <a:p>
            <a:pPr marL="431800" marR="0" lvl="0" indent="-342900" algn="l" rtl="0">
              <a:lnSpc>
                <a:spcPct val="100000"/>
              </a:lnSpc>
              <a:spcBef>
                <a:spcPts val="0"/>
              </a:spcBef>
              <a:spcAft>
                <a:spcPts val="0"/>
              </a:spcAft>
              <a:buSzPts val="2200"/>
              <a:buFont typeface="Wingdings" panose="05000000000000000000" pitchFamily="2" charset="2"/>
              <a:buChar char="Ø"/>
            </a:pPr>
            <a:r>
              <a:rPr lang="en-US" sz="2000" dirty="0">
                <a:solidFill>
                  <a:srgbClr val="005087"/>
                </a:solidFill>
              </a:rPr>
              <a:t>If the vendor otherwise accepts the purchase card.</a:t>
            </a:r>
          </a:p>
          <a:p>
            <a:pPr marL="431800" marR="0" lvl="0" indent="-342900" algn="l" rtl="0">
              <a:lnSpc>
                <a:spcPct val="100000"/>
              </a:lnSpc>
              <a:spcBef>
                <a:spcPts val="0"/>
              </a:spcBef>
              <a:spcAft>
                <a:spcPts val="0"/>
              </a:spcAft>
              <a:buSzPts val="2200"/>
              <a:buFont typeface="Wingdings" panose="05000000000000000000" pitchFamily="2" charset="2"/>
              <a:buChar char="Ø"/>
            </a:pPr>
            <a:r>
              <a:rPr lang="en-US" sz="2000" dirty="0">
                <a:solidFill>
                  <a:srgbClr val="005087"/>
                </a:solidFill>
              </a:rPr>
              <a:t>To pay for modifications to work under another method of acquisition.</a:t>
            </a:r>
          </a:p>
          <a:p>
            <a:pPr marL="431800" marR="0" lvl="0" indent="-342900" algn="l" rtl="0">
              <a:lnSpc>
                <a:spcPct val="100000"/>
              </a:lnSpc>
              <a:spcBef>
                <a:spcPts val="0"/>
              </a:spcBef>
              <a:spcAft>
                <a:spcPts val="0"/>
              </a:spcAft>
              <a:buSzPts val="2200"/>
              <a:buFont typeface="Wingdings" panose="05000000000000000000" pitchFamily="2" charset="2"/>
              <a:buChar char="Ø"/>
            </a:pPr>
            <a:r>
              <a:rPr lang="en-US" sz="2000" dirty="0">
                <a:solidFill>
                  <a:srgbClr val="005087"/>
                </a:solidFill>
              </a:rPr>
              <a:t>To reimburse an employee.</a:t>
            </a:r>
          </a:p>
          <a:p>
            <a:pPr marL="431800" marR="0" lvl="0" indent="-342900" algn="l" rtl="0">
              <a:lnSpc>
                <a:spcPct val="100000"/>
              </a:lnSpc>
              <a:spcBef>
                <a:spcPts val="0"/>
              </a:spcBef>
              <a:spcAft>
                <a:spcPts val="0"/>
              </a:spcAft>
              <a:buSzPts val="2200"/>
              <a:buFont typeface="Wingdings" panose="05000000000000000000" pitchFamily="2" charset="2"/>
              <a:buChar char="Ø"/>
            </a:pPr>
            <a:r>
              <a:rPr lang="en-US" sz="2000" dirty="0">
                <a:solidFill>
                  <a:srgbClr val="005087"/>
                </a:solidFill>
              </a:rPr>
              <a:t>For cash advances, salary payments, cash awards, or any transaction processed through the payroll system.</a:t>
            </a:r>
          </a:p>
          <a:p>
            <a:pPr marL="431800" marR="0" lvl="0" indent="-342900" algn="l" rtl="0">
              <a:lnSpc>
                <a:spcPct val="100000"/>
              </a:lnSpc>
              <a:spcBef>
                <a:spcPts val="0"/>
              </a:spcBef>
              <a:spcAft>
                <a:spcPts val="0"/>
              </a:spcAft>
              <a:buSzPts val="2200"/>
              <a:buFont typeface="Wingdings" panose="05000000000000000000" pitchFamily="2" charset="2"/>
              <a:buChar char="Ø"/>
            </a:pPr>
            <a:r>
              <a:rPr lang="en-US" sz="2000" dirty="0">
                <a:solidFill>
                  <a:srgbClr val="005087"/>
                </a:solidFill>
              </a:rPr>
              <a:t>For t</a:t>
            </a:r>
            <a:r>
              <a:rPr lang="en-US" sz="2000" i="0" strike="noStrike" cap="none" dirty="0">
                <a:solidFill>
                  <a:srgbClr val="005087"/>
                </a:solidFill>
              </a:rPr>
              <a:t>ravel-related transportation tickets (air, bus, rail, boat) or meals and/or lodging while an employee is on travel except as related to emergency incident response</a:t>
            </a:r>
            <a:r>
              <a:rPr lang="en-US" sz="2000" dirty="0">
                <a:solidFill>
                  <a:srgbClr val="005087"/>
                </a:solidFill>
              </a:rPr>
              <a:t>.</a:t>
            </a:r>
          </a:p>
          <a:p>
            <a:pPr marL="431800" marR="0" lvl="0" indent="-342900" algn="l" rtl="0">
              <a:lnSpc>
                <a:spcPct val="100000"/>
              </a:lnSpc>
              <a:spcBef>
                <a:spcPts val="0"/>
              </a:spcBef>
              <a:spcAft>
                <a:spcPts val="0"/>
              </a:spcAft>
              <a:buSzPts val="2200"/>
              <a:buFont typeface="Wingdings" panose="05000000000000000000" pitchFamily="2" charset="2"/>
              <a:buChar char="Ø"/>
            </a:pPr>
            <a:r>
              <a:rPr lang="en-US" sz="2000" dirty="0">
                <a:solidFill>
                  <a:srgbClr val="005087"/>
                </a:solidFill>
              </a:rPr>
              <a:t>For a</a:t>
            </a:r>
            <a:r>
              <a:rPr lang="en-US" sz="2000" i="0" strike="noStrike" cap="none" dirty="0">
                <a:solidFill>
                  <a:srgbClr val="005087"/>
                </a:solidFill>
              </a:rPr>
              <a:t>ny other restricted purchase as determined by agency policy</a:t>
            </a:r>
            <a:r>
              <a:rPr lang="en-US" sz="2000" dirty="0">
                <a:solidFill>
                  <a:srgbClr val="005087"/>
                </a:solidFill>
              </a:rPr>
              <a:t>.</a:t>
            </a:r>
            <a:endParaRPr sz="2000" dirty="0">
              <a:solidFill>
                <a:srgbClr val="005087"/>
              </a:solidFil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rgbClr val="000000"/>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83"/>
          <p:cNvSpPr txBox="1">
            <a:spLocks noGrp="1"/>
          </p:cNvSpPr>
          <p:nvPr>
            <p:ph type="title"/>
          </p:nvPr>
        </p:nvSpPr>
        <p:spPr>
          <a:xfrm>
            <a:off x="588936" y="557019"/>
            <a:ext cx="4221070"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Recurring Payments</a:t>
            </a:r>
            <a:endParaRPr sz="1400" b="0" i="0" u="none" strike="noStrike" cap="none" dirty="0">
              <a:solidFill>
                <a:srgbClr val="005A92"/>
              </a:solidFill>
              <a:latin typeface="Arial"/>
              <a:ea typeface="Arial"/>
              <a:cs typeface="Arial"/>
              <a:sym typeface="Arial"/>
            </a:endParaRPr>
          </a:p>
        </p:txBody>
      </p:sp>
      <p:pic>
        <p:nvPicPr>
          <p:cNvPr id="586" name="Google Shape;586;p83" descr="This shows an example of a recurring payment."/>
          <p:cNvPicPr preferRelativeResize="0"/>
          <p:nvPr/>
        </p:nvPicPr>
        <p:blipFill rotWithShape="1">
          <a:blip r:embed="rId3">
            <a:alphaModFix/>
          </a:blip>
          <a:srcRect/>
          <a:stretch/>
        </p:blipFill>
        <p:spPr>
          <a:xfrm>
            <a:off x="6061980" y="2754689"/>
            <a:ext cx="3082020" cy="1442071"/>
          </a:xfrm>
          <a:prstGeom prst="rect">
            <a:avLst/>
          </a:prstGeom>
          <a:noFill/>
          <a:ln>
            <a:noFill/>
          </a:ln>
        </p:spPr>
      </p:pic>
      <p:sp>
        <p:nvSpPr>
          <p:cNvPr id="587" name="Google Shape;587;p83"/>
          <p:cNvSpPr txBox="1"/>
          <p:nvPr/>
        </p:nvSpPr>
        <p:spPr>
          <a:xfrm>
            <a:off x="6398806" y="2812901"/>
            <a:ext cx="2603399" cy="1323439"/>
          </a:xfrm>
          <a:prstGeom prst="rect">
            <a:avLst/>
          </a:prstGeom>
          <a:noFill/>
          <a:ln w="38100" cap="flat" cmpd="sng">
            <a:solidFill>
              <a:srgbClr val="000000"/>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rgbClr val="000000"/>
                </a:solidFill>
                <a:latin typeface="Arial"/>
                <a:ea typeface="Arial"/>
                <a:cs typeface="Arial"/>
                <a:sym typeface="Arial"/>
              </a:rPr>
              <a:t>YES!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rgbClr val="000000"/>
                </a:solidFill>
                <a:latin typeface="Arial"/>
                <a:ea typeface="Arial"/>
                <a:cs typeface="Arial"/>
                <a:sym typeface="Arial"/>
              </a:rPr>
              <a:t>$12,000 / 15 = $800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rgbClr val="000000"/>
                </a:solidFill>
                <a:latin typeface="Arial"/>
                <a:ea typeface="Arial"/>
                <a:cs typeface="Arial"/>
                <a:sym typeface="Arial"/>
              </a:rPr>
              <a:t>$800 x 12 = $9,600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rgbClr val="000000"/>
                </a:solidFill>
                <a:latin typeface="Arial"/>
                <a:ea typeface="Arial"/>
                <a:cs typeface="Arial"/>
                <a:sym typeface="Arial"/>
              </a:rPr>
              <a:t>$9,600 &lt; $10,000</a:t>
            </a:r>
            <a:endParaRPr sz="1400" b="0" i="0" u="none" strike="noStrike" cap="none" dirty="0">
              <a:solidFill>
                <a:srgbClr val="000000"/>
              </a:solidFill>
              <a:latin typeface="Arial"/>
              <a:ea typeface="Arial"/>
              <a:cs typeface="Arial"/>
              <a:sym typeface="Arial"/>
            </a:endParaRPr>
          </a:p>
        </p:txBody>
      </p:sp>
      <p:sp>
        <p:nvSpPr>
          <p:cNvPr id="588" name="Google Shape;588;p83"/>
          <p:cNvSpPr/>
          <p:nvPr/>
        </p:nvSpPr>
        <p:spPr>
          <a:xfrm>
            <a:off x="484876" y="1404768"/>
            <a:ext cx="7770900" cy="3009000"/>
          </a:xfrm>
          <a:prstGeom prst="rect">
            <a:avLst/>
          </a:prstGeom>
          <a:noFill/>
          <a:ln>
            <a:noFill/>
          </a:ln>
        </p:spPr>
        <p:txBody>
          <a:bodyPr spcFirstLastPara="1" wrap="square" lIns="91425" tIns="45700" rIns="91425" bIns="45700" anchor="t" anchorCtr="0">
            <a:noAutofit/>
          </a:bodyPr>
          <a:lstStyle/>
          <a:p>
            <a:pPr marL="101600" marR="0" lvl="0" algn="l" rtl="0">
              <a:lnSpc>
                <a:spcPct val="100000"/>
              </a:lnSpc>
              <a:spcBef>
                <a:spcPts val="0"/>
              </a:spcBef>
              <a:spcAft>
                <a:spcPts val="0"/>
              </a:spcAft>
              <a:buSzPts val="2000"/>
            </a:pPr>
            <a:r>
              <a:rPr lang="en-US" sz="2000" b="1" i="0" u="sng" strike="noStrike" cap="none" dirty="0">
                <a:solidFill>
                  <a:srgbClr val="005390"/>
                </a:solidFill>
                <a:latin typeface="Arial"/>
                <a:ea typeface="Arial"/>
                <a:cs typeface="Arial"/>
                <a:sym typeface="Arial"/>
              </a:rPr>
              <a:t>General Rule</a:t>
            </a:r>
            <a:r>
              <a:rPr lang="en-US" sz="2000" b="0" i="0" u="sng" strike="noStrike" cap="none" dirty="0">
                <a:solidFill>
                  <a:srgbClr val="005390"/>
                </a:solidFill>
                <a:latin typeface="Arial"/>
                <a:ea typeface="Arial"/>
                <a:cs typeface="Arial"/>
                <a:sym typeface="Arial"/>
              </a:rPr>
              <a:t>:</a:t>
            </a:r>
            <a:r>
              <a:rPr lang="en-US" sz="2000" b="0" i="0" u="none" strike="noStrike" cap="none" dirty="0">
                <a:solidFill>
                  <a:srgbClr val="005390"/>
                </a:solidFill>
                <a:latin typeface="Arial"/>
                <a:ea typeface="Arial"/>
                <a:cs typeface="Arial"/>
                <a:sym typeface="Arial"/>
              </a:rPr>
              <a:t>  If the aggregate total of the payments over a 12-month period (or less if the contract duration is shorter) does not exceed the single transaction limit of the account holder, the purchase card may be used.  </a:t>
            </a:r>
            <a:r>
              <a:rPr lang="en-US" sz="2000" b="0" i="0" u="none" strike="noStrike" cap="none" dirty="0">
                <a:solidFill>
                  <a:schemeClr val="dk1"/>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p:txBody>
      </p:sp>
      <p:sp>
        <p:nvSpPr>
          <p:cNvPr id="589" name="Google Shape;589;p83"/>
          <p:cNvSpPr/>
          <p:nvPr/>
        </p:nvSpPr>
        <p:spPr>
          <a:xfrm>
            <a:off x="588278" y="2777195"/>
            <a:ext cx="5370300" cy="193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2000" b="1" u="sng" dirty="0">
                <a:solidFill>
                  <a:srgbClr val="005390"/>
                </a:solidFill>
              </a:rPr>
              <a:t>Scenario</a:t>
            </a:r>
            <a:r>
              <a:rPr lang="en-US" sz="2000" b="1" i="0" u="sng" strike="noStrike" cap="none" dirty="0">
                <a:solidFill>
                  <a:srgbClr val="005390"/>
                </a:solidFill>
                <a:latin typeface="Arial"/>
                <a:ea typeface="Arial"/>
                <a:cs typeface="Arial"/>
                <a:sym typeface="Arial"/>
              </a:rPr>
              <a:t>:</a:t>
            </a:r>
            <a:r>
              <a:rPr lang="en-US" sz="2000" b="1" dirty="0">
                <a:solidFill>
                  <a:srgbClr val="005390"/>
                </a:solidFill>
              </a:rPr>
              <a:t>  </a:t>
            </a:r>
            <a:r>
              <a:rPr lang="en-US" sz="2000" b="0" i="0" u="none" strike="noStrike" cap="none" dirty="0">
                <a:solidFill>
                  <a:srgbClr val="005390"/>
                </a:solidFill>
                <a:latin typeface="Arial"/>
                <a:ea typeface="Arial"/>
                <a:cs typeface="Arial"/>
                <a:sym typeface="Arial"/>
              </a:rPr>
              <a:t>A</a:t>
            </a:r>
            <a:r>
              <a:rPr lang="en-US" sz="2000" dirty="0">
                <a:solidFill>
                  <a:srgbClr val="005390"/>
                </a:solidFill>
              </a:rPr>
              <a:t>n account holder h</a:t>
            </a:r>
            <a:r>
              <a:rPr lang="en-US" sz="2000" b="0" i="0" u="none" strike="noStrike" cap="none" dirty="0">
                <a:solidFill>
                  <a:srgbClr val="005390"/>
                </a:solidFill>
                <a:latin typeface="Arial"/>
                <a:ea typeface="Arial"/>
                <a:cs typeface="Arial"/>
                <a:sym typeface="Arial"/>
              </a:rPr>
              <a:t>as a single transaction limit of $10,000. </a:t>
            </a:r>
            <a:r>
              <a:rPr lang="en-US" sz="2000" dirty="0">
                <a:solidFill>
                  <a:srgbClr val="005390"/>
                </a:solidFill>
              </a:rPr>
              <a:t>The account holder is</a:t>
            </a:r>
            <a:r>
              <a:rPr lang="en-US" sz="2000" b="0" i="0" u="none" strike="noStrike" cap="none" dirty="0">
                <a:solidFill>
                  <a:srgbClr val="005390"/>
                </a:solidFill>
                <a:latin typeface="Arial"/>
                <a:ea typeface="Arial"/>
                <a:cs typeface="Arial"/>
                <a:sym typeface="Arial"/>
              </a:rPr>
              <a:t> asked to make fifteen (15) equal monthly payments totaling $12,000 on an order. Can </a:t>
            </a:r>
            <a:r>
              <a:rPr lang="en-US" sz="2000" dirty="0">
                <a:solidFill>
                  <a:srgbClr val="005390"/>
                </a:solidFill>
              </a:rPr>
              <a:t>they</a:t>
            </a:r>
            <a:r>
              <a:rPr lang="en-US" sz="2000" b="0" i="0" u="none" strike="noStrike" cap="none" dirty="0">
                <a:solidFill>
                  <a:srgbClr val="005390"/>
                </a:solidFill>
                <a:latin typeface="Arial"/>
                <a:ea typeface="Arial"/>
                <a:cs typeface="Arial"/>
                <a:sym typeface="Arial"/>
              </a:rPr>
              <a:t> make the recurring payments using </a:t>
            </a:r>
            <a:r>
              <a:rPr lang="en-US" sz="2000" dirty="0">
                <a:solidFill>
                  <a:srgbClr val="005390"/>
                </a:solidFill>
              </a:rPr>
              <a:t>the </a:t>
            </a:r>
            <a:r>
              <a:rPr lang="en-US" sz="2000" b="0" i="0" u="none" strike="noStrike" cap="none" dirty="0">
                <a:solidFill>
                  <a:srgbClr val="005390"/>
                </a:solidFill>
                <a:latin typeface="Arial"/>
                <a:ea typeface="Arial"/>
                <a:cs typeface="Arial"/>
                <a:sym typeface="Arial"/>
              </a:rPr>
              <a:t>purchase card? </a:t>
            </a:r>
            <a:endParaRPr sz="1400" b="0" i="0" u="none" strike="noStrike" cap="none" dirty="0">
              <a:solidFill>
                <a:srgbClr val="00539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7"/>
                                        </p:tgtEl>
                                        <p:attrNameLst>
                                          <p:attrName>style.visibility</p:attrName>
                                        </p:attrNameLst>
                                      </p:cBhvr>
                                      <p:to>
                                        <p:strVal val="visible"/>
                                      </p:to>
                                    </p:set>
                                    <p:animEffect transition="in" filter="fade">
                                      <p:cBhvr>
                                        <p:cTn id="7" dur="2000"/>
                                        <p:tgtEl>
                                          <p:spTgt spid="5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84"/>
          <p:cNvSpPr txBox="1">
            <a:spLocks noGrp="1"/>
          </p:cNvSpPr>
          <p:nvPr>
            <p:ph type="title"/>
          </p:nvPr>
        </p:nvSpPr>
        <p:spPr>
          <a:xfrm>
            <a:off x="480825" y="557019"/>
            <a:ext cx="3479984"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Split Purchases</a:t>
            </a:r>
            <a:endParaRPr sz="1400" b="0" i="0" u="none" strike="noStrike" cap="none" dirty="0">
              <a:solidFill>
                <a:srgbClr val="005A92"/>
              </a:solidFill>
              <a:latin typeface="Arial"/>
              <a:ea typeface="Arial"/>
              <a:cs typeface="Arial"/>
              <a:sym typeface="Arial"/>
            </a:endParaRPr>
          </a:p>
        </p:txBody>
      </p:sp>
      <p:sp>
        <p:nvSpPr>
          <p:cNvPr id="596" name="Google Shape;596;p84"/>
          <p:cNvSpPr/>
          <p:nvPr/>
        </p:nvSpPr>
        <p:spPr>
          <a:xfrm>
            <a:off x="480827" y="1403160"/>
            <a:ext cx="7770900" cy="3009000"/>
          </a:xfrm>
          <a:prstGeom prst="rect">
            <a:avLst/>
          </a:prstGeom>
          <a:noFill/>
          <a:ln>
            <a:noFill/>
          </a:ln>
        </p:spPr>
        <p:txBody>
          <a:bodyPr spcFirstLastPara="1" wrap="square" lIns="91425" tIns="45700" rIns="91425" bIns="45700" anchor="t" anchorCtr="0">
            <a:noAutofit/>
          </a:bodyPr>
          <a:lstStyle/>
          <a:p>
            <a:pPr marL="101600" marR="0" lvl="0" algn="l" rtl="0">
              <a:lnSpc>
                <a:spcPct val="100000"/>
              </a:lnSpc>
              <a:spcBef>
                <a:spcPts val="0"/>
              </a:spcBef>
              <a:spcAft>
                <a:spcPts val="0"/>
              </a:spcAft>
              <a:buSzPts val="2000"/>
            </a:pPr>
            <a:r>
              <a:rPr lang="en-US" sz="2000" b="0" i="0" u="none" strike="noStrike" cap="none" dirty="0">
                <a:solidFill>
                  <a:srgbClr val="005390"/>
                </a:solidFill>
                <a:latin typeface="Arial"/>
                <a:ea typeface="Arial"/>
                <a:cs typeface="Arial"/>
                <a:sym typeface="Arial"/>
              </a:rPr>
              <a:t>Dividing a single transaction into two or more smaller transactions to stay under the MPT or single transaction limit.</a:t>
            </a:r>
            <a:endParaRPr sz="1400" b="0" i="0" u="none" strike="noStrike" cap="none" dirty="0">
              <a:solidFill>
                <a:srgbClr val="005390"/>
              </a:solidFill>
              <a:latin typeface="Arial"/>
              <a:ea typeface="Arial"/>
              <a:cs typeface="Arial"/>
              <a:sym typeface="Arial"/>
            </a:endParaRPr>
          </a:p>
        </p:txBody>
      </p:sp>
      <p:sp>
        <p:nvSpPr>
          <p:cNvPr id="597" name="Google Shape;597;p84"/>
          <p:cNvSpPr/>
          <p:nvPr/>
        </p:nvSpPr>
        <p:spPr>
          <a:xfrm>
            <a:off x="102682" y="2151918"/>
            <a:ext cx="6828000" cy="2862300"/>
          </a:xfrm>
          <a:prstGeom prst="rect">
            <a:avLst/>
          </a:prstGeom>
          <a:noFill/>
          <a:ln>
            <a:noFill/>
          </a:ln>
        </p:spPr>
        <p:txBody>
          <a:bodyPr spcFirstLastPara="1" wrap="square" lIns="91425" tIns="45700" rIns="91425" bIns="45700" anchor="t" anchorCtr="0">
            <a:noAutofit/>
          </a:bodyPr>
          <a:lstStyle/>
          <a:p>
            <a:pPr marL="457200" marR="0" lvl="0" indent="0" algn="l" rtl="0">
              <a:lnSpc>
                <a:spcPct val="100000"/>
              </a:lnSpc>
              <a:spcBef>
                <a:spcPts val="0"/>
              </a:spcBef>
              <a:spcAft>
                <a:spcPts val="0"/>
              </a:spcAft>
              <a:buNone/>
            </a:pPr>
            <a:r>
              <a:rPr lang="en-US" sz="2000" b="1" u="sng" dirty="0">
                <a:solidFill>
                  <a:srgbClr val="005390"/>
                </a:solidFill>
              </a:rPr>
              <a:t>Scenario:</a:t>
            </a:r>
            <a:r>
              <a:rPr lang="en-US" sz="2000" dirty="0">
                <a:solidFill>
                  <a:srgbClr val="005390"/>
                </a:solidFill>
              </a:rPr>
              <a:t>  An account holder has</a:t>
            </a:r>
            <a:r>
              <a:rPr lang="en-US" sz="2000" b="0" i="0" u="none" strike="noStrike" cap="none" dirty="0">
                <a:solidFill>
                  <a:srgbClr val="005390"/>
                </a:solidFill>
                <a:latin typeface="Arial"/>
                <a:ea typeface="Arial"/>
                <a:cs typeface="Arial"/>
                <a:sym typeface="Arial"/>
              </a:rPr>
              <a:t> a single transaction limit of $10,000. </a:t>
            </a:r>
            <a:r>
              <a:rPr lang="en-US" sz="2000" dirty="0">
                <a:solidFill>
                  <a:srgbClr val="005390"/>
                </a:solidFill>
              </a:rPr>
              <a:t>The account holder</a:t>
            </a:r>
            <a:r>
              <a:rPr lang="en-US" sz="2000" b="0" i="0" u="none" strike="noStrike" cap="none" dirty="0">
                <a:solidFill>
                  <a:srgbClr val="005390"/>
                </a:solidFill>
                <a:latin typeface="Arial"/>
                <a:ea typeface="Arial"/>
                <a:cs typeface="Arial"/>
                <a:sym typeface="Arial"/>
              </a:rPr>
              <a:t> needs to purchase a flat-bed trailer for a strategic customer with delivery required within 48 hours. The total cost is $12,000. </a:t>
            </a:r>
            <a:r>
              <a:rPr lang="en-US" sz="2000" dirty="0">
                <a:solidFill>
                  <a:srgbClr val="005390"/>
                </a:solidFill>
              </a:rPr>
              <a:t>The account holder</a:t>
            </a:r>
            <a:r>
              <a:rPr lang="en-US" sz="2000" b="0" i="0" u="none" strike="noStrike" cap="none" dirty="0">
                <a:solidFill>
                  <a:srgbClr val="005390"/>
                </a:solidFill>
                <a:latin typeface="Arial"/>
                <a:ea typeface="Arial"/>
                <a:cs typeface="Arial"/>
                <a:sym typeface="Arial"/>
              </a:rPr>
              <a:t> calls the vendor</a:t>
            </a:r>
            <a:r>
              <a:rPr lang="en-US" sz="2000" dirty="0">
                <a:solidFill>
                  <a:srgbClr val="005390"/>
                </a:solidFill>
              </a:rPr>
              <a:t>, who has</a:t>
            </a:r>
            <a:r>
              <a:rPr lang="en-US" sz="2000" b="0" i="0" u="none" strike="noStrike" cap="none" dirty="0">
                <a:solidFill>
                  <a:srgbClr val="005390"/>
                </a:solidFill>
                <a:latin typeface="Arial"/>
                <a:ea typeface="Arial"/>
                <a:cs typeface="Arial"/>
                <a:sym typeface="Arial"/>
              </a:rPr>
              <a:t> one trailer in stock for delivery tomorrow. </a:t>
            </a:r>
            <a:r>
              <a:rPr lang="en-US" sz="2000" dirty="0">
                <a:solidFill>
                  <a:srgbClr val="005390"/>
                </a:solidFill>
              </a:rPr>
              <a:t>The account holder</a:t>
            </a:r>
            <a:r>
              <a:rPr lang="en-US" sz="2000" b="0" i="0" u="none" strike="noStrike" cap="none" dirty="0">
                <a:solidFill>
                  <a:srgbClr val="005390"/>
                </a:solidFill>
                <a:latin typeface="Arial"/>
                <a:ea typeface="Arial"/>
                <a:cs typeface="Arial"/>
                <a:sym typeface="Arial"/>
              </a:rPr>
              <a:t> is crunched for time, so they ask the vendor to charge </a:t>
            </a:r>
            <a:r>
              <a:rPr lang="en-US" sz="2000" dirty="0">
                <a:solidFill>
                  <a:srgbClr val="005390"/>
                </a:solidFill>
              </a:rPr>
              <a:t>their</a:t>
            </a:r>
            <a:r>
              <a:rPr lang="en-US" sz="2000" b="0" i="0" u="none" strike="noStrike" cap="none" dirty="0">
                <a:solidFill>
                  <a:srgbClr val="005390"/>
                </a:solidFill>
                <a:latin typeface="Arial"/>
                <a:ea typeface="Arial"/>
                <a:cs typeface="Arial"/>
                <a:sym typeface="Arial"/>
              </a:rPr>
              <a:t> card $10,000 today and $2,000 tomorrow to complete the purchase. </a:t>
            </a:r>
            <a:r>
              <a:rPr lang="en-US" sz="2000" b="1" i="0" u="none" strike="noStrike" cap="none" dirty="0">
                <a:solidFill>
                  <a:srgbClr val="005390"/>
                </a:solidFill>
                <a:latin typeface="Arial"/>
                <a:ea typeface="Arial"/>
                <a:cs typeface="Arial"/>
                <a:sym typeface="Arial"/>
              </a:rPr>
              <a:t>Is this a split purchase?</a:t>
            </a:r>
            <a:endParaRPr sz="1400" b="0" i="0" u="none" strike="noStrike" cap="none" dirty="0">
              <a:solidFill>
                <a:srgbClr val="005390"/>
              </a:solidFill>
              <a:latin typeface="Arial"/>
              <a:ea typeface="Arial"/>
              <a:cs typeface="Arial"/>
              <a:sym typeface="Arial"/>
            </a:endParaRPr>
          </a:p>
        </p:txBody>
      </p:sp>
      <p:sp>
        <p:nvSpPr>
          <p:cNvPr id="598" name="Google Shape;598;p84" descr="This says &quot;Yes!&quot;."/>
          <p:cNvSpPr/>
          <p:nvPr/>
        </p:nvSpPr>
        <p:spPr>
          <a:xfrm>
            <a:off x="7308813" y="2363975"/>
            <a:ext cx="1732536" cy="1732536"/>
          </a:xfrm>
          <a:prstGeom prst="irregularSeal2">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 name="Google Shape;599;p84"/>
          <p:cNvSpPr txBox="1"/>
          <p:nvPr/>
        </p:nvSpPr>
        <p:spPr>
          <a:xfrm>
            <a:off x="7573918" y="2968638"/>
            <a:ext cx="1089300" cy="523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dirty="0">
                <a:solidFill>
                  <a:srgbClr val="000000"/>
                </a:solidFill>
                <a:latin typeface="Arial"/>
                <a:ea typeface="Arial"/>
                <a:cs typeface="Arial"/>
                <a:sym typeface="Arial"/>
              </a:rPr>
              <a:t>YES!</a:t>
            </a:r>
            <a:endParaRPr sz="1400" b="0"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9"/>
                                        </p:tgtEl>
                                        <p:attrNameLst>
                                          <p:attrName>style.visibility</p:attrName>
                                        </p:attrNameLst>
                                      </p:cBhvr>
                                      <p:to>
                                        <p:strVal val="visible"/>
                                      </p:to>
                                    </p:set>
                                    <p:animEffect transition="in" filter="fade">
                                      <p:cBhvr>
                                        <p:cTn id="7" dur="2600"/>
                                        <p:tgtEl>
                                          <p:spTgt spid="59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8"/>
                                        </p:tgtEl>
                                        <p:attrNameLst>
                                          <p:attrName>style.visibility</p:attrName>
                                        </p:attrNameLst>
                                      </p:cBhvr>
                                      <p:to>
                                        <p:strVal val="visible"/>
                                      </p:to>
                                    </p:set>
                                    <p:animEffect transition="in" filter="fade">
                                      <p:cBhvr>
                                        <p:cTn id="12" dur="3100"/>
                                        <p:tgtEl>
                                          <p:spTgt spid="5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40"/>
          <p:cNvSpPr txBox="1">
            <a:spLocks noGrp="1"/>
          </p:cNvSpPr>
          <p:nvPr>
            <p:ph type="title"/>
          </p:nvPr>
        </p:nvSpPr>
        <p:spPr>
          <a:xfrm>
            <a:off x="1001430" y="600712"/>
            <a:ext cx="7256400" cy="606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US" sz="3600" dirty="0">
                <a:solidFill>
                  <a:srgbClr val="005087"/>
                </a:solidFill>
                <a:latin typeface="Arial"/>
                <a:ea typeface="Arial"/>
                <a:cs typeface="Arial"/>
                <a:sym typeface="Arial"/>
              </a:rPr>
              <a:t>GSA SmartPay Program Overview</a:t>
            </a:r>
            <a:endParaRPr dirty="0"/>
          </a:p>
        </p:txBody>
      </p:sp>
      <p:sp>
        <p:nvSpPr>
          <p:cNvPr id="191" name="Google Shape;191;p40"/>
          <p:cNvSpPr txBox="1"/>
          <p:nvPr/>
        </p:nvSpPr>
        <p:spPr>
          <a:xfrm>
            <a:off x="536580" y="1297611"/>
            <a:ext cx="8186100" cy="341700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chemeClr val="dk1"/>
              </a:buClr>
              <a:buSzPts val="2400"/>
              <a:buFont typeface="Noto Sans"/>
              <a:buChar char="➢"/>
            </a:pPr>
            <a:r>
              <a:rPr lang="en-US" sz="2400" b="0" i="0" u="none" strike="noStrike" cap="none" dirty="0">
                <a:solidFill>
                  <a:srgbClr val="005A92"/>
                </a:solidFill>
                <a:latin typeface="Arial"/>
                <a:ea typeface="Arial"/>
                <a:cs typeface="Arial"/>
                <a:sym typeface="Arial"/>
              </a:rPr>
              <a:t>Federal government agencies/organizations </a:t>
            </a:r>
            <a:br>
              <a:rPr lang="en-US" sz="2400" b="0" i="0" u="none" strike="noStrike" cap="none" dirty="0">
                <a:solidFill>
                  <a:srgbClr val="005A92"/>
                </a:solidFill>
                <a:latin typeface="Arial"/>
                <a:ea typeface="Arial"/>
                <a:cs typeface="Arial"/>
                <a:sym typeface="Arial"/>
              </a:rPr>
            </a:br>
            <a:r>
              <a:rPr lang="en-US" sz="2400" b="0" i="0" u="none" strike="noStrike" cap="none" dirty="0">
                <a:solidFill>
                  <a:srgbClr val="005A92"/>
                </a:solidFill>
                <a:latin typeface="Arial"/>
                <a:ea typeface="Arial"/>
                <a:cs typeface="Arial"/>
                <a:sym typeface="Arial"/>
              </a:rPr>
              <a:t>issue task orders against the GSA SmartPay 3 </a:t>
            </a:r>
            <a:br>
              <a:rPr lang="en-US" sz="2400" b="0" i="0" u="none" strike="noStrike" cap="none" dirty="0">
                <a:solidFill>
                  <a:srgbClr val="005A92"/>
                </a:solidFill>
                <a:latin typeface="Arial"/>
                <a:ea typeface="Arial"/>
                <a:cs typeface="Arial"/>
                <a:sym typeface="Arial"/>
              </a:rPr>
            </a:br>
            <a:r>
              <a:rPr lang="en-US" sz="2400" b="0" i="0" u="none" strike="noStrike" cap="none" dirty="0">
                <a:solidFill>
                  <a:srgbClr val="005A92"/>
                </a:solidFill>
                <a:latin typeface="Arial"/>
                <a:ea typeface="Arial"/>
                <a:cs typeface="Arial"/>
                <a:sym typeface="Arial"/>
              </a:rPr>
              <a:t>Master Contract for charge card products </a:t>
            </a:r>
            <a:br>
              <a:rPr lang="en-US" sz="2400" b="0" i="0" u="none" strike="noStrike" cap="none" dirty="0">
                <a:solidFill>
                  <a:srgbClr val="005A92"/>
                </a:solidFill>
                <a:latin typeface="Arial"/>
                <a:ea typeface="Arial"/>
                <a:cs typeface="Arial"/>
                <a:sym typeface="Arial"/>
              </a:rPr>
            </a:br>
            <a:r>
              <a:rPr lang="en-US" sz="2400" b="0" i="0" u="none" strike="noStrike" cap="none" dirty="0">
                <a:solidFill>
                  <a:srgbClr val="005A92"/>
                </a:solidFill>
                <a:latin typeface="Arial"/>
                <a:ea typeface="Arial"/>
                <a:cs typeface="Arial"/>
                <a:sym typeface="Arial"/>
              </a:rPr>
              <a:t>and services from one of two </a:t>
            </a:r>
            <a:r>
              <a:rPr lang="en-US" sz="2400" dirty="0">
                <a:solidFill>
                  <a:srgbClr val="005A92"/>
                </a:solidFill>
              </a:rPr>
              <a:t>contractor bank</a:t>
            </a:r>
            <a:r>
              <a:rPr lang="en-US" sz="2400" b="0" i="0" u="none" strike="noStrike" cap="none" dirty="0">
                <a:solidFill>
                  <a:srgbClr val="005A92"/>
                </a:solidFill>
                <a:latin typeface="Arial"/>
                <a:ea typeface="Arial"/>
                <a:cs typeface="Arial"/>
                <a:sym typeface="Arial"/>
              </a:rPr>
              <a:t>s: </a:t>
            </a:r>
            <a:br>
              <a:rPr lang="en-US" sz="2400" b="0" i="0" u="none" strike="noStrike" cap="none" dirty="0">
                <a:solidFill>
                  <a:srgbClr val="005A92"/>
                </a:solidFill>
                <a:latin typeface="Arial"/>
                <a:ea typeface="Arial"/>
                <a:cs typeface="Arial"/>
                <a:sym typeface="Arial"/>
              </a:rPr>
            </a:br>
            <a:r>
              <a:rPr lang="en-US" sz="2400" b="0" i="1" u="none" strike="noStrike" cap="none" dirty="0">
                <a:solidFill>
                  <a:srgbClr val="005A92"/>
                </a:solidFill>
                <a:latin typeface="Arial"/>
                <a:ea typeface="Arial"/>
                <a:cs typeface="Arial"/>
                <a:sym typeface="Arial"/>
              </a:rPr>
              <a:t>Citibank and U.S. Bank.</a:t>
            </a:r>
            <a:endParaRPr sz="1400" b="0" i="0" u="none" strike="noStrike" cap="none" dirty="0">
              <a:solidFill>
                <a:srgbClr val="005A92"/>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2400"/>
              <a:buFont typeface="Noto Sans"/>
              <a:buChar char="➢"/>
            </a:pPr>
            <a:r>
              <a:rPr lang="en-US" sz="2400" b="0" i="0" u="none" strike="noStrike" cap="none" dirty="0">
                <a:solidFill>
                  <a:srgbClr val="005A92"/>
                </a:solidFill>
                <a:latin typeface="Arial"/>
                <a:ea typeface="Arial"/>
                <a:cs typeface="Arial"/>
                <a:sym typeface="Arial"/>
              </a:rPr>
              <a:t>Agencies/organizations pay no direct fees for </a:t>
            </a:r>
            <a:br>
              <a:rPr lang="en-US" sz="2400" b="0" i="0" u="none" strike="noStrike" cap="none" dirty="0">
                <a:solidFill>
                  <a:srgbClr val="005A92"/>
                </a:solidFill>
                <a:latin typeface="Arial"/>
                <a:ea typeface="Arial"/>
                <a:cs typeface="Arial"/>
                <a:sym typeface="Arial"/>
              </a:rPr>
            </a:br>
            <a:r>
              <a:rPr lang="en-US" sz="2400" b="0" i="0" u="none" strike="noStrike" cap="none" dirty="0">
                <a:solidFill>
                  <a:srgbClr val="005A92"/>
                </a:solidFill>
                <a:latin typeface="Arial"/>
                <a:ea typeface="Arial"/>
                <a:cs typeface="Arial"/>
                <a:sym typeface="Arial"/>
              </a:rPr>
              <a:t>using the GSA SmartPay Program.</a:t>
            </a:r>
            <a:endParaRPr sz="1400" b="0" i="0" u="none" strike="noStrike" cap="none" dirty="0">
              <a:solidFill>
                <a:srgbClr val="005A92"/>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2400"/>
              <a:buFont typeface="Noto Sans"/>
              <a:buChar char="➢"/>
            </a:pPr>
            <a:r>
              <a:rPr lang="en-US" sz="2400" b="0" i="0" u="none" strike="noStrike" cap="none" dirty="0">
                <a:solidFill>
                  <a:srgbClr val="005A92"/>
                </a:solidFill>
                <a:latin typeface="Arial"/>
                <a:ea typeface="Arial"/>
                <a:cs typeface="Arial"/>
                <a:sym typeface="Arial"/>
              </a:rPr>
              <a:t>Agencies/organizations have the opportunity </a:t>
            </a:r>
            <a:br>
              <a:rPr lang="en-US" sz="2400" b="0" i="0" u="none" strike="noStrike" cap="none" dirty="0">
                <a:solidFill>
                  <a:srgbClr val="005A92"/>
                </a:solidFill>
                <a:latin typeface="Arial"/>
                <a:ea typeface="Arial"/>
                <a:cs typeface="Arial"/>
                <a:sym typeface="Arial"/>
              </a:rPr>
            </a:br>
            <a:r>
              <a:rPr lang="en-US" sz="2400" b="0" i="0" u="none" strike="noStrike" cap="none" dirty="0">
                <a:solidFill>
                  <a:srgbClr val="005A92"/>
                </a:solidFill>
                <a:latin typeface="Arial"/>
                <a:ea typeface="Arial"/>
                <a:cs typeface="Arial"/>
                <a:sym typeface="Arial"/>
              </a:rPr>
              <a:t>to earn refunds.</a:t>
            </a:r>
            <a:endParaRPr sz="2000" b="0" i="0" u="none" strike="noStrike" cap="none" dirty="0">
              <a:solidFill>
                <a:srgbClr val="005A92"/>
              </a:solidFill>
              <a:latin typeface="Arial"/>
              <a:ea typeface="Arial"/>
              <a:cs typeface="Arial"/>
              <a:sym typeface="Arial"/>
            </a:endParaRPr>
          </a:p>
        </p:txBody>
      </p:sp>
      <p:pic>
        <p:nvPicPr>
          <p:cNvPr id="192" name="Google Shape;192;p40" descr="This is a picture of the GSA SmartPay Fleet card."/>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7397432" y="1297611"/>
            <a:ext cx="1605643" cy="1017838"/>
          </a:xfrm>
          <a:prstGeom prst="rect">
            <a:avLst/>
          </a:prstGeom>
          <a:noFill/>
          <a:ln>
            <a:noFill/>
          </a:ln>
        </p:spPr>
      </p:pic>
      <p:pic>
        <p:nvPicPr>
          <p:cNvPr id="193" name="Google Shape;193;p40" descr="This is a picture of the GSA SmartPay Purchase card."/>
          <p:cNvPicPr preferRelativeResize="0"/>
          <p:nvPr/>
        </p:nvPicPr>
        <p:blipFill rotWithShape="1">
          <a:blip r:embed="rId4" cstate="email">
            <a:alphaModFix/>
            <a:extLst>
              <a:ext uri="{28A0092B-C50C-407E-A947-70E740481C1C}">
                <a14:useLocalDpi xmlns:a14="http://schemas.microsoft.com/office/drawing/2010/main"/>
              </a:ext>
            </a:extLst>
          </a:blip>
          <a:srcRect/>
          <a:stretch/>
        </p:blipFill>
        <p:spPr>
          <a:xfrm>
            <a:off x="7415480" y="2262499"/>
            <a:ext cx="1587595" cy="967809"/>
          </a:xfrm>
          <a:prstGeom prst="rect">
            <a:avLst/>
          </a:prstGeom>
          <a:noFill/>
          <a:ln>
            <a:noFill/>
          </a:ln>
        </p:spPr>
      </p:pic>
      <p:pic>
        <p:nvPicPr>
          <p:cNvPr id="194" name="Google Shape;194;p40" descr="This is a picture of the GSA SmartPay Travel card."/>
          <p:cNvPicPr preferRelativeResize="0"/>
          <p:nvPr/>
        </p:nvPicPr>
        <p:blipFill rotWithShape="1">
          <a:blip r:embed="rId5" cstate="email">
            <a:alphaModFix/>
            <a:extLst>
              <a:ext uri="{28A0092B-C50C-407E-A947-70E740481C1C}">
                <a14:useLocalDpi xmlns:a14="http://schemas.microsoft.com/office/drawing/2010/main"/>
              </a:ext>
            </a:extLst>
          </a:blip>
          <a:srcRect/>
          <a:stretch/>
        </p:blipFill>
        <p:spPr>
          <a:xfrm>
            <a:off x="7477245" y="3178509"/>
            <a:ext cx="1494948" cy="946939"/>
          </a:xfrm>
          <a:prstGeom prst="rect">
            <a:avLst/>
          </a:prstGeom>
          <a:noFill/>
          <a:ln>
            <a:noFill/>
          </a:ln>
        </p:spPr>
      </p:pic>
      <p:pic>
        <p:nvPicPr>
          <p:cNvPr id="195" name="Google Shape;195;p40" descr="This is a picture of the GSA SmartPay Integrated card."/>
          <p:cNvPicPr preferRelativeResize="0"/>
          <p:nvPr/>
        </p:nvPicPr>
        <p:blipFill rotWithShape="1">
          <a:blip r:embed="rId6" cstate="email">
            <a:alphaModFix/>
            <a:extLst>
              <a:ext uri="{28A0092B-C50C-407E-A947-70E740481C1C}">
                <a14:useLocalDpi xmlns:a14="http://schemas.microsoft.com/office/drawing/2010/main"/>
              </a:ext>
            </a:extLst>
          </a:blip>
          <a:srcRect/>
          <a:stretch/>
        </p:blipFill>
        <p:spPr>
          <a:xfrm>
            <a:off x="7415481" y="4148765"/>
            <a:ext cx="1556712" cy="98682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85"/>
          <p:cNvSpPr txBox="1">
            <a:spLocks noGrp="1"/>
          </p:cNvSpPr>
          <p:nvPr>
            <p:ph type="title"/>
          </p:nvPr>
        </p:nvSpPr>
        <p:spPr>
          <a:xfrm>
            <a:off x="433952" y="685727"/>
            <a:ext cx="6433035" cy="9939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r>
              <a:rPr lang="en-US" sz="3200" dirty="0">
                <a:solidFill>
                  <a:srgbClr val="005A92"/>
                </a:solidFill>
              </a:rPr>
              <a:t>Tax Exemption and Surcharges</a:t>
            </a:r>
            <a:endParaRPr sz="3200" dirty="0">
              <a:solidFill>
                <a:srgbClr val="005A92"/>
              </a:solidFill>
            </a:endParaRPr>
          </a:p>
        </p:txBody>
      </p:sp>
      <p:sp>
        <p:nvSpPr>
          <p:cNvPr id="606" name="Google Shape;606;p85" descr="This shows tax exemption information."/>
          <p:cNvSpPr/>
          <p:nvPr/>
        </p:nvSpPr>
        <p:spPr>
          <a:xfrm>
            <a:off x="655439" y="1357384"/>
            <a:ext cx="3916561" cy="3483697"/>
          </a:xfrm>
          <a:prstGeom prst="rect">
            <a:avLst/>
          </a:prstGeom>
          <a:solidFill>
            <a:srgbClr val="C9DAF8"/>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Arial"/>
              <a:ea typeface="Arial"/>
              <a:cs typeface="Arial"/>
              <a:sym typeface="Arial"/>
            </a:endParaRPr>
          </a:p>
        </p:txBody>
      </p:sp>
      <p:sp>
        <p:nvSpPr>
          <p:cNvPr id="607" name="Google Shape;607;p85"/>
          <p:cNvSpPr txBox="1"/>
          <p:nvPr/>
        </p:nvSpPr>
        <p:spPr>
          <a:xfrm>
            <a:off x="803969" y="1437059"/>
            <a:ext cx="3619500" cy="2955300"/>
          </a:xfrm>
          <a:prstGeom prst="rect">
            <a:avLst/>
          </a:prstGeom>
          <a:solidFill>
            <a:srgbClr val="C9DAF8"/>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sng" strike="noStrike" cap="none" dirty="0">
                <a:solidFill>
                  <a:srgbClr val="000000"/>
                </a:solidFill>
                <a:latin typeface="Arial"/>
                <a:ea typeface="Arial"/>
                <a:cs typeface="Arial"/>
                <a:sym typeface="Arial"/>
              </a:rPr>
              <a:t>Tax Exemption</a:t>
            </a:r>
            <a:endParaRPr sz="1400" b="0" i="0" u="none" strike="noStrike" cap="none" dirty="0">
              <a:solidFill>
                <a:srgbClr val="000000"/>
              </a:solidFill>
              <a:latin typeface="Arial"/>
              <a:ea typeface="Arial"/>
              <a:cs typeface="Arial"/>
              <a:sym typeface="Arial"/>
            </a:endParaRPr>
          </a:p>
          <a:p>
            <a:pPr marL="457200" marR="0" lvl="0" indent="-330200" algn="l" rtl="0">
              <a:lnSpc>
                <a:spcPct val="100000"/>
              </a:lnSpc>
              <a:spcBef>
                <a:spcPts val="0"/>
              </a:spcBef>
              <a:spcAft>
                <a:spcPts val="0"/>
              </a:spcAft>
              <a:buClr>
                <a:srgbClr val="000000"/>
              </a:buClr>
              <a:buSzPts val="1600"/>
              <a:buFont typeface="Arial"/>
              <a:buChar char="●"/>
            </a:pPr>
            <a:r>
              <a:rPr lang="en-US" sz="1600" b="0" i="0" u="none" strike="noStrike" cap="none" dirty="0">
                <a:solidFill>
                  <a:srgbClr val="000000"/>
                </a:solidFill>
                <a:latin typeface="Arial"/>
                <a:ea typeface="Arial"/>
                <a:cs typeface="Arial"/>
                <a:sym typeface="Arial"/>
              </a:rPr>
              <a:t>Purchase Cards are centrally billed accounts (CBAs) and are exempt from sales taxes in all 50 states and U.S. territories</a:t>
            </a:r>
            <a:endParaRPr sz="1600" b="0" i="0" u="none" strike="noStrike" cap="none" dirty="0">
              <a:solidFill>
                <a:srgbClr val="000000"/>
              </a:solidFill>
              <a:latin typeface="Arial"/>
              <a:ea typeface="Arial"/>
              <a:cs typeface="Arial"/>
              <a:sym typeface="Arial"/>
            </a:endParaRPr>
          </a:p>
          <a:p>
            <a:pPr marL="457200" marR="0" lvl="0" indent="-330200" algn="l" rtl="0">
              <a:lnSpc>
                <a:spcPct val="100000"/>
              </a:lnSpc>
              <a:spcBef>
                <a:spcPts val="0"/>
              </a:spcBef>
              <a:spcAft>
                <a:spcPts val="0"/>
              </a:spcAft>
              <a:buClr>
                <a:srgbClr val="000000"/>
              </a:buClr>
              <a:buSzPts val="1600"/>
              <a:buFont typeface="Arial"/>
              <a:buChar char="●"/>
            </a:pPr>
            <a:r>
              <a:rPr lang="en-US" sz="1600" dirty="0"/>
              <a:t>Some states require</a:t>
            </a:r>
            <a:r>
              <a:rPr lang="en-US" sz="1600" b="0" i="0" u="none" strike="noStrike" cap="none" dirty="0">
                <a:solidFill>
                  <a:srgbClr val="000000"/>
                </a:solidFill>
                <a:latin typeface="Arial"/>
                <a:ea typeface="Arial"/>
                <a:cs typeface="Arial"/>
                <a:sym typeface="Arial"/>
              </a:rPr>
              <a:t> tax exemption forms</a:t>
            </a:r>
            <a:r>
              <a:rPr lang="en-US" sz="1600" dirty="0"/>
              <a:t>.</a:t>
            </a:r>
            <a:endParaRPr sz="1600" dirty="0"/>
          </a:p>
          <a:p>
            <a:pPr marL="457200" lvl="0" indent="-330200" algn="l" rtl="0">
              <a:spcBef>
                <a:spcPts val="0"/>
              </a:spcBef>
              <a:spcAft>
                <a:spcPts val="0"/>
              </a:spcAft>
              <a:buSzPts val="1600"/>
              <a:buChar char="●"/>
            </a:pPr>
            <a:r>
              <a:rPr lang="en-US" sz="1600" dirty="0">
                <a:solidFill>
                  <a:schemeClr val="dk1"/>
                </a:solidFill>
              </a:rPr>
              <a:t>Visit </a:t>
            </a:r>
            <a:r>
              <a:rPr lang="en-US" sz="1600" u="sng" dirty="0">
                <a:solidFill>
                  <a:schemeClr val="accent1">
                    <a:lumMod val="50000"/>
                  </a:schemeClr>
                </a:solidFill>
                <a:hlinkClick r:id="rId3">
                  <a:extLst>
                    <a:ext uri="{A12FA001-AC4F-418D-AE19-62706E023703}">
                      <ahyp:hlinkClr xmlns:ahyp="http://schemas.microsoft.com/office/drawing/2018/hyperlinkcolor" val="tx"/>
                    </a:ext>
                  </a:extLst>
                </a:hlinkClick>
              </a:rPr>
              <a:t>smartpay.gsa.gov</a:t>
            </a:r>
            <a:r>
              <a:rPr lang="en-US" sz="1600" dirty="0">
                <a:solidFill>
                  <a:schemeClr val="dk1"/>
                </a:solidFill>
              </a:rPr>
              <a:t> and click on the SmartTax icon for more information.</a:t>
            </a:r>
            <a:endParaRPr sz="1600" dirty="0"/>
          </a:p>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Arial"/>
              <a:ea typeface="Arial"/>
              <a:cs typeface="Arial"/>
              <a:sym typeface="Arial"/>
            </a:endParaRPr>
          </a:p>
        </p:txBody>
      </p:sp>
      <p:pic>
        <p:nvPicPr>
          <p:cNvPr id="608" name="Google Shape;608;p85" descr="This shows the SmartTax symbol."/>
          <p:cNvPicPr preferRelativeResize="0"/>
          <p:nvPr/>
        </p:nvPicPr>
        <p:blipFill rotWithShape="1">
          <a:blip r:embed="rId4" cstate="email">
            <a:alphaModFix/>
            <a:extLst>
              <a:ext uri="{28A0092B-C50C-407E-A947-70E740481C1C}">
                <a14:useLocalDpi xmlns:a14="http://schemas.microsoft.com/office/drawing/2010/main"/>
              </a:ext>
            </a:extLst>
          </a:blip>
          <a:srcRect/>
          <a:stretch/>
        </p:blipFill>
        <p:spPr>
          <a:xfrm>
            <a:off x="2387008" y="4048201"/>
            <a:ext cx="453440" cy="648925"/>
          </a:xfrm>
          <a:prstGeom prst="rect">
            <a:avLst/>
          </a:prstGeom>
          <a:noFill/>
          <a:ln>
            <a:noFill/>
          </a:ln>
        </p:spPr>
      </p:pic>
      <p:sp>
        <p:nvSpPr>
          <p:cNvPr id="609" name="Google Shape;609;p85" descr="This shows surcharges information."/>
          <p:cNvSpPr/>
          <p:nvPr/>
        </p:nvSpPr>
        <p:spPr>
          <a:xfrm>
            <a:off x="4706568" y="1352550"/>
            <a:ext cx="3781995" cy="3488531"/>
          </a:xfrm>
          <a:prstGeom prst="rect">
            <a:avLst/>
          </a:prstGeom>
          <a:solidFill>
            <a:srgbClr val="C9DAF8"/>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Arial"/>
              <a:ea typeface="Arial"/>
              <a:cs typeface="Arial"/>
              <a:sym typeface="Arial"/>
            </a:endParaRPr>
          </a:p>
        </p:txBody>
      </p:sp>
      <p:sp>
        <p:nvSpPr>
          <p:cNvPr id="610" name="Google Shape;610;p85"/>
          <p:cNvSpPr txBox="1"/>
          <p:nvPr/>
        </p:nvSpPr>
        <p:spPr>
          <a:xfrm>
            <a:off x="4898965" y="1449965"/>
            <a:ext cx="3397200" cy="3293700"/>
          </a:xfrm>
          <a:prstGeom prst="rect">
            <a:avLst/>
          </a:prstGeom>
          <a:solidFill>
            <a:srgbClr val="C9DAF8"/>
          </a:solidFill>
          <a:ln>
            <a:noFill/>
          </a:ln>
        </p:spPr>
        <p:txBody>
          <a:bodyPr spcFirstLastPara="1" wrap="square" lIns="91425" tIns="45700" rIns="91425" bIns="45700" anchor="t" anchorCtr="0">
            <a:noAutofit/>
          </a:bodyPr>
          <a:lstStyle/>
          <a:p>
            <a:pPr marL="6350" marR="0" lvl="1" indent="0" algn="ctr" rtl="0">
              <a:lnSpc>
                <a:spcPct val="100000"/>
              </a:lnSpc>
              <a:spcBef>
                <a:spcPts val="0"/>
              </a:spcBef>
              <a:spcAft>
                <a:spcPts val="0"/>
              </a:spcAft>
              <a:buClr>
                <a:srgbClr val="000000"/>
              </a:buClr>
              <a:buSzPts val="2200"/>
              <a:buFont typeface="Arial"/>
              <a:buNone/>
            </a:pPr>
            <a:r>
              <a:rPr lang="en-US" sz="2200" b="1" i="0" u="sng" strike="noStrike" cap="none" dirty="0">
                <a:solidFill>
                  <a:srgbClr val="000000"/>
                </a:solidFill>
                <a:latin typeface="Arial"/>
                <a:ea typeface="Arial"/>
                <a:cs typeface="Arial"/>
                <a:sym typeface="Arial"/>
              </a:rPr>
              <a:t>Surcharges</a:t>
            </a:r>
            <a:r>
              <a:rPr lang="en-US" sz="2200" b="0" i="0" u="none" strike="noStrike" cap="none" dirty="0">
                <a:solidFill>
                  <a:srgbClr val="000000"/>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a:p>
            <a:pPr marL="457200" marR="0" lvl="0" indent="-330200" algn="l" rtl="0">
              <a:lnSpc>
                <a:spcPct val="100000"/>
              </a:lnSpc>
              <a:spcBef>
                <a:spcPts val="0"/>
              </a:spcBef>
              <a:spcAft>
                <a:spcPts val="0"/>
              </a:spcAft>
              <a:buClr>
                <a:srgbClr val="000000"/>
              </a:buClr>
              <a:buSzPts val="1600"/>
              <a:buFont typeface="Arial"/>
              <a:buChar char="●"/>
            </a:pPr>
            <a:r>
              <a:rPr lang="en-US" sz="1600" b="0" i="0" u="none" strike="noStrike" cap="none" dirty="0">
                <a:solidFill>
                  <a:srgbClr val="000000"/>
                </a:solidFill>
                <a:latin typeface="Arial"/>
                <a:ea typeface="Arial"/>
                <a:cs typeface="Arial"/>
                <a:sym typeface="Arial"/>
              </a:rPr>
              <a:t>May be assessed by a </a:t>
            </a:r>
            <a:r>
              <a:rPr lang="en-US" sz="1600" dirty="0"/>
              <a:t>retailer</a:t>
            </a:r>
            <a:r>
              <a:rPr lang="en-US" sz="1600" b="0" i="0" u="none" strike="noStrike" cap="none" dirty="0">
                <a:solidFill>
                  <a:srgbClr val="000000"/>
                </a:solidFill>
                <a:latin typeface="Arial"/>
                <a:ea typeface="Arial"/>
                <a:cs typeface="Arial"/>
                <a:sym typeface="Arial"/>
              </a:rPr>
              <a:t> and added to the cost of a purchase</a:t>
            </a:r>
            <a:r>
              <a:rPr lang="en-US" sz="1600" dirty="0"/>
              <a:t>.</a:t>
            </a:r>
            <a:endParaRPr sz="1600" dirty="0"/>
          </a:p>
          <a:p>
            <a:pPr marL="457200" marR="0" lvl="0" indent="-330200" algn="l" rtl="0">
              <a:lnSpc>
                <a:spcPct val="100000"/>
              </a:lnSpc>
              <a:spcBef>
                <a:spcPts val="0"/>
              </a:spcBef>
              <a:spcAft>
                <a:spcPts val="0"/>
              </a:spcAft>
              <a:buClr>
                <a:srgbClr val="000000"/>
              </a:buClr>
              <a:buSzPts val="1600"/>
              <a:buFont typeface="Arial"/>
              <a:buChar char="●"/>
            </a:pPr>
            <a:r>
              <a:rPr lang="en-US" sz="1600" b="0" i="0" u="none" strike="noStrike" cap="none" dirty="0">
                <a:solidFill>
                  <a:srgbClr val="000000"/>
                </a:solidFill>
                <a:latin typeface="Arial"/>
                <a:ea typeface="Arial"/>
                <a:cs typeface="Arial"/>
                <a:sym typeface="Arial"/>
              </a:rPr>
              <a:t>Surcharges should be disclosed in advance and itemized on the receipt.</a:t>
            </a:r>
            <a:endParaRPr sz="1600" b="0" i="0" u="none" strike="noStrike" cap="none" dirty="0">
              <a:solidFill>
                <a:srgbClr val="000000"/>
              </a:solidFill>
              <a:latin typeface="Arial"/>
              <a:ea typeface="Arial"/>
              <a:cs typeface="Arial"/>
              <a:sym typeface="Arial"/>
            </a:endParaRPr>
          </a:p>
          <a:p>
            <a:pPr marL="457200" marR="0" lvl="0" indent="-330200" algn="l" rtl="0">
              <a:lnSpc>
                <a:spcPct val="100000"/>
              </a:lnSpc>
              <a:spcBef>
                <a:spcPts val="0"/>
              </a:spcBef>
              <a:spcAft>
                <a:spcPts val="0"/>
              </a:spcAft>
              <a:buSzPts val="1600"/>
              <a:buChar char="●"/>
            </a:pPr>
            <a:r>
              <a:rPr lang="en-US" sz="1600" b="0" i="0" u="none" strike="noStrike" cap="none" dirty="0">
                <a:solidFill>
                  <a:srgbClr val="000000"/>
                </a:solidFill>
                <a:latin typeface="Arial"/>
                <a:ea typeface="Arial"/>
                <a:cs typeface="Arial"/>
                <a:sym typeface="Arial"/>
              </a:rPr>
              <a:t>Several states do not allow or limit use of surcharges</a:t>
            </a:r>
            <a:r>
              <a:rPr lang="en-US" sz="1600" dirty="0"/>
              <a:t>.</a:t>
            </a:r>
            <a:r>
              <a:rPr lang="en-US" sz="1600" b="0" i="0" u="none" strike="noStrike" cap="none" dirty="0">
                <a:solidFill>
                  <a:srgbClr val="000000"/>
                </a:solidFill>
                <a:latin typeface="Arial"/>
                <a:ea typeface="Arial"/>
                <a:cs typeface="Arial"/>
                <a:sym typeface="Arial"/>
              </a:rPr>
              <a:t> </a:t>
            </a:r>
            <a:endParaRPr sz="1800" b="0" i="0" u="none" strike="noStrike" cap="none" dirty="0">
              <a:solidFill>
                <a:srgbClr val="000000"/>
              </a:solidFill>
              <a:latin typeface="Arial"/>
              <a:ea typeface="Arial"/>
              <a:cs typeface="Arial"/>
              <a:sym typeface="Arial"/>
            </a:endParaRPr>
          </a:p>
          <a:p>
            <a:pPr marL="406400" marR="0" lvl="2" indent="0" algn="l"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Arial"/>
              <a:ea typeface="Arial"/>
              <a:cs typeface="Arial"/>
              <a:sym typeface="Arial"/>
            </a:endParaRPr>
          </a:p>
          <a:p>
            <a:pPr marL="406400" marR="0" lvl="2" indent="0" algn="l"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Arial"/>
              <a:ea typeface="Arial"/>
              <a:cs typeface="Arial"/>
              <a:sym typeface="Arial"/>
            </a:endParaRPr>
          </a:p>
          <a:p>
            <a:pPr marL="406400" marR="0" lvl="2" indent="0" algn="l"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Arial"/>
              <a:ea typeface="Arial"/>
              <a:cs typeface="Arial"/>
              <a:sym typeface="Arial"/>
            </a:endParaRPr>
          </a:p>
          <a:p>
            <a:pPr marL="406400" marR="0" lvl="2" indent="0" algn="l"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Arial"/>
              <a:ea typeface="Arial"/>
              <a:cs typeface="Arial"/>
              <a:sym typeface="Arial"/>
            </a:endParaRPr>
          </a:p>
        </p:txBody>
      </p:sp>
      <p:sp>
        <p:nvSpPr>
          <p:cNvPr id="611" name="Google Shape;611;p85"/>
          <p:cNvSpPr/>
          <p:nvPr/>
        </p:nvSpPr>
        <p:spPr>
          <a:xfrm>
            <a:off x="1039222" y="4821748"/>
            <a:ext cx="7286700" cy="33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dirty="0">
                <a:solidFill>
                  <a:srgbClr val="000000"/>
                </a:solidFill>
              </a:rPr>
              <a:t>See GSA SmartPay® Smart Bulletins </a:t>
            </a:r>
            <a:r>
              <a:rPr lang="en-US" sz="1600" b="1" i="0" u="sng" strike="noStrike" cap="none" dirty="0">
                <a:solidFill>
                  <a:schemeClr val="hlink"/>
                </a:solidFill>
                <a:hlinkClick r:id="rId5"/>
              </a:rPr>
              <a:t>17</a:t>
            </a:r>
            <a:r>
              <a:rPr lang="en-US" sz="1600" b="1" i="0" u="none" strike="noStrike" cap="none" dirty="0">
                <a:solidFill>
                  <a:srgbClr val="000000"/>
                </a:solidFill>
              </a:rPr>
              <a:t> and </a:t>
            </a:r>
            <a:r>
              <a:rPr lang="en-US" sz="1600" b="1" i="0" u="sng" strike="noStrike" cap="none" dirty="0">
                <a:solidFill>
                  <a:schemeClr val="hlink"/>
                </a:solidFill>
                <a:hlinkClick r:id="rId6"/>
              </a:rPr>
              <a:t>20</a:t>
            </a:r>
            <a:r>
              <a:rPr lang="en-US" sz="1600" b="1" i="0" u="none" strike="noStrike" cap="none" dirty="0">
                <a:solidFill>
                  <a:srgbClr val="000000"/>
                </a:solidFill>
              </a:rPr>
              <a:t> for more information.</a:t>
            </a:r>
            <a:endParaRPr sz="1400" b="1" i="0" u="none" strike="noStrike" cap="none" dirty="0">
              <a:solidFill>
                <a:srgbClr val="000000"/>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86"/>
          <p:cNvSpPr txBox="1">
            <a:spLocks noGrp="1"/>
          </p:cNvSpPr>
          <p:nvPr>
            <p:ph type="title"/>
          </p:nvPr>
        </p:nvSpPr>
        <p:spPr>
          <a:xfrm>
            <a:off x="581185" y="557019"/>
            <a:ext cx="6396201"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Third Party Payment Processors</a:t>
            </a:r>
            <a:endParaRPr sz="1400" b="0" i="0" u="none" strike="noStrike" cap="none" dirty="0">
              <a:solidFill>
                <a:srgbClr val="005A92"/>
              </a:solidFill>
              <a:latin typeface="Arial"/>
              <a:ea typeface="Arial"/>
              <a:cs typeface="Arial"/>
              <a:sym typeface="Arial"/>
            </a:endParaRPr>
          </a:p>
        </p:txBody>
      </p:sp>
      <p:sp>
        <p:nvSpPr>
          <p:cNvPr id="618" name="Google Shape;618;p86"/>
          <p:cNvSpPr/>
          <p:nvPr/>
        </p:nvSpPr>
        <p:spPr>
          <a:xfrm>
            <a:off x="482064" y="1398620"/>
            <a:ext cx="7770900" cy="3009000"/>
          </a:xfrm>
          <a:prstGeom prst="rect">
            <a:avLst/>
          </a:prstGeom>
          <a:noFill/>
          <a:ln>
            <a:noFill/>
          </a:ln>
        </p:spPr>
        <p:txBody>
          <a:bodyPr spcFirstLastPara="1" wrap="square" lIns="91425" tIns="45700" rIns="91425" bIns="45700" anchor="t" anchorCtr="0">
            <a:noAutofit/>
          </a:bodyPr>
          <a:lstStyle/>
          <a:p>
            <a:pPr marL="101600" marR="0" lvl="0" algn="l" rtl="0">
              <a:lnSpc>
                <a:spcPct val="100000"/>
              </a:lnSpc>
              <a:spcBef>
                <a:spcPts val="0"/>
              </a:spcBef>
              <a:spcAft>
                <a:spcPts val="0"/>
              </a:spcAft>
              <a:buSzPts val="2000"/>
            </a:pPr>
            <a:r>
              <a:rPr lang="en-US" sz="2000" b="1" i="0" u="none" strike="noStrike" cap="none" dirty="0">
                <a:solidFill>
                  <a:srgbClr val="005390"/>
                </a:solidFill>
                <a:latin typeface="Arial"/>
                <a:ea typeface="Arial"/>
                <a:cs typeface="Arial"/>
                <a:sym typeface="Arial"/>
              </a:rPr>
              <a:t>Third Party Payment Processors are non-bank entities that provide payment processing services to merchants.</a:t>
            </a:r>
            <a:endParaRPr sz="2000" b="1" i="0" u="none" strike="noStrike" cap="none" dirty="0">
              <a:solidFill>
                <a:srgbClr val="005390"/>
              </a:solidFill>
              <a:latin typeface="Arial"/>
              <a:ea typeface="Arial"/>
              <a:cs typeface="Arial"/>
              <a:sym typeface="Arial"/>
            </a:endParaRPr>
          </a:p>
          <a:p>
            <a:pPr marL="457200" marR="0" lvl="0" indent="0" algn="l" rtl="0">
              <a:lnSpc>
                <a:spcPct val="100000"/>
              </a:lnSpc>
              <a:spcBef>
                <a:spcPts val="0"/>
              </a:spcBef>
              <a:spcAft>
                <a:spcPts val="0"/>
              </a:spcAft>
              <a:buNone/>
            </a:pPr>
            <a:endParaRPr sz="2000" b="1" dirty="0">
              <a:solidFill>
                <a:srgbClr val="005390"/>
              </a:solidFill>
            </a:endParaRPr>
          </a:p>
          <a:p>
            <a:pPr marL="101600" marR="0" lvl="0" algn="l" rtl="0">
              <a:lnSpc>
                <a:spcPct val="100000"/>
              </a:lnSpc>
              <a:spcBef>
                <a:spcPts val="0"/>
              </a:spcBef>
              <a:spcAft>
                <a:spcPts val="0"/>
              </a:spcAft>
              <a:buSzPts val="2000"/>
            </a:pPr>
            <a:r>
              <a:rPr lang="en-US" sz="2000" b="0" i="0" u="sng" strike="noStrike" cap="none" dirty="0">
                <a:solidFill>
                  <a:schemeClr val="hlink"/>
                </a:solidFill>
                <a:latin typeface="Arial"/>
                <a:ea typeface="Arial"/>
                <a:cs typeface="Arial"/>
                <a:sym typeface="Arial"/>
                <a:hlinkClick r:id="rId3"/>
              </a:rPr>
              <a:t>GSA SmartPay® Smart Bulletin 23 (updated </a:t>
            </a:r>
            <a:r>
              <a:rPr lang="en-US" sz="2000" u="sng" dirty="0">
                <a:solidFill>
                  <a:schemeClr val="hlink"/>
                </a:solidFill>
                <a:hlinkClick r:id="rId3"/>
              </a:rPr>
              <a:t>August 2021</a:t>
            </a:r>
            <a:r>
              <a:rPr lang="en-US" sz="2000" b="0" i="0" u="sng" strike="noStrike" cap="none" dirty="0">
                <a:solidFill>
                  <a:schemeClr val="hlink"/>
                </a:solidFill>
                <a:latin typeface="Arial"/>
                <a:ea typeface="Arial"/>
                <a:cs typeface="Arial"/>
                <a:sym typeface="Arial"/>
                <a:hlinkClick r:id="rId3"/>
              </a:rPr>
              <a:t>)</a:t>
            </a:r>
            <a:br>
              <a:rPr lang="en-US" sz="2000" b="0" i="0" u="sng" strike="noStrike" cap="none" dirty="0">
                <a:solidFill>
                  <a:schemeClr val="hlink"/>
                </a:solidFill>
                <a:latin typeface="Arial"/>
                <a:ea typeface="Arial"/>
                <a:cs typeface="Arial"/>
                <a:sym typeface="Arial"/>
              </a:rPr>
            </a:br>
            <a:r>
              <a:rPr lang="en-US" sz="2000" b="0" i="0" u="none" strike="noStrike" cap="none" dirty="0">
                <a:solidFill>
                  <a:srgbClr val="005390"/>
                </a:solidFill>
                <a:latin typeface="Arial"/>
                <a:ea typeface="Arial"/>
                <a:cs typeface="Arial"/>
                <a:sym typeface="Arial"/>
              </a:rPr>
              <a:t>“</a:t>
            </a:r>
            <a:r>
              <a:rPr lang="en-US" sz="2000" dirty="0">
                <a:solidFill>
                  <a:srgbClr val="005390"/>
                </a:solidFill>
              </a:rPr>
              <a:t>...i</a:t>
            </a:r>
            <a:r>
              <a:rPr lang="en-US" sz="2000" b="0" i="0" u="none" strike="noStrike" cap="none" dirty="0">
                <a:solidFill>
                  <a:srgbClr val="005390"/>
                </a:solidFill>
                <a:latin typeface="Arial"/>
                <a:ea typeface="Arial"/>
                <a:cs typeface="Arial"/>
                <a:sym typeface="Arial"/>
              </a:rPr>
              <a:t>f a merchant is well known or there is prior purchase history with the merchant, third party payment methods </a:t>
            </a:r>
            <a:r>
              <a:rPr lang="en-US" sz="2000" dirty="0">
                <a:solidFill>
                  <a:srgbClr val="005390"/>
                </a:solidFill>
              </a:rPr>
              <a:t>can be</a:t>
            </a:r>
            <a:r>
              <a:rPr lang="en-US" sz="2000" b="0" i="0" u="none" strike="noStrike" cap="none" dirty="0">
                <a:solidFill>
                  <a:srgbClr val="005390"/>
                </a:solidFill>
                <a:latin typeface="Arial"/>
                <a:ea typeface="Arial"/>
                <a:cs typeface="Arial"/>
                <a:sym typeface="Arial"/>
              </a:rPr>
              <a:t> safe. Cardholders should still ensure any processing terms and conditions remain advantageous to the Government.”</a:t>
            </a:r>
            <a:endParaRPr sz="1400" b="0" i="0" u="none" strike="noStrike" cap="none" dirty="0">
              <a:solidFill>
                <a:srgbClr val="00539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87"/>
          <p:cNvSpPr txBox="1">
            <a:spLocks noGrp="1"/>
          </p:cNvSpPr>
          <p:nvPr>
            <p:ph type="title"/>
          </p:nvPr>
        </p:nvSpPr>
        <p:spPr>
          <a:xfrm>
            <a:off x="759417" y="557019"/>
            <a:ext cx="4462770"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Disputing Transactions</a:t>
            </a:r>
            <a:endParaRPr dirty="0">
              <a:solidFill>
                <a:srgbClr val="005A92"/>
              </a:solidFill>
            </a:endParaRPr>
          </a:p>
        </p:txBody>
      </p:sp>
      <p:sp>
        <p:nvSpPr>
          <p:cNvPr id="625" name="Google Shape;625;p87"/>
          <p:cNvSpPr/>
          <p:nvPr/>
        </p:nvSpPr>
        <p:spPr>
          <a:xfrm>
            <a:off x="471167" y="1394300"/>
            <a:ext cx="7770900" cy="3009000"/>
          </a:xfrm>
          <a:prstGeom prst="rect">
            <a:avLst/>
          </a:prstGeom>
          <a:noFill/>
          <a:ln>
            <a:noFill/>
          </a:ln>
        </p:spPr>
        <p:txBody>
          <a:bodyPr spcFirstLastPara="1" wrap="square" lIns="91425" tIns="45700" rIns="91425" bIns="45700" anchor="t" anchorCtr="0">
            <a:noAutofit/>
          </a:bodyPr>
          <a:lstStyle/>
          <a:p>
            <a:pPr marL="457200" marR="0" lvl="0" indent="-355600" algn="l" rtl="0">
              <a:lnSpc>
                <a:spcPct val="100000"/>
              </a:lnSpc>
              <a:spcBef>
                <a:spcPts val="0"/>
              </a:spcBef>
              <a:spcAft>
                <a:spcPts val="0"/>
              </a:spcAft>
              <a:buSzPts val="2000"/>
              <a:buFont typeface="Arial"/>
              <a:buChar char="➢"/>
            </a:pPr>
            <a:r>
              <a:rPr lang="en-US" sz="2000" b="0" i="0" u="none" strike="noStrike" cap="none" dirty="0">
                <a:solidFill>
                  <a:srgbClr val="005390"/>
                </a:solidFill>
                <a:latin typeface="Arial"/>
                <a:ea typeface="Arial"/>
                <a:cs typeface="Arial"/>
                <a:sym typeface="Arial"/>
              </a:rPr>
              <a:t>Unauthorized or incorrect charges.</a:t>
            </a:r>
            <a:endParaRPr sz="2000" dirty="0">
              <a:solidFill>
                <a:srgbClr val="005390"/>
              </a:solidFill>
            </a:endParaRPr>
          </a:p>
          <a:p>
            <a:pPr marL="457200" marR="0" lvl="0" indent="-355600" algn="l" rtl="0">
              <a:lnSpc>
                <a:spcPct val="100000"/>
              </a:lnSpc>
              <a:spcBef>
                <a:spcPts val="0"/>
              </a:spcBef>
              <a:spcAft>
                <a:spcPts val="0"/>
              </a:spcAft>
              <a:buSzPts val="2000"/>
              <a:buFont typeface="Arial"/>
              <a:buChar char="➢"/>
            </a:pPr>
            <a:r>
              <a:rPr lang="en-US" sz="2000" b="0" i="0" u="none" strike="noStrike" cap="none" dirty="0">
                <a:solidFill>
                  <a:srgbClr val="005390"/>
                </a:solidFill>
                <a:latin typeface="Arial"/>
                <a:ea typeface="Arial"/>
                <a:cs typeface="Arial"/>
                <a:sym typeface="Arial"/>
              </a:rPr>
              <a:t>Charges for merchandise that has not been received.</a:t>
            </a:r>
            <a:endParaRPr sz="2000" dirty="0">
              <a:solidFill>
                <a:srgbClr val="005390"/>
              </a:solidFill>
            </a:endParaRPr>
          </a:p>
          <a:p>
            <a:pPr marL="457200" marR="0" lvl="0" indent="-355600" algn="l" rtl="0">
              <a:lnSpc>
                <a:spcPct val="100000"/>
              </a:lnSpc>
              <a:spcBef>
                <a:spcPts val="0"/>
              </a:spcBef>
              <a:spcAft>
                <a:spcPts val="0"/>
              </a:spcAft>
              <a:buSzPts val="2000"/>
              <a:buFont typeface="Arial"/>
              <a:buChar char="➢"/>
            </a:pPr>
            <a:r>
              <a:rPr lang="en-US" sz="2000" b="0" i="0" u="none" strike="noStrike" cap="none" dirty="0">
                <a:solidFill>
                  <a:srgbClr val="005390"/>
                </a:solidFill>
                <a:latin typeface="Arial"/>
                <a:ea typeface="Arial"/>
                <a:cs typeface="Arial"/>
                <a:sym typeface="Arial"/>
              </a:rPr>
              <a:t>Charges for returned merchandise.</a:t>
            </a:r>
            <a:endParaRPr sz="2000" dirty="0">
              <a:solidFill>
                <a:srgbClr val="005390"/>
              </a:solidFill>
            </a:endParaRPr>
          </a:p>
          <a:p>
            <a:pPr marL="457200" marR="0" lvl="0" indent="-355600" algn="l" rtl="0">
              <a:lnSpc>
                <a:spcPct val="100000"/>
              </a:lnSpc>
              <a:spcBef>
                <a:spcPts val="0"/>
              </a:spcBef>
              <a:spcAft>
                <a:spcPts val="0"/>
              </a:spcAft>
              <a:buSzPts val="2000"/>
              <a:buFont typeface="Arial"/>
              <a:buChar char="➢"/>
            </a:pPr>
            <a:r>
              <a:rPr lang="en-US" sz="2000" b="0" i="0" u="none" strike="noStrike" cap="none" dirty="0">
                <a:solidFill>
                  <a:srgbClr val="005390"/>
                </a:solidFill>
                <a:latin typeface="Arial"/>
                <a:ea typeface="Arial"/>
                <a:cs typeface="Arial"/>
                <a:sym typeface="Arial"/>
              </a:rPr>
              <a:t>Statement does not include credits issued to the account holder.</a:t>
            </a:r>
            <a:endParaRPr sz="1400" b="0" i="0" u="none" strike="noStrike" cap="none" dirty="0">
              <a:solidFill>
                <a:srgbClr val="00539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1"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1" i="0" strike="noStrike" cap="none" dirty="0">
                <a:solidFill>
                  <a:srgbClr val="005390"/>
                </a:solidFill>
                <a:latin typeface="Arial"/>
                <a:ea typeface="Arial"/>
                <a:cs typeface="Arial"/>
                <a:sym typeface="Arial"/>
              </a:rPr>
              <a:t>Disputes must be reported to the </a:t>
            </a:r>
            <a:r>
              <a:rPr lang="en-US" sz="2000" b="1" dirty="0">
                <a:solidFill>
                  <a:srgbClr val="005390"/>
                </a:solidFill>
              </a:rPr>
              <a:t>b</a:t>
            </a:r>
            <a:r>
              <a:rPr lang="en-US" sz="2000" b="1" i="0" strike="noStrike" cap="none" dirty="0">
                <a:solidFill>
                  <a:srgbClr val="005390"/>
                </a:solidFill>
                <a:latin typeface="Arial"/>
                <a:ea typeface="Arial"/>
                <a:cs typeface="Arial"/>
                <a:sym typeface="Arial"/>
              </a:rPr>
              <a:t>ank within 90 days from the date the transaction was processed or disputes rights are lost. </a:t>
            </a:r>
            <a:endParaRPr sz="1400" b="0" i="0" strike="noStrike" cap="none" dirty="0">
              <a:solidFill>
                <a:srgbClr val="00539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dirty="0">
              <a:solidFill>
                <a:srgbClr val="005390"/>
              </a:solidFill>
            </a:endParaRPr>
          </a:p>
          <a:p>
            <a:pPr marL="0" marR="0" lvl="0" indent="0" algn="ctr" rtl="0">
              <a:lnSpc>
                <a:spcPct val="100000"/>
              </a:lnSpc>
              <a:spcBef>
                <a:spcPts val="0"/>
              </a:spcBef>
              <a:spcAft>
                <a:spcPts val="0"/>
              </a:spcAft>
              <a:buClr>
                <a:srgbClr val="000000"/>
              </a:buClr>
              <a:buSzPts val="1400"/>
              <a:buFont typeface="Arial"/>
              <a:buNone/>
            </a:pPr>
            <a:r>
              <a:rPr lang="en-US" sz="1700" b="0" i="0" u="none" strike="noStrike" cap="none" dirty="0">
                <a:solidFill>
                  <a:srgbClr val="005390"/>
                </a:solidFill>
                <a:latin typeface="Arial"/>
                <a:ea typeface="Arial"/>
                <a:cs typeface="Arial"/>
                <a:sym typeface="Arial"/>
              </a:rPr>
              <a:t>Information can be found in the </a:t>
            </a:r>
            <a:r>
              <a:rPr lang="en-US" sz="1700" b="0" i="0" u="sng" strike="noStrike" cap="none" dirty="0">
                <a:solidFill>
                  <a:schemeClr val="hlink"/>
                </a:solidFill>
                <a:latin typeface="Arial"/>
                <a:ea typeface="Arial"/>
                <a:cs typeface="Arial"/>
                <a:sym typeface="Arial"/>
                <a:hlinkClick r:id="rId3"/>
              </a:rPr>
              <a:t>GSA SmartPay 3 Master Contract</a:t>
            </a:r>
            <a:r>
              <a:rPr lang="en-US" sz="1700" b="0" i="0" u="none" strike="noStrike" cap="none" dirty="0">
                <a:solidFill>
                  <a:srgbClr val="005390"/>
                </a:solidFill>
                <a:latin typeface="Arial"/>
                <a:ea typeface="Arial"/>
                <a:cs typeface="Arial"/>
                <a:sym typeface="Arial"/>
              </a:rPr>
              <a:t>, Section C.3.3.14.1, Billing Discrepancies.</a:t>
            </a:r>
            <a:endParaRPr sz="1700" b="0" i="0" u="none" strike="noStrike" cap="none" dirty="0">
              <a:solidFill>
                <a:srgbClr val="005390"/>
              </a:solidFill>
              <a:latin typeface="Arial"/>
              <a:ea typeface="Arial"/>
              <a:cs typeface="Arial"/>
              <a:sym typeface="Arial"/>
            </a:endParaRPr>
          </a:p>
          <a:p>
            <a:pPr marL="342900" marR="0" lvl="0" indent="-215900" algn="l" rtl="0">
              <a:lnSpc>
                <a:spcPct val="100000"/>
              </a:lnSpc>
              <a:spcBef>
                <a:spcPts val="0"/>
              </a:spcBef>
              <a:spcAft>
                <a:spcPts val="0"/>
              </a:spcAft>
              <a:buClr>
                <a:srgbClr val="000000"/>
              </a:buClr>
              <a:buSzPts val="2000"/>
              <a:buFont typeface="Arial"/>
              <a:buNone/>
            </a:pPr>
            <a:endParaRPr sz="2000" b="1" i="0" u="none" strike="noStrike" cap="none" dirty="0">
              <a:solidFill>
                <a:srgbClr val="000000"/>
              </a:solidFill>
              <a:latin typeface="Arial"/>
              <a:ea typeface="Arial"/>
              <a:cs typeface="Arial"/>
              <a:sym typeface="Arial"/>
            </a:endParaRPr>
          </a:p>
          <a:p>
            <a:pPr marL="342900" marR="0" lvl="0" indent="-215900" algn="l" rtl="0">
              <a:lnSpc>
                <a:spcPct val="100000"/>
              </a:lnSpc>
              <a:spcBef>
                <a:spcPts val="0"/>
              </a:spcBef>
              <a:spcAft>
                <a:spcPts val="0"/>
              </a:spcAft>
              <a:buClr>
                <a:srgbClr val="000000"/>
              </a:buClr>
              <a:buSzPts val="2000"/>
              <a:buFont typeface="Arial"/>
              <a:buNone/>
            </a:pPr>
            <a:endParaRPr sz="2000" b="0" i="0" u="none" strike="noStrike" cap="none" dirty="0">
              <a:solidFill>
                <a:srgbClr val="000000"/>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88"/>
          <p:cNvSpPr txBox="1">
            <a:spLocks noGrp="1"/>
          </p:cNvSpPr>
          <p:nvPr>
            <p:ph type="title"/>
          </p:nvPr>
        </p:nvSpPr>
        <p:spPr>
          <a:xfrm>
            <a:off x="565687" y="557019"/>
            <a:ext cx="5923251" cy="857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dirty="0">
                <a:solidFill>
                  <a:srgbClr val="005A92"/>
                </a:solidFill>
                <a:latin typeface="Arial"/>
                <a:ea typeface="Arial"/>
                <a:cs typeface="Arial"/>
                <a:sym typeface="Arial"/>
              </a:rPr>
              <a:t>Recordkeeping and Retention</a:t>
            </a:r>
            <a:endParaRPr sz="1400" b="0" i="0" u="none" strike="noStrike" cap="none" dirty="0">
              <a:solidFill>
                <a:srgbClr val="005A92"/>
              </a:solidFill>
              <a:latin typeface="Arial"/>
              <a:ea typeface="Arial"/>
              <a:cs typeface="Arial"/>
              <a:sym typeface="Arial"/>
            </a:endParaRPr>
          </a:p>
        </p:txBody>
      </p:sp>
      <p:sp>
        <p:nvSpPr>
          <p:cNvPr id="632" name="Google Shape;632;p88"/>
          <p:cNvSpPr/>
          <p:nvPr/>
        </p:nvSpPr>
        <p:spPr>
          <a:xfrm>
            <a:off x="501105" y="1378179"/>
            <a:ext cx="8002500" cy="3009000"/>
          </a:xfrm>
          <a:prstGeom prst="rect">
            <a:avLst/>
          </a:prstGeom>
          <a:noFill/>
          <a:ln>
            <a:noFill/>
          </a:ln>
        </p:spPr>
        <p:txBody>
          <a:bodyPr spcFirstLastPara="1" wrap="square" lIns="91425" tIns="45700" rIns="91425" bIns="45700" anchor="t" anchorCtr="0">
            <a:noAutofit/>
          </a:bodyPr>
          <a:lstStyle/>
          <a:p>
            <a:pPr marL="457200" marR="0" lvl="0" indent="-374650" algn="l" rtl="0">
              <a:lnSpc>
                <a:spcPct val="100000"/>
              </a:lnSpc>
              <a:spcBef>
                <a:spcPts val="0"/>
              </a:spcBef>
              <a:spcAft>
                <a:spcPts val="0"/>
              </a:spcAft>
              <a:buSzPts val="2300"/>
              <a:buFont typeface="Arial"/>
              <a:buChar char="➢"/>
            </a:pPr>
            <a:r>
              <a:rPr lang="en-US" sz="2300" b="0" i="0" u="none" strike="noStrike" cap="none" dirty="0">
                <a:solidFill>
                  <a:srgbClr val="005A92"/>
                </a:solidFill>
                <a:latin typeface="Arial"/>
                <a:ea typeface="Arial"/>
                <a:cs typeface="Arial"/>
                <a:sym typeface="Arial"/>
              </a:rPr>
              <a:t>GSA SmartPay® Smart Bulletins </a:t>
            </a:r>
            <a:r>
              <a:rPr lang="en-US" sz="2300" b="0" i="0" u="sng" strike="noStrike" cap="none" dirty="0">
                <a:solidFill>
                  <a:schemeClr val="hlink"/>
                </a:solidFill>
                <a:latin typeface="Arial"/>
                <a:ea typeface="Arial"/>
                <a:cs typeface="Arial"/>
                <a:sym typeface="Arial"/>
                <a:hlinkClick r:id="rId3"/>
              </a:rPr>
              <a:t>25</a:t>
            </a:r>
            <a:r>
              <a:rPr lang="en-US" sz="2300" b="0" i="0" u="none" strike="noStrike" cap="none" dirty="0">
                <a:solidFill>
                  <a:srgbClr val="005A92"/>
                </a:solidFill>
                <a:latin typeface="Arial"/>
                <a:ea typeface="Arial"/>
                <a:cs typeface="Arial"/>
                <a:sym typeface="Arial"/>
              </a:rPr>
              <a:t> and </a:t>
            </a:r>
            <a:r>
              <a:rPr lang="en-US" sz="2300" b="0" i="0" u="sng" strike="noStrike" cap="none" dirty="0">
                <a:solidFill>
                  <a:schemeClr val="hlink"/>
                </a:solidFill>
                <a:latin typeface="Arial"/>
                <a:ea typeface="Arial"/>
                <a:cs typeface="Arial"/>
                <a:sym typeface="Arial"/>
                <a:hlinkClick r:id="rId4"/>
              </a:rPr>
              <a:t>28</a:t>
            </a:r>
            <a:endParaRPr sz="1700" dirty="0">
              <a:solidFill>
                <a:srgbClr val="005A92"/>
              </a:solidFill>
            </a:endParaRPr>
          </a:p>
          <a:p>
            <a:pPr marL="457200" marR="0" lvl="0" indent="-374650" algn="l" rtl="0">
              <a:lnSpc>
                <a:spcPct val="100000"/>
              </a:lnSpc>
              <a:spcBef>
                <a:spcPts val="0"/>
              </a:spcBef>
              <a:spcAft>
                <a:spcPts val="0"/>
              </a:spcAft>
              <a:buSzPts val="2300"/>
              <a:buFont typeface="Arial"/>
              <a:buChar char="➢"/>
            </a:pPr>
            <a:r>
              <a:rPr lang="en-US" sz="2300" b="0" i="0" u="sng" strike="noStrike" cap="none" dirty="0">
                <a:solidFill>
                  <a:schemeClr val="hlink"/>
                </a:solidFill>
                <a:latin typeface="Arial"/>
                <a:ea typeface="Arial"/>
                <a:cs typeface="Arial"/>
                <a:sym typeface="Arial"/>
                <a:hlinkClick r:id="rId5"/>
              </a:rPr>
              <a:t>FAR Subpart 4.703</a:t>
            </a:r>
            <a:r>
              <a:rPr lang="en-US" sz="2300" b="0" i="0" u="none" strike="noStrike" cap="none" dirty="0">
                <a:solidFill>
                  <a:srgbClr val="005A92"/>
                </a:solidFill>
                <a:latin typeface="Arial"/>
                <a:ea typeface="Arial"/>
                <a:cs typeface="Arial"/>
                <a:sym typeface="Arial"/>
              </a:rPr>
              <a:t> – </a:t>
            </a:r>
            <a:r>
              <a:rPr lang="en-US" sz="2300" b="0" i="1" u="none" strike="noStrike" cap="none" dirty="0">
                <a:solidFill>
                  <a:srgbClr val="005A92"/>
                </a:solidFill>
                <a:latin typeface="Arial"/>
                <a:ea typeface="Arial"/>
                <a:cs typeface="Arial"/>
                <a:sym typeface="Arial"/>
              </a:rPr>
              <a:t>Contractor Records Retention, Policy</a:t>
            </a:r>
            <a:endParaRPr sz="1700" dirty="0">
              <a:solidFill>
                <a:srgbClr val="005A92"/>
              </a:solidFill>
            </a:endParaRPr>
          </a:p>
          <a:p>
            <a:pPr marL="457200" marR="0" lvl="0" indent="-374650" algn="l" rtl="0">
              <a:lnSpc>
                <a:spcPct val="100000"/>
              </a:lnSpc>
              <a:spcBef>
                <a:spcPts val="0"/>
              </a:spcBef>
              <a:spcAft>
                <a:spcPts val="0"/>
              </a:spcAft>
              <a:buSzPts val="2300"/>
              <a:buFont typeface="Arial"/>
              <a:buChar char="➢"/>
            </a:pPr>
            <a:r>
              <a:rPr lang="en-US" sz="2300" b="0" i="0" u="sng" strike="noStrike" cap="none" dirty="0">
                <a:solidFill>
                  <a:schemeClr val="hlink"/>
                </a:solidFill>
                <a:latin typeface="Arial"/>
                <a:ea typeface="Arial"/>
                <a:cs typeface="Arial"/>
                <a:sym typeface="Arial"/>
                <a:hlinkClick r:id="rId6"/>
              </a:rPr>
              <a:t>Office of Management and Budget (OMB) Circular A-123, Appendix B</a:t>
            </a:r>
            <a:r>
              <a:rPr lang="en-US" sz="2300" b="0" i="0" u="none" strike="noStrike" cap="none" dirty="0">
                <a:solidFill>
                  <a:srgbClr val="005A92"/>
                </a:solidFill>
                <a:latin typeface="Arial"/>
                <a:ea typeface="Arial"/>
                <a:cs typeface="Arial"/>
                <a:sym typeface="Arial"/>
              </a:rPr>
              <a:t>, Improving the Management of Government Charge Cards (as revised)</a:t>
            </a:r>
            <a:endParaRPr sz="1700" dirty="0">
              <a:solidFill>
                <a:srgbClr val="005A92"/>
              </a:solidFill>
            </a:endParaRPr>
          </a:p>
          <a:p>
            <a:pPr marL="457200" marR="0" lvl="0" indent="-374650" algn="l" rtl="0">
              <a:lnSpc>
                <a:spcPct val="100000"/>
              </a:lnSpc>
              <a:spcBef>
                <a:spcPts val="0"/>
              </a:spcBef>
              <a:spcAft>
                <a:spcPts val="0"/>
              </a:spcAft>
              <a:buSzPts val="2300"/>
              <a:buFont typeface="Arial"/>
              <a:buChar char="➢"/>
            </a:pPr>
            <a:r>
              <a:rPr lang="en-US" sz="2300" b="0" i="0" u="sng" strike="noStrike" cap="none" dirty="0">
                <a:solidFill>
                  <a:schemeClr val="hlink"/>
                </a:solidFill>
                <a:latin typeface="Arial"/>
                <a:ea typeface="Arial"/>
                <a:cs typeface="Arial"/>
                <a:sym typeface="Arial"/>
                <a:hlinkClick r:id="rId7"/>
              </a:rPr>
              <a:t>National Archives and Records Administration (NARA), General Records Schedule (GRS), Transmittal 23</a:t>
            </a:r>
            <a:r>
              <a:rPr lang="en-US" sz="2300" b="0" i="0" u="none" strike="noStrike" cap="none" dirty="0">
                <a:solidFill>
                  <a:srgbClr val="005A92"/>
                </a:solidFill>
                <a:latin typeface="Arial"/>
                <a:ea typeface="Arial"/>
                <a:cs typeface="Arial"/>
                <a:sym typeface="Arial"/>
              </a:rPr>
              <a:t> (Sep 2014) -- GRS 1.1, </a:t>
            </a:r>
            <a:r>
              <a:rPr lang="en-US" sz="2300" b="0" i="1" u="none" strike="noStrike" cap="none" dirty="0">
                <a:solidFill>
                  <a:srgbClr val="005A92"/>
                </a:solidFill>
                <a:latin typeface="Arial"/>
                <a:ea typeface="Arial"/>
                <a:cs typeface="Arial"/>
                <a:sym typeface="Arial"/>
              </a:rPr>
              <a:t>Financial Management and Reporting Records</a:t>
            </a:r>
            <a:endParaRPr sz="1700" b="0" i="0" u="none" strike="noStrike" cap="none" dirty="0">
              <a:solidFill>
                <a:srgbClr val="005A92"/>
              </a:solidFill>
              <a:latin typeface="Arial"/>
              <a:ea typeface="Arial"/>
              <a:cs typeface="Arial"/>
              <a:sym typeface="Arial"/>
            </a:endParaRPr>
          </a:p>
          <a:p>
            <a:pPr marL="342900" marR="0" lvl="0" indent="-215900" algn="l" rtl="0">
              <a:lnSpc>
                <a:spcPct val="100000"/>
              </a:lnSpc>
              <a:spcBef>
                <a:spcPts val="0"/>
              </a:spcBef>
              <a:spcAft>
                <a:spcPts val="0"/>
              </a:spcAft>
              <a:buClr>
                <a:srgbClr val="000000"/>
              </a:buClr>
              <a:buSzPts val="2000"/>
              <a:buFont typeface="Arial"/>
              <a:buNone/>
            </a:pPr>
            <a:endParaRPr sz="2000" b="0" i="0" u="none" strike="noStrike" cap="none" dirty="0">
              <a:solidFill>
                <a:srgbClr val="000000"/>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89"/>
          <p:cNvSpPr txBox="1">
            <a:spLocks noGrp="1"/>
          </p:cNvSpPr>
          <p:nvPr>
            <p:ph type="title"/>
          </p:nvPr>
        </p:nvSpPr>
        <p:spPr>
          <a:xfrm>
            <a:off x="457200" y="1937905"/>
            <a:ext cx="8229600" cy="9939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rgbClr val="005087"/>
              </a:buClr>
              <a:buSzPts val="1400"/>
              <a:buFont typeface="Arial"/>
              <a:buNone/>
            </a:pPr>
            <a:r>
              <a:rPr lang="en-US" dirty="0"/>
              <a:t>Misuse and Fraud</a:t>
            </a:r>
            <a:endParaRPr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90"/>
          <p:cNvSpPr txBox="1">
            <a:spLocks noGrp="1"/>
          </p:cNvSpPr>
          <p:nvPr>
            <p:ph type="title"/>
          </p:nvPr>
        </p:nvSpPr>
        <p:spPr>
          <a:xfrm>
            <a:off x="1030830" y="616200"/>
            <a:ext cx="3265800" cy="685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Misuse/Abuse</a:t>
            </a:r>
            <a:endParaRPr sz="3600" dirty="0">
              <a:solidFill>
                <a:srgbClr val="005087"/>
              </a:solidFill>
              <a:latin typeface="Arial"/>
              <a:ea typeface="Arial"/>
              <a:cs typeface="Arial"/>
              <a:sym typeface="Arial"/>
            </a:endParaRPr>
          </a:p>
        </p:txBody>
      </p:sp>
      <p:sp>
        <p:nvSpPr>
          <p:cNvPr id="645" name="Google Shape;645;p90"/>
          <p:cNvSpPr txBox="1"/>
          <p:nvPr/>
        </p:nvSpPr>
        <p:spPr>
          <a:xfrm>
            <a:off x="1030830" y="1348637"/>
            <a:ext cx="8407200" cy="311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5087"/>
              </a:buClr>
              <a:buSzPts val="2000"/>
              <a:buFont typeface="Arial"/>
              <a:buNone/>
            </a:pPr>
            <a:r>
              <a:rPr lang="en-US" sz="2100" b="1" i="0" u="none" strike="noStrike" cap="none" dirty="0">
                <a:solidFill>
                  <a:srgbClr val="005087"/>
                </a:solidFill>
                <a:latin typeface="Arial"/>
                <a:ea typeface="Arial"/>
                <a:cs typeface="Arial"/>
                <a:sym typeface="Arial"/>
              </a:rPr>
              <a:t>Common examples:</a:t>
            </a:r>
            <a:endParaRPr sz="1900" b="0" i="0" u="none" strike="noStrike" cap="none" dirty="0">
              <a:solidFill>
                <a:schemeClr val="dk1"/>
              </a:solidFill>
              <a:latin typeface="Calibri"/>
              <a:ea typeface="Calibri"/>
              <a:cs typeface="Calibri"/>
              <a:sym typeface="Calibri"/>
            </a:endParaRPr>
          </a:p>
          <a:p>
            <a:pPr marL="457200" marR="0" lvl="0" indent="-361950" algn="l" rtl="0">
              <a:lnSpc>
                <a:spcPct val="100000"/>
              </a:lnSpc>
              <a:spcBef>
                <a:spcPts val="900"/>
              </a:spcBef>
              <a:spcAft>
                <a:spcPts val="0"/>
              </a:spcAft>
              <a:buClr>
                <a:schemeClr val="dk1"/>
              </a:buClr>
              <a:buSzPts val="2100"/>
              <a:buFont typeface="Arial"/>
              <a:buChar char="➢"/>
            </a:pPr>
            <a:r>
              <a:rPr lang="en-US" sz="2100" b="0" i="0" u="none" strike="noStrike" cap="none" dirty="0">
                <a:solidFill>
                  <a:srgbClr val="005087"/>
                </a:solidFill>
                <a:latin typeface="Arial"/>
                <a:ea typeface="Arial"/>
                <a:cs typeface="Arial"/>
                <a:sym typeface="Arial"/>
              </a:rPr>
              <a:t>Purchases exceed the authorized limit.</a:t>
            </a:r>
            <a:endParaRPr sz="1900" dirty="0">
              <a:solidFill>
                <a:schemeClr val="dk1"/>
              </a:solidFill>
              <a:latin typeface="Calibri"/>
              <a:ea typeface="Calibri"/>
              <a:cs typeface="Calibri"/>
              <a:sym typeface="Calibri"/>
            </a:endParaRPr>
          </a:p>
          <a:p>
            <a:pPr marL="457200" marR="0" lvl="0" indent="-361950" algn="l" rtl="0">
              <a:lnSpc>
                <a:spcPct val="100000"/>
              </a:lnSpc>
              <a:spcBef>
                <a:spcPts val="0"/>
              </a:spcBef>
              <a:spcAft>
                <a:spcPts val="0"/>
              </a:spcAft>
              <a:buClr>
                <a:schemeClr val="dk1"/>
              </a:buClr>
              <a:buSzPts val="2100"/>
              <a:buFont typeface="Arial"/>
              <a:buChar char="➢"/>
            </a:pPr>
            <a:r>
              <a:rPr lang="en-US" sz="2100" b="0" i="0" u="none" strike="noStrike" cap="none" dirty="0">
                <a:solidFill>
                  <a:srgbClr val="005087"/>
                </a:solidFill>
                <a:latin typeface="Arial"/>
                <a:ea typeface="Arial"/>
                <a:cs typeface="Arial"/>
                <a:sym typeface="Arial"/>
              </a:rPr>
              <a:t>Purchases for which no funding is available.</a:t>
            </a:r>
            <a:endParaRPr sz="1900" dirty="0">
              <a:solidFill>
                <a:schemeClr val="dk1"/>
              </a:solidFill>
              <a:latin typeface="Calibri"/>
              <a:ea typeface="Calibri"/>
              <a:cs typeface="Calibri"/>
              <a:sym typeface="Calibri"/>
            </a:endParaRPr>
          </a:p>
          <a:p>
            <a:pPr marL="457200" marR="0" lvl="0" indent="-361950" algn="l" rtl="0">
              <a:lnSpc>
                <a:spcPct val="100000"/>
              </a:lnSpc>
              <a:spcBef>
                <a:spcPts val="0"/>
              </a:spcBef>
              <a:spcAft>
                <a:spcPts val="0"/>
              </a:spcAft>
              <a:buClr>
                <a:schemeClr val="dk1"/>
              </a:buClr>
              <a:buSzPts val="2100"/>
              <a:buFont typeface="Arial"/>
              <a:buChar char="➢"/>
            </a:pPr>
            <a:r>
              <a:rPr lang="en-US" sz="2100" dirty="0">
                <a:solidFill>
                  <a:srgbClr val="005087"/>
                </a:solidFill>
              </a:rPr>
              <a:t>Allows others to use his/her purchase account</a:t>
            </a:r>
            <a:r>
              <a:rPr lang="en-US" sz="2100" b="0" i="0" u="none" strike="noStrike" cap="none" dirty="0">
                <a:solidFill>
                  <a:srgbClr val="005087"/>
                </a:solidFill>
                <a:latin typeface="Arial"/>
                <a:ea typeface="Arial"/>
                <a:cs typeface="Arial"/>
                <a:sym typeface="Arial"/>
              </a:rPr>
              <a:t>. </a:t>
            </a:r>
            <a:endParaRPr sz="1900" dirty="0">
              <a:solidFill>
                <a:schemeClr val="dk1"/>
              </a:solidFill>
              <a:latin typeface="Calibri"/>
              <a:ea typeface="Calibri"/>
              <a:cs typeface="Calibri"/>
              <a:sym typeface="Calibri"/>
            </a:endParaRPr>
          </a:p>
          <a:p>
            <a:pPr marL="457200" marR="0" lvl="0" indent="-361950" algn="l" rtl="0">
              <a:lnSpc>
                <a:spcPct val="100000"/>
              </a:lnSpc>
              <a:spcBef>
                <a:spcPts val="0"/>
              </a:spcBef>
              <a:spcAft>
                <a:spcPts val="0"/>
              </a:spcAft>
              <a:buClr>
                <a:schemeClr val="dk1"/>
              </a:buClr>
              <a:buSzPts val="2100"/>
              <a:buFont typeface="Arial"/>
              <a:buChar char="➢"/>
            </a:pPr>
            <a:r>
              <a:rPr lang="en-US" sz="2100" b="0" i="0" u="none" strike="noStrike" cap="none" dirty="0">
                <a:solidFill>
                  <a:srgbClr val="005087"/>
                </a:solidFill>
                <a:latin typeface="Arial"/>
                <a:ea typeface="Arial"/>
                <a:cs typeface="Arial"/>
                <a:sym typeface="Arial"/>
              </a:rPr>
              <a:t>Split Transactions. </a:t>
            </a:r>
            <a:endParaRPr sz="1900" dirty="0">
              <a:solidFill>
                <a:schemeClr val="dk1"/>
              </a:solidFill>
              <a:latin typeface="Calibri"/>
              <a:ea typeface="Calibri"/>
              <a:cs typeface="Calibri"/>
              <a:sym typeface="Calibri"/>
            </a:endParaRPr>
          </a:p>
          <a:p>
            <a:pPr marL="457200" marR="0" lvl="0" indent="-361950" algn="l" rtl="0">
              <a:lnSpc>
                <a:spcPct val="100000"/>
              </a:lnSpc>
              <a:spcBef>
                <a:spcPts val="0"/>
              </a:spcBef>
              <a:spcAft>
                <a:spcPts val="0"/>
              </a:spcAft>
              <a:buClr>
                <a:schemeClr val="dk1"/>
              </a:buClr>
              <a:buSzPts val="2100"/>
              <a:buFont typeface="Arial"/>
              <a:buChar char="➢"/>
            </a:pPr>
            <a:r>
              <a:rPr lang="en-US" sz="2100" b="0" i="0" u="none" strike="noStrike" cap="none" dirty="0">
                <a:solidFill>
                  <a:srgbClr val="005087"/>
                </a:solidFill>
                <a:latin typeface="Arial"/>
                <a:ea typeface="Arial"/>
                <a:cs typeface="Arial"/>
                <a:sym typeface="Arial"/>
              </a:rPr>
              <a:t>Products or services that do not meet the government's requirements. </a:t>
            </a:r>
            <a:endParaRPr sz="1900" dirty="0">
              <a:solidFill>
                <a:schemeClr val="dk1"/>
              </a:solidFill>
              <a:latin typeface="Calibri"/>
              <a:ea typeface="Calibri"/>
              <a:cs typeface="Calibri"/>
              <a:sym typeface="Calibri"/>
            </a:endParaRPr>
          </a:p>
          <a:p>
            <a:pPr marL="457200" marR="0" lvl="0" indent="-361950" algn="l" rtl="0">
              <a:lnSpc>
                <a:spcPct val="100000"/>
              </a:lnSpc>
              <a:spcBef>
                <a:spcPts val="0"/>
              </a:spcBef>
              <a:spcAft>
                <a:spcPts val="0"/>
              </a:spcAft>
              <a:buClr>
                <a:schemeClr val="dk1"/>
              </a:buClr>
              <a:buSzPts val="2100"/>
              <a:buFont typeface="Arial"/>
              <a:buChar char="➢"/>
            </a:pPr>
            <a:r>
              <a:rPr lang="en-US" sz="2100" b="0" i="0" u="none" strike="noStrike" cap="none" dirty="0">
                <a:solidFill>
                  <a:srgbClr val="005087"/>
                </a:solidFill>
                <a:latin typeface="Arial"/>
                <a:ea typeface="Arial"/>
                <a:cs typeface="Arial"/>
                <a:sym typeface="Arial"/>
              </a:rPr>
              <a:t>Purchases for personal consumption. </a:t>
            </a:r>
            <a:endParaRPr sz="1900" dirty="0">
              <a:solidFill>
                <a:schemeClr val="dk1"/>
              </a:solidFill>
              <a:latin typeface="Calibri"/>
              <a:ea typeface="Calibri"/>
              <a:cs typeface="Calibri"/>
              <a:sym typeface="Calibri"/>
            </a:endParaRPr>
          </a:p>
          <a:p>
            <a:pPr marL="457200" marR="0" lvl="0" indent="-361950" algn="l" rtl="0">
              <a:lnSpc>
                <a:spcPct val="100000"/>
              </a:lnSpc>
              <a:spcBef>
                <a:spcPts val="0"/>
              </a:spcBef>
              <a:spcAft>
                <a:spcPts val="0"/>
              </a:spcAft>
              <a:buClr>
                <a:schemeClr val="dk1"/>
              </a:buClr>
              <a:buSzPts val="2100"/>
              <a:buFont typeface="Arial"/>
              <a:buChar char="➢"/>
            </a:pPr>
            <a:r>
              <a:rPr lang="en-US" sz="2100" b="0" i="0" u="none" strike="noStrike" cap="none" dirty="0">
                <a:solidFill>
                  <a:srgbClr val="005087"/>
                </a:solidFill>
                <a:latin typeface="Arial"/>
                <a:ea typeface="Arial"/>
                <a:cs typeface="Arial"/>
                <a:sym typeface="Arial"/>
              </a:rPr>
              <a:t>Purchases that are not authorized by the agency/organization. </a:t>
            </a:r>
            <a:endParaRPr sz="2100" b="0" i="0" u="none" strike="noStrike" cap="none" dirty="0">
              <a:solidFill>
                <a:srgbClr val="005087"/>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96"/>
          <p:cNvSpPr txBox="1">
            <a:spLocks noGrp="1"/>
          </p:cNvSpPr>
          <p:nvPr>
            <p:ph type="title"/>
          </p:nvPr>
        </p:nvSpPr>
        <p:spPr>
          <a:xfrm>
            <a:off x="875351" y="612719"/>
            <a:ext cx="5502300" cy="9129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Suspected Misuse/Abuse</a:t>
            </a:r>
            <a:endParaRPr sz="3600" dirty="0">
              <a:solidFill>
                <a:srgbClr val="005087"/>
              </a:solidFill>
              <a:latin typeface="Arial"/>
              <a:ea typeface="Arial"/>
              <a:cs typeface="Arial"/>
              <a:sym typeface="Arial"/>
            </a:endParaRPr>
          </a:p>
        </p:txBody>
      </p:sp>
      <p:sp>
        <p:nvSpPr>
          <p:cNvPr id="688" name="Google Shape;688;p96"/>
          <p:cNvSpPr txBox="1"/>
          <p:nvPr/>
        </p:nvSpPr>
        <p:spPr>
          <a:xfrm>
            <a:off x="1061671" y="1294685"/>
            <a:ext cx="7943100" cy="3694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5087"/>
              </a:buClr>
              <a:buSzPts val="2600"/>
              <a:buFont typeface="Arial"/>
              <a:buNone/>
            </a:pPr>
            <a:r>
              <a:rPr lang="en-US" sz="2600" b="0" i="0" u="none" strike="noStrike" cap="none" dirty="0">
                <a:solidFill>
                  <a:srgbClr val="005087"/>
                </a:solidFill>
                <a:latin typeface="Arial"/>
                <a:ea typeface="Arial"/>
                <a:cs typeface="Arial"/>
                <a:sym typeface="Arial"/>
              </a:rPr>
              <a:t>If a situation occurs where you must report suspected misuse:</a:t>
            </a:r>
            <a:endParaRPr sz="2600" b="0" i="0" u="none" strike="noStrike" cap="none" dirty="0">
              <a:solidFill>
                <a:schemeClr val="dk1"/>
              </a:solidFill>
              <a:latin typeface="Calibri"/>
              <a:ea typeface="Calibri"/>
              <a:cs typeface="Calibri"/>
              <a:sym typeface="Calibri"/>
            </a:endParaRPr>
          </a:p>
          <a:p>
            <a:pPr marL="342900" marR="0" lvl="0" indent="-342900" algn="l" rtl="0">
              <a:lnSpc>
                <a:spcPct val="100000"/>
              </a:lnSpc>
              <a:spcBef>
                <a:spcPts val="0"/>
              </a:spcBef>
              <a:spcAft>
                <a:spcPts val="0"/>
              </a:spcAft>
              <a:buClr>
                <a:srgbClr val="000000"/>
              </a:buClr>
              <a:buSzPts val="2600"/>
              <a:buFont typeface="Noto Sans"/>
              <a:buChar char="➢"/>
            </a:pPr>
            <a:r>
              <a:rPr lang="en-US" sz="2600" b="0" i="0" u="none" strike="noStrike" cap="none" dirty="0">
                <a:solidFill>
                  <a:srgbClr val="005087"/>
                </a:solidFill>
                <a:latin typeface="Arial"/>
                <a:ea typeface="Arial"/>
                <a:cs typeface="Arial"/>
                <a:sym typeface="Arial"/>
              </a:rPr>
              <a:t>Contact the </a:t>
            </a:r>
            <a:r>
              <a:rPr lang="en-US" sz="2600" dirty="0">
                <a:solidFill>
                  <a:srgbClr val="005087"/>
                </a:solidFill>
              </a:rPr>
              <a:t>account holder</a:t>
            </a:r>
            <a:r>
              <a:rPr lang="en-US" sz="2600" b="0" i="0" u="none" strike="noStrike" cap="none" dirty="0">
                <a:solidFill>
                  <a:srgbClr val="005087"/>
                </a:solidFill>
                <a:latin typeface="Arial"/>
                <a:ea typeface="Arial"/>
                <a:cs typeface="Arial"/>
                <a:sym typeface="Arial"/>
              </a:rPr>
              <a:t>. </a:t>
            </a:r>
            <a:endParaRPr sz="2600" b="0" i="0" u="none" strike="noStrike" cap="none" dirty="0">
              <a:solidFill>
                <a:schemeClr val="dk1"/>
              </a:solidFill>
              <a:latin typeface="Calibri"/>
              <a:ea typeface="Calibri"/>
              <a:cs typeface="Calibri"/>
              <a:sym typeface="Calibri"/>
            </a:endParaRPr>
          </a:p>
          <a:p>
            <a:pPr marL="342900" marR="0" lvl="0" indent="-342900" algn="l" rtl="0">
              <a:lnSpc>
                <a:spcPct val="100000"/>
              </a:lnSpc>
              <a:spcBef>
                <a:spcPts val="0"/>
              </a:spcBef>
              <a:spcAft>
                <a:spcPts val="0"/>
              </a:spcAft>
              <a:buClr>
                <a:srgbClr val="000000"/>
              </a:buClr>
              <a:buSzPts val="2600"/>
              <a:buFont typeface="Noto Sans"/>
              <a:buChar char="➢"/>
            </a:pPr>
            <a:r>
              <a:rPr lang="en-US" sz="2600" b="0" i="0" u="none" strike="noStrike" cap="none" dirty="0">
                <a:solidFill>
                  <a:srgbClr val="005087"/>
                </a:solidFill>
                <a:latin typeface="Arial"/>
                <a:ea typeface="Arial"/>
                <a:cs typeface="Arial"/>
                <a:sym typeface="Arial"/>
              </a:rPr>
              <a:t>If you still have questions, compile all the information (e.g., statement, exception report, documented contacts between you and the account holder, copies of receipts, etc.) before you report it.</a:t>
            </a:r>
            <a:endParaRPr sz="2600" b="0" i="0" u="none" strike="noStrike" cap="none" dirty="0">
              <a:solidFill>
                <a:schemeClr val="dk1"/>
              </a:solidFill>
              <a:latin typeface="Calibri"/>
              <a:ea typeface="Calibri"/>
              <a:cs typeface="Calibri"/>
              <a:sym typeface="Calibri"/>
            </a:endParaRPr>
          </a:p>
          <a:p>
            <a:pPr marL="342900" marR="0" lvl="0" indent="-342900" algn="l" rtl="0">
              <a:lnSpc>
                <a:spcPct val="100000"/>
              </a:lnSpc>
              <a:spcBef>
                <a:spcPts val="0"/>
              </a:spcBef>
              <a:spcAft>
                <a:spcPts val="0"/>
              </a:spcAft>
              <a:buClr>
                <a:srgbClr val="000000"/>
              </a:buClr>
              <a:buSzPts val="2600"/>
              <a:buFont typeface="Noto Sans"/>
              <a:buChar char="➢"/>
            </a:pPr>
            <a:r>
              <a:rPr lang="en-US" sz="2600" b="0" i="0" u="none" strike="noStrike" cap="none" dirty="0">
                <a:solidFill>
                  <a:srgbClr val="005087"/>
                </a:solidFill>
                <a:latin typeface="Arial"/>
                <a:ea typeface="Arial"/>
                <a:cs typeface="Arial"/>
                <a:sym typeface="Arial"/>
              </a:rPr>
              <a:t>Report to all required parties.</a:t>
            </a:r>
            <a:endParaRPr sz="26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97"/>
          <p:cNvSpPr txBox="1">
            <a:spLocks noGrp="1"/>
          </p:cNvSpPr>
          <p:nvPr>
            <p:ph type="title"/>
          </p:nvPr>
        </p:nvSpPr>
        <p:spPr>
          <a:xfrm>
            <a:off x="728420" y="588176"/>
            <a:ext cx="3509014" cy="6858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Consequences</a:t>
            </a:r>
            <a:endParaRPr sz="3600" dirty="0">
              <a:solidFill>
                <a:srgbClr val="005087"/>
              </a:solidFill>
              <a:latin typeface="Arial"/>
              <a:ea typeface="Arial"/>
              <a:cs typeface="Arial"/>
              <a:sym typeface="Arial"/>
            </a:endParaRPr>
          </a:p>
        </p:txBody>
      </p:sp>
      <p:sp>
        <p:nvSpPr>
          <p:cNvPr id="695" name="Google Shape;695;p97"/>
          <p:cNvSpPr txBox="1"/>
          <p:nvPr/>
        </p:nvSpPr>
        <p:spPr>
          <a:xfrm>
            <a:off x="1022692" y="1308088"/>
            <a:ext cx="7527300" cy="355560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500"/>
              <a:buFont typeface="Noto Sans"/>
              <a:buChar char="➢"/>
            </a:pPr>
            <a:r>
              <a:rPr lang="en-US" sz="2500" b="0" i="0" u="none" strike="noStrike" cap="none" dirty="0">
                <a:solidFill>
                  <a:srgbClr val="005087"/>
                </a:solidFill>
                <a:latin typeface="Arial"/>
                <a:ea typeface="Arial"/>
                <a:cs typeface="Arial"/>
                <a:sym typeface="Arial"/>
              </a:rPr>
              <a:t>Reprimand.</a:t>
            </a:r>
            <a:endParaRPr sz="1800" b="0" i="0" u="none" strike="noStrike" cap="none" dirty="0">
              <a:solidFill>
                <a:schemeClr val="dk1"/>
              </a:solidFill>
              <a:latin typeface="Calibri"/>
              <a:ea typeface="Calibri"/>
              <a:cs typeface="Calibri"/>
              <a:sym typeface="Calibri"/>
            </a:endParaRPr>
          </a:p>
          <a:p>
            <a:pPr marL="342900" marR="0" lvl="0" indent="-342900" algn="l" rtl="0">
              <a:lnSpc>
                <a:spcPct val="100000"/>
              </a:lnSpc>
              <a:spcBef>
                <a:spcPts val="0"/>
              </a:spcBef>
              <a:spcAft>
                <a:spcPts val="0"/>
              </a:spcAft>
              <a:buClr>
                <a:srgbClr val="000000"/>
              </a:buClr>
              <a:buSzPts val="2500"/>
              <a:buFont typeface="Noto Sans"/>
              <a:buChar char="➢"/>
            </a:pPr>
            <a:r>
              <a:rPr lang="en-US" sz="2500" b="0" i="0" u="none" strike="noStrike" cap="none" dirty="0">
                <a:solidFill>
                  <a:srgbClr val="005087"/>
                </a:solidFill>
                <a:latin typeface="Arial"/>
                <a:ea typeface="Arial"/>
                <a:cs typeface="Arial"/>
                <a:sym typeface="Arial"/>
              </a:rPr>
              <a:t>Counseling.</a:t>
            </a:r>
            <a:endParaRPr sz="1800" b="0" i="0" u="none" strike="noStrike" cap="none" dirty="0">
              <a:solidFill>
                <a:schemeClr val="dk1"/>
              </a:solidFill>
              <a:latin typeface="Calibri"/>
              <a:ea typeface="Calibri"/>
              <a:cs typeface="Calibri"/>
              <a:sym typeface="Calibri"/>
            </a:endParaRPr>
          </a:p>
          <a:p>
            <a:pPr marL="342900" marR="0" lvl="0" indent="-342900" algn="l" rtl="0">
              <a:lnSpc>
                <a:spcPct val="100000"/>
              </a:lnSpc>
              <a:spcBef>
                <a:spcPts val="0"/>
              </a:spcBef>
              <a:spcAft>
                <a:spcPts val="0"/>
              </a:spcAft>
              <a:buClr>
                <a:srgbClr val="000000"/>
              </a:buClr>
              <a:buSzPts val="2500"/>
              <a:buFont typeface="Noto Sans"/>
              <a:buChar char="➢"/>
            </a:pPr>
            <a:r>
              <a:rPr lang="en-US" sz="2500" b="0" i="0" u="none" strike="noStrike" cap="none" dirty="0">
                <a:solidFill>
                  <a:srgbClr val="005087"/>
                </a:solidFill>
                <a:latin typeface="Arial"/>
                <a:ea typeface="Arial"/>
                <a:cs typeface="Arial"/>
                <a:sym typeface="Arial"/>
              </a:rPr>
              <a:t>Suspension of employment.</a:t>
            </a:r>
            <a:endParaRPr sz="1800" b="0" i="0" u="none" strike="noStrike" cap="none" dirty="0">
              <a:solidFill>
                <a:schemeClr val="dk1"/>
              </a:solidFill>
              <a:latin typeface="Calibri"/>
              <a:ea typeface="Calibri"/>
              <a:cs typeface="Calibri"/>
              <a:sym typeface="Calibri"/>
            </a:endParaRPr>
          </a:p>
          <a:p>
            <a:pPr marL="342900" marR="0" lvl="0" indent="-342900" algn="l" rtl="0">
              <a:lnSpc>
                <a:spcPct val="100000"/>
              </a:lnSpc>
              <a:spcBef>
                <a:spcPts val="0"/>
              </a:spcBef>
              <a:spcAft>
                <a:spcPts val="0"/>
              </a:spcAft>
              <a:buClr>
                <a:srgbClr val="000000"/>
              </a:buClr>
              <a:buSzPts val="2500"/>
              <a:buFont typeface="Noto Sans"/>
              <a:buChar char="➢"/>
            </a:pPr>
            <a:r>
              <a:rPr lang="en-US" sz="2500" b="0" i="0" u="none" strike="noStrike" cap="none" dirty="0">
                <a:solidFill>
                  <a:srgbClr val="005087"/>
                </a:solidFill>
                <a:latin typeface="Arial"/>
                <a:ea typeface="Arial"/>
                <a:cs typeface="Arial"/>
                <a:sym typeface="Arial"/>
              </a:rPr>
              <a:t>Termination of employment.</a:t>
            </a:r>
            <a:endParaRPr sz="1800" b="0" i="0" u="none" strike="noStrike" cap="none" dirty="0">
              <a:solidFill>
                <a:schemeClr val="dk1"/>
              </a:solidFill>
              <a:latin typeface="Calibri"/>
              <a:ea typeface="Calibri"/>
              <a:cs typeface="Calibri"/>
              <a:sym typeface="Calibri"/>
            </a:endParaRPr>
          </a:p>
          <a:p>
            <a:pPr marL="342900" marR="0" lvl="0" indent="-342900" algn="l" rtl="0">
              <a:lnSpc>
                <a:spcPct val="100000"/>
              </a:lnSpc>
              <a:spcBef>
                <a:spcPts val="0"/>
              </a:spcBef>
              <a:spcAft>
                <a:spcPts val="0"/>
              </a:spcAft>
              <a:buClr>
                <a:srgbClr val="000000"/>
              </a:buClr>
              <a:buSzPts val="2500"/>
              <a:buFont typeface="Noto Sans"/>
              <a:buChar char="➢"/>
            </a:pPr>
            <a:r>
              <a:rPr lang="en-US" sz="2500" b="0" i="0" u="none" strike="noStrike" cap="none" dirty="0">
                <a:solidFill>
                  <a:srgbClr val="005087"/>
                </a:solidFill>
                <a:latin typeface="Arial"/>
                <a:ea typeface="Arial"/>
                <a:cs typeface="Arial"/>
                <a:sym typeface="Arial"/>
              </a:rPr>
              <a:t>Criminal prosecution.</a:t>
            </a:r>
            <a:endParaRPr sz="18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5087"/>
              </a:buClr>
              <a:buSzPts val="2500"/>
              <a:buFont typeface="Arial"/>
              <a:buNone/>
            </a:pPr>
            <a:br>
              <a:rPr lang="en-US" sz="2500" b="0" i="1" u="none" strike="noStrike" cap="none" dirty="0">
                <a:solidFill>
                  <a:srgbClr val="005087"/>
                </a:solidFill>
                <a:latin typeface="Arial"/>
                <a:ea typeface="Arial"/>
                <a:cs typeface="Arial"/>
                <a:sym typeface="Arial"/>
              </a:rPr>
            </a:br>
            <a:r>
              <a:rPr lang="en-US" sz="2500" b="0" i="1" u="none" strike="noStrike" cap="none" dirty="0">
                <a:solidFill>
                  <a:srgbClr val="005087"/>
                </a:solidFill>
                <a:latin typeface="Arial"/>
                <a:ea typeface="Arial"/>
                <a:cs typeface="Arial"/>
                <a:sym typeface="Arial"/>
              </a:rPr>
              <a:t>Note: Some agencies have agency-specific penalties and consequences for misuse/abuse of the </a:t>
            </a:r>
            <a:r>
              <a:rPr lang="en-US" sz="2500" i="1" dirty="0">
                <a:solidFill>
                  <a:srgbClr val="005087"/>
                </a:solidFill>
              </a:rPr>
              <a:t>purchase </a:t>
            </a:r>
            <a:r>
              <a:rPr lang="en-US" sz="2500" b="0" i="1" u="none" strike="noStrike" cap="none" dirty="0">
                <a:solidFill>
                  <a:srgbClr val="005087"/>
                </a:solidFill>
                <a:latin typeface="Arial"/>
                <a:ea typeface="Arial"/>
                <a:cs typeface="Arial"/>
                <a:sym typeface="Arial"/>
              </a:rPr>
              <a:t>account.</a:t>
            </a:r>
            <a:endParaRPr sz="2500" b="0" i="0" u="none" strike="noStrike" cap="none" dirty="0">
              <a:solidFill>
                <a:srgbClr val="005087"/>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91"/>
          <p:cNvSpPr txBox="1">
            <a:spLocks noGrp="1"/>
          </p:cNvSpPr>
          <p:nvPr>
            <p:ph type="title"/>
          </p:nvPr>
        </p:nvSpPr>
        <p:spPr>
          <a:xfrm>
            <a:off x="1027870" y="618566"/>
            <a:ext cx="5502300" cy="685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Fraud</a:t>
            </a:r>
            <a:endParaRPr sz="3600" dirty="0">
              <a:solidFill>
                <a:srgbClr val="005087"/>
              </a:solidFill>
              <a:latin typeface="Arial"/>
              <a:ea typeface="Arial"/>
              <a:cs typeface="Arial"/>
              <a:sym typeface="Arial"/>
            </a:endParaRPr>
          </a:p>
        </p:txBody>
      </p:sp>
      <p:sp>
        <p:nvSpPr>
          <p:cNvPr id="652" name="Google Shape;652;p91"/>
          <p:cNvSpPr txBox="1"/>
          <p:nvPr/>
        </p:nvSpPr>
        <p:spPr>
          <a:xfrm>
            <a:off x="1027870" y="1592406"/>
            <a:ext cx="3843610" cy="2246729"/>
          </a:xfrm>
          <a:prstGeom prst="rect">
            <a:avLst/>
          </a:prstGeom>
          <a:noFill/>
          <a:ln>
            <a:noFill/>
          </a:ln>
        </p:spPr>
        <p:txBody>
          <a:bodyPr spcFirstLastPara="1" wrap="square" lIns="91425" tIns="45700" rIns="91425" bIns="45700" anchor="t" anchorCtr="0">
            <a:spAutoFit/>
          </a:bodyPr>
          <a:lstStyle/>
          <a:p>
            <a:pPr marL="50800" marR="0" lvl="0" algn="l" rtl="0">
              <a:lnSpc>
                <a:spcPct val="100000"/>
              </a:lnSpc>
              <a:spcBef>
                <a:spcPts val="0"/>
              </a:spcBef>
              <a:spcAft>
                <a:spcPts val="0"/>
              </a:spcAft>
              <a:buClr>
                <a:schemeClr val="dk1"/>
              </a:buClr>
              <a:buSzPts val="2800"/>
            </a:pPr>
            <a:r>
              <a:rPr lang="en-US" sz="2800" b="1" i="0" u="none" strike="noStrike" cap="none" dirty="0">
                <a:solidFill>
                  <a:srgbClr val="005087"/>
                </a:solidFill>
                <a:latin typeface="Arial"/>
                <a:ea typeface="Arial"/>
                <a:cs typeface="Arial"/>
                <a:sym typeface="Arial"/>
              </a:rPr>
              <a:t>Fraud </a:t>
            </a:r>
            <a:r>
              <a:rPr lang="en-US" sz="2800" b="0" i="0" u="none" strike="noStrike" cap="none" dirty="0">
                <a:solidFill>
                  <a:srgbClr val="005087"/>
                </a:solidFill>
                <a:latin typeface="Arial"/>
                <a:ea typeface="Arial"/>
                <a:cs typeface="Arial"/>
                <a:sym typeface="Arial"/>
              </a:rPr>
              <a:t>is a deception deliberately practiced with the motive of securing unfair or unlawful gain.</a:t>
            </a:r>
            <a:endParaRPr sz="1800" b="0" i="0" u="none" strike="noStrike" cap="none" dirty="0">
              <a:solidFill>
                <a:schemeClr val="dk1"/>
              </a:solidFill>
              <a:latin typeface="Calibri"/>
              <a:ea typeface="Calibri"/>
              <a:cs typeface="Calibri"/>
              <a:sym typeface="Calibri"/>
            </a:endParaRPr>
          </a:p>
        </p:txBody>
      </p:sp>
      <p:pic>
        <p:nvPicPr>
          <p:cNvPr id="653" name="Google Shape;653;p91" descr="This image shows a person attempting to steal money."/>
          <p:cNvPicPr preferRelativeResize="0"/>
          <p:nvPr/>
        </p:nvPicPr>
        <p:blipFill rotWithShape="1">
          <a:blip r:embed="rId3">
            <a:alphaModFix/>
          </a:blip>
          <a:srcRect/>
          <a:stretch/>
        </p:blipFill>
        <p:spPr>
          <a:xfrm>
            <a:off x="5072958" y="1592406"/>
            <a:ext cx="2392275" cy="23922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53"/>
                                        </p:tgtEl>
                                        <p:attrNameLst>
                                          <p:attrName>style.visibility</p:attrName>
                                        </p:attrNameLst>
                                      </p:cBhvr>
                                      <p:to>
                                        <p:strVal val="visible"/>
                                      </p:to>
                                    </p:set>
                                    <p:anim calcmode="lin" valueType="num">
                                      <p:cBhvr additive="base">
                                        <p:cTn id="7" dur="500"/>
                                        <p:tgtEl>
                                          <p:spTgt spid="6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92"/>
          <p:cNvSpPr txBox="1">
            <a:spLocks noGrp="1"/>
          </p:cNvSpPr>
          <p:nvPr>
            <p:ph type="title"/>
          </p:nvPr>
        </p:nvSpPr>
        <p:spPr>
          <a:xfrm>
            <a:off x="1020377" y="618566"/>
            <a:ext cx="5502300" cy="685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Fraud</a:t>
            </a:r>
            <a:endParaRPr sz="3600" dirty="0">
              <a:solidFill>
                <a:srgbClr val="005087"/>
              </a:solidFill>
              <a:latin typeface="Arial"/>
              <a:ea typeface="Arial"/>
              <a:cs typeface="Arial"/>
              <a:sym typeface="Arial"/>
            </a:endParaRPr>
          </a:p>
        </p:txBody>
      </p:sp>
      <p:sp>
        <p:nvSpPr>
          <p:cNvPr id="660" name="Google Shape;660;p92"/>
          <p:cNvSpPr txBox="1"/>
          <p:nvPr/>
        </p:nvSpPr>
        <p:spPr>
          <a:xfrm>
            <a:off x="1020377" y="1304366"/>
            <a:ext cx="4004400" cy="3001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100" b="1" dirty="0">
                <a:solidFill>
                  <a:srgbClr val="005087"/>
                </a:solidFill>
              </a:rPr>
              <a:t>Types:</a:t>
            </a:r>
            <a:endParaRPr sz="2100" b="1"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SzPts val="2800"/>
              <a:buFont typeface="Arial"/>
              <a:buChar char="➢"/>
            </a:pPr>
            <a:r>
              <a:rPr lang="en-US" sz="2800" b="0" i="0" u="none" strike="noStrike" cap="none" dirty="0">
                <a:solidFill>
                  <a:srgbClr val="005087"/>
                </a:solidFill>
                <a:latin typeface="Arial"/>
                <a:ea typeface="Arial"/>
                <a:cs typeface="Arial"/>
                <a:sym typeface="Arial"/>
              </a:rPr>
              <a:t>Counterfeit Accounts </a:t>
            </a:r>
            <a:endParaRPr sz="1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SzPts val="2800"/>
              <a:buFont typeface="Arial"/>
              <a:buChar char="➢"/>
            </a:pPr>
            <a:r>
              <a:rPr lang="en-US" sz="2800" b="0" i="0" u="none" strike="noStrike" cap="none" dirty="0">
                <a:solidFill>
                  <a:srgbClr val="005087"/>
                </a:solidFill>
                <a:latin typeface="Arial"/>
                <a:ea typeface="Arial"/>
                <a:cs typeface="Arial"/>
                <a:sym typeface="Arial"/>
              </a:rPr>
              <a:t>Lost or Stolen </a:t>
            </a:r>
            <a:endParaRPr sz="1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SzPts val="2800"/>
              <a:buFont typeface="Arial"/>
              <a:buChar char="➢"/>
            </a:pPr>
            <a:r>
              <a:rPr lang="en-US" sz="2800" b="0" i="0" u="none" strike="noStrike" cap="none" dirty="0">
                <a:solidFill>
                  <a:srgbClr val="005087"/>
                </a:solidFill>
                <a:latin typeface="Arial"/>
                <a:ea typeface="Arial"/>
                <a:cs typeface="Arial"/>
                <a:sym typeface="Arial"/>
              </a:rPr>
              <a:t>Non-Receipt </a:t>
            </a:r>
            <a:endParaRPr sz="1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SzPts val="2800"/>
              <a:buFont typeface="Arial"/>
              <a:buChar char="➢"/>
            </a:pPr>
            <a:r>
              <a:rPr lang="en-US" sz="2800" dirty="0">
                <a:solidFill>
                  <a:srgbClr val="005087"/>
                </a:solidFill>
              </a:rPr>
              <a:t>Card Not Present</a:t>
            </a:r>
            <a:endParaRPr sz="1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SzPts val="2800"/>
              <a:buFont typeface="Arial"/>
              <a:buChar char="➢"/>
            </a:pPr>
            <a:r>
              <a:rPr lang="en-US" sz="2800" b="0" i="0" u="none" strike="noStrike" cap="none" dirty="0">
                <a:solidFill>
                  <a:srgbClr val="005087"/>
                </a:solidFill>
                <a:latin typeface="Arial"/>
                <a:ea typeface="Arial"/>
                <a:cs typeface="Arial"/>
                <a:sym typeface="Arial"/>
              </a:rPr>
              <a:t>Phishing </a:t>
            </a:r>
            <a:endParaRPr sz="1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SzPts val="2800"/>
              <a:buFont typeface="Arial"/>
              <a:buChar char="➢"/>
            </a:pPr>
            <a:r>
              <a:rPr lang="en-US" sz="2800" dirty="0">
                <a:solidFill>
                  <a:srgbClr val="005087"/>
                </a:solidFill>
              </a:rPr>
              <a:t>Identity Theft</a:t>
            </a:r>
            <a:endParaRPr sz="18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58"/>
          <p:cNvSpPr txBox="1">
            <a:spLocks noGrp="1"/>
          </p:cNvSpPr>
          <p:nvPr>
            <p:ph type="title"/>
          </p:nvPr>
        </p:nvSpPr>
        <p:spPr>
          <a:xfrm>
            <a:off x="911526" y="650095"/>
            <a:ext cx="4023361" cy="94314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5087"/>
              </a:buClr>
              <a:buSzPts val="3600"/>
              <a:buFont typeface="Arial"/>
              <a:buNone/>
            </a:pPr>
            <a:r>
              <a:rPr lang="en-US" sz="3600" b="0" i="0" u="none" strike="noStrike" cap="none" dirty="0">
                <a:solidFill>
                  <a:srgbClr val="005087"/>
                </a:solidFill>
                <a:latin typeface="Arial"/>
                <a:ea typeface="Arial"/>
                <a:cs typeface="Arial"/>
                <a:sym typeface="Arial"/>
              </a:rPr>
              <a:t>Banks and Brands</a:t>
            </a:r>
            <a:endParaRPr sz="1400" b="0" i="0" u="none" strike="noStrike" cap="none" dirty="0">
              <a:solidFill>
                <a:srgbClr val="000000"/>
              </a:solidFill>
              <a:latin typeface="Arial"/>
              <a:ea typeface="Arial"/>
              <a:cs typeface="Arial"/>
              <a:sym typeface="Arial"/>
            </a:endParaRPr>
          </a:p>
        </p:txBody>
      </p:sp>
      <p:grpSp>
        <p:nvGrpSpPr>
          <p:cNvPr id="377" name="Google Shape;377;p58" descr="This shows GSA SmartPay account service providers."/>
          <p:cNvGrpSpPr/>
          <p:nvPr/>
        </p:nvGrpSpPr>
        <p:grpSpPr>
          <a:xfrm>
            <a:off x="605701" y="1593237"/>
            <a:ext cx="8290565" cy="2755330"/>
            <a:chOff x="738137" y="3978558"/>
            <a:chExt cx="8229605" cy="1907177"/>
          </a:xfrm>
        </p:grpSpPr>
        <p:sp>
          <p:nvSpPr>
            <p:cNvPr id="378" name="Google Shape;378;p58"/>
            <p:cNvSpPr/>
            <p:nvPr/>
          </p:nvSpPr>
          <p:spPr>
            <a:xfrm>
              <a:off x="738137" y="3978558"/>
              <a:ext cx="8229600" cy="2769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dirty="0">
                  <a:solidFill>
                    <a:schemeClr val="lt1"/>
                  </a:solidFill>
                </a:rPr>
                <a:t>GSA SmartPay Account Service Providers</a:t>
              </a:r>
              <a:endParaRPr sz="1400" i="0" u="none" strike="noStrike" cap="none" dirty="0">
                <a:solidFill>
                  <a:srgbClr val="000000"/>
                </a:solidFill>
              </a:endParaRPr>
            </a:p>
          </p:txBody>
        </p:sp>
        <p:sp>
          <p:nvSpPr>
            <p:cNvPr id="379" name="Google Shape;379;p58"/>
            <p:cNvSpPr/>
            <p:nvPr/>
          </p:nvSpPr>
          <p:spPr>
            <a:xfrm>
              <a:off x="738146" y="4422635"/>
              <a:ext cx="4114800" cy="1463100"/>
            </a:xfrm>
            <a:prstGeom prst="rect">
              <a:avLst/>
            </a:prstGeom>
            <a:solidFill>
              <a:srgbClr val="002060"/>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2400"/>
                <a:buFont typeface="Arial"/>
                <a:buNone/>
              </a:pPr>
              <a:r>
                <a:rPr lang="en-US" sz="2400" b="1" i="0" u="none" strike="noStrike" cap="none" dirty="0">
                  <a:solidFill>
                    <a:schemeClr val="lt1"/>
                  </a:solidFill>
                </a:rPr>
                <a:t>Citibank</a:t>
              </a:r>
              <a:endParaRPr sz="1400" i="0" u="none" strike="noStrike" cap="none" dirty="0">
                <a:solidFill>
                  <a:srgbClr val="000000"/>
                </a:solidFill>
              </a:endParaRPr>
            </a:p>
            <a:p>
              <a:pPr marL="457200" marR="0" lvl="0" indent="-381000" algn="l" rtl="0">
                <a:lnSpc>
                  <a:spcPct val="100000"/>
                </a:lnSpc>
                <a:spcBef>
                  <a:spcPts val="1200"/>
                </a:spcBef>
                <a:spcAft>
                  <a:spcPts val="0"/>
                </a:spcAft>
                <a:buClr>
                  <a:schemeClr val="lt1"/>
                </a:buClr>
                <a:buSzPts val="2400"/>
                <a:buChar char="•"/>
              </a:pPr>
              <a:r>
                <a:rPr lang="en-US" sz="2400" i="0" u="none" strike="noStrike" cap="none" dirty="0">
                  <a:solidFill>
                    <a:schemeClr val="lt1"/>
                  </a:solidFill>
                </a:rPr>
                <a:t>Mastercard</a:t>
              </a:r>
              <a:endParaRPr dirty="0"/>
            </a:p>
            <a:p>
              <a:pPr marL="457200" marR="0" lvl="0" indent="-381000" algn="l" rtl="0">
                <a:lnSpc>
                  <a:spcPct val="100000"/>
                </a:lnSpc>
                <a:spcBef>
                  <a:spcPts val="0"/>
                </a:spcBef>
                <a:spcAft>
                  <a:spcPts val="0"/>
                </a:spcAft>
                <a:buClr>
                  <a:schemeClr val="lt1"/>
                </a:buClr>
                <a:buSzPts val="2400"/>
                <a:buChar char="•"/>
              </a:pPr>
              <a:r>
                <a:rPr lang="en-US" sz="2400" i="0" u="none" strike="noStrike" cap="none" dirty="0">
                  <a:solidFill>
                    <a:schemeClr val="lt1"/>
                  </a:solidFill>
                </a:rPr>
                <a:t>Visa</a:t>
              </a:r>
              <a:endParaRPr dirty="0"/>
            </a:p>
            <a:p>
              <a:pPr marL="457200" marR="0" lvl="0" indent="-381000" algn="l" rtl="0">
                <a:lnSpc>
                  <a:spcPct val="100000"/>
                </a:lnSpc>
                <a:spcBef>
                  <a:spcPts val="0"/>
                </a:spcBef>
                <a:spcAft>
                  <a:spcPts val="0"/>
                </a:spcAft>
                <a:buClr>
                  <a:schemeClr val="lt1"/>
                </a:buClr>
                <a:buSzPts val="2400"/>
                <a:buChar char="•"/>
              </a:pPr>
              <a:r>
                <a:rPr lang="en-US" sz="2400" i="0" u="none" strike="noStrike" cap="none" dirty="0">
                  <a:solidFill>
                    <a:schemeClr val="lt1"/>
                  </a:solidFill>
                </a:rPr>
                <a:t>WEX (Fleet)</a:t>
              </a:r>
              <a:endParaRPr sz="2400" i="0" u="none" strike="noStrike" cap="none" dirty="0">
                <a:solidFill>
                  <a:schemeClr val="lt1"/>
                </a:solidFill>
              </a:endParaRPr>
            </a:p>
          </p:txBody>
        </p:sp>
        <p:sp>
          <p:nvSpPr>
            <p:cNvPr id="380" name="Google Shape;380;p58"/>
            <p:cNvSpPr/>
            <p:nvPr/>
          </p:nvSpPr>
          <p:spPr>
            <a:xfrm>
              <a:off x="4852942" y="4422631"/>
              <a:ext cx="4114800" cy="1463100"/>
            </a:xfrm>
            <a:prstGeom prst="rect">
              <a:avLst/>
            </a:prstGeom>
            <a:solidFill>
              <a:srgbClr val="0070C0"/>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2400"/>
                <a:buFont typeface="Arial"/>
                <a:buNone/>
              </a:pPr>
              <a:r>
                <a:rPr lang="en-US" sz="2400" b="1" i="0" u="none" strike="noStrike" cap="none" dirty="0">
                  <a:solidFill>
                    <a:schemeClr val="lt1"/>
                  </a:solidFill>
                </a:rPr>
                <a:t>U.S. Bank</a:t>
              </a:r>
              <a:endParaRPr sz="1400" i="0" u="none" strike="noStrike" cap="none" dirty="0">
                <a:solidFill>
                  <a:srgbClr val="000000"/>
                </a:solidFill>
              </a:endParaRPr>
            </a:p>
            <a:p>
              <a:pPr marL="457200" marR="0" lvl="0" indent="-381000" algn="l" rtl="0">
                <a:lnSpc>
                  <a:spcPct val="100000"/>
                </a:lnSpc>
                <a:spcBef>
                  <a:spcPts val="1200"/>
                </a:spcBef>
                <a:spcAft>
                  <a:spcPts val="0"/>
                </a:spcAft>
                <a:buClr>
                  <a:schemeClr val="lt1"/>
                </a:buClr>
                <a:buSzPts val="2400"/>
                <a:buChar char="•"/>
              </a:pPr>
              <a:r>
                <a:rPr lang="en-US" sz="2400" i="0" u="none" strike="noStrike" cap="none" dirty="0">
                  <a:solidFill>
                    <a:schemeClr val="lt1"/>
                  </a:solidFill>
                </a:rPr>
                <a:t>Mastercard</a:t>
              </a:r>
              <a:endParaRPr dirty="0"/>
            </a:p>
            <a:p>
              <a:pPr marL="457200" marR="0" lvl="0" indent="-381000" algn="l" rtl="0">
                <a:lnSpc>
                  <a:spcPct val="100000"/>
                </a:lnSpc>
                <a:spcBef>
                  <a:spcPts val="0"/>
                </a:spcBef>
                <a:spcAft>
                  <a:spcPts val="0"/>
                </a:spcAft>
                <a:buClr>
                  <a:schemeClr val="lt1"/>
                </a:buClr>
                <a:buSzPts val="2400"/>
                <a:buChar char="•"/>
              </a:pPr>
              <a:r>
                <a:rPr lang="en-US" sz="2400" i="0" u="none" strike="noStrike" cap="none" dirty="0">
                  <a:solidFill>
                    <a:schemeClr val="lt1"/>
                  </a:solidFill>
                </a:rPr>
                <a:t>Visa</a:t>
              </a:r>
              <a:endParaRPr dirty="0"/>
            </a:p>
            <a:p>
              <a:pPr marL="457200" marR="0" lvl="0" indent="-381000" algn="l" rtl="0">
                <a:lnSpc>
                  <a:spcPct val="100000"/>
                </a:lnSpc>
                <a:spcBef>
                  <a:spcPts val="0"/>
                </a:spcBef>
                <a:spcAft>
                  <a:spcPts val="0"/>
                </a:spcAft>
                <a:buClr>
                  <a:schemeClr val="lt1"/>
                </a:buClr>
                <a:buSzPts val="2400"/>
                <a:buChar char="•"/>
              </a:pPr>
              <a:r>
                <a:rPr lang="en-US" sz="2400" i="0" u="none" strike="noStrike" cap="none" dirty="0">
                  <a:solidFill>
                    <a:schemeClr val="lt1"/>
                  </a:solidFill>
                </a:rPr>
                <a:t>Voyager </a:t>
              </a:r>
              <a:r>
                <a:rPr lang="en-US" sz="2400" dirty="0">
                  <a:solidFill>
                    <a:schemeClr val="lt1"/>
                  </a:solidFill>
                </a:rPr>
                <a:t>(Fleet)</a:t>
              </a:r>
              <a:endParaRPr sz="2400" i="0" u="none" strike="noStrike" cap="none" dirty="0">
                <a:solidFill>
                  <a:schemeClr val="lt1"/>
                </a:solidFill>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93"/>
          <p:cNvSpPr txBox="1">
            <a:spLocks noGrp="1"/>
          </p:cNvSpPr>
          <p:nvPr>
            <p:ph type="title"/>
          </p:nvPr>
        </p:nvSpPr>
        <p:spPr>
          <a:xfrm>
            <a:off x="449450" y="618566"/>
            <a:ext cx="1950925" cy="6858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Fraud</a:t>
            </a:r>
            <a:endParaRPr sz="3600" dirty="0">
              <a:solidFill>
                <a:srgbClr val="005087"/>
              </a:solidFill>
              <a:latin typeface="Arial"/>
              <a:ea typeface="Arial"/>
              <a:cs typeface="Arial"/>
              <a:sym typeface="Arial"/>
            </a:endParaRPr>
          </a:p>
        </p:txBody>
      </p:sp>
      <p:sp>
        <p:nvSpPr>
          <p:cNvPr id="667" name="Google Shape;667;p93"/>
          <p:cNvSpPr txBox="1"/>
          <p:nvPr/>
        </p:nvSpPr>
        <p:spPr>
          <a:xfrm>
            <a:off x="1011042" y="1591835"/>
            <a:ext cx="7892400" cy="2247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a:buNone/>
            </a:pPr>
            <a:r>
              <a:rPr lang="en-US" sz="2800" b="0" i="0" u="none" strike="noStrike" cap="none" dirty="0">
                <a:solidFill>
                  <a:srgbClr val="005087"/>
                </a:solidFill>
                <a:latin typeface="Arial"/>
                <a:ea typeface="Arial"/>
                <a:cs typeface="Arial"/>
                <a:sym typeface="Arial"/>
              </a:rPr>
              <a:t>As a Program Coordinator, you must inform your account holders to:</a:t>
            </a:r>
            <a:endParaRPr sz="2800" b="0" i="0" u="none" strike="noStrike" cap="none"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Clr>
                <a:schemeClr val="dk1"/>
              </a:buClr>
              <a:buSzPts val="2800"/>
              <a:buFont typeface="Arial"/>
              <a:buChar char="➢"/>
            </a:pPr>
            <a:r>
              <a:rPr lang="en-US" sz="2800" b="0" i="0" u="none" strike="noStrike" cap="none" dirty="0">
                <a:solidFill>
                  <a:srgbClr val="005087"/>
                </a:solidFill>
                <a:latin typeface="Arial"/>
                <a:ea typeface="Arial"/>
                <a:cs typeface="Arial"/>
                <a:sym typeface="Arial"/>
              </a:rPr>
              <a:t>Be alert to the indicators of fraud.</a:t>
            </a:r>
            <a:endParaRPr sz="2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Clr>
                <a:schemeClr val="dk1"/>
              </a:buClr>
              <a:buSzPts val="2800"/>
              <a:buFont typeface="Arial"/>
              <a:buChar char="➢"/>
            </a:pPr>
            <a:r>
              <a:rPr lang="en-US" sz="2800" b="0" i="0" u="none" strike="noStrike" cap="none" dirty="0">
                <a:solidFill>
                  <a:srgbClr val="005087"/>
                </a:solidFill>
                <a:latin typeface="Arial"/>
                <a:ea typeface="Arial"/>
                <a:cs typeface="Arial"/>
                <a:sym typeface="Arial"/>
              </a:rPr>
              <a:t>Report suspected fraud immediately through the proper channels at your agency.</a:t>
            </a:r>
            <a:endParaRPr sz="28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94"/>
          <p:cNvSpPr txBox="1">
            <a:spLocks noGrp="1"/>
          </p:cNvSpPr>
          <p:nvPr>
            <p:ph type="title"/>
          </p:nvPr>
        </p:nvSpPr>
        <p:spPr>
          <a:xfrm>
            <a:off x="662456" y="618566"/>
            <a:ext cx="6706255" cy="6858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Tools to Reduce Misuse/Fraud</a:t>
            </a:r>
            <a:endParaRPr sz="3600" dirty="0">
              <a:solidFill>
                <a:srgbClr val="005087"/>
              </a:solidFill>
              <a:latin typeface="Arial"/>
              <a:ea typeface="Arial"/>
              <a:cs typeface="Arial"/>
              <a:sym typeface="Arial"/>
            </a:endParaRPr>
          </a:p>
        </p:txBody>
      </p:sp>
      <p:sp>
        <p:nvSpPr>
          <p:cNvPr id="674" name="Google Shape;674;p94"/>
          <p:cNvSpPr txBox="1"/>
          <p:nvPr/>
        </p:nvSpPr>
        <p:spPr>
          <a:xfrm>
            <a:off x="1013327" y="1337871"/>
            <a:ext cx="6659700" cy="3001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5087"/>
              </a:buClr>
              <a:buSzPts val="2800"/>
              <a:buFont typeface="Arial"/>
              <a:buNone/>
            </a:pPr>
            <a:r>
              <a:rPr lang="en-US" sz="2100" b="1" i="0" u="none" strike="noStrike" cap="none" dirty="0">
                <a:solidFill>
                  <a:srgbClr val="005087"/>
                </a:solidFill>
              </a:rPr>
              <a:t>Program Management Tools:</a:t>
            </a:r>
            <a:endParaRPr sz="1100" b="1" i="0" u="none" strike="noStrike" cap="none" dirty="0">
              <a:solidFill>
                <a:schemeClr val="dk1"/>
              </a:solidFill>
              <a:latin typeface="Calibri"/>
              <a:ea typeface="Calibri"/>
              <a:cs typeface="Calibri"/>
              <a:sym typeface="Calibri"/>
            </a:endParaRPr>
          </a:p>
          <a:p>
            <a:pPr marL="596900" marR="0" lvl="0" indent="-457200" algn="l" rtl="0">
              <a:lnSpc>
                <a:spcPct val="100000"/>
              </a:lnSpc>
              <a:spcBef>
                <a:spcPts val="0"/>
              </a:spcBef>
              <a:spcAft>
                <a:spcPts val="0"/>
              </a:spcAft>
              <a:buSzPts val="2800"/>
              <a:buFont typeface="Noto Sans"/>
              <a:buChar char="➢"/>
            </a:pPr>
            <a:r>
              <a:rPr lang="en-US" sz="2800" b="0" i="0" u="none" strike="noStrike" cap="none" dirty="0">
                <a:solidFill>
                  <a:srgbClr val="005087"/>
                </a:solidFill>
                <a:latin typeface="Arial"/>
                <a:ea typeface="Arial"/>
                <a:cs typeface="Arial"/>
                <a:sym typeface="Arial"/>
              </a:rPr>
              <a:t>Implement Credit limits. </a:t>
            </a:r>
            <a:endParaRPr sz="1800" b="0" i="0" u="none" strike="noStrike" cap="none" dirty="0">
              <a:solidFill>
                <a:schemeClr val="dk1"/>
              </a:solidFill>
              <a:latin typeface="Calibri"/>
              <a:ea typeface="Calibri"/>
              <a:cs typeface="Calibri"/>
              <a:sym typeface="Calibri"/>
            </a:endParaRPr>
          </a:p>
          <a:p>
            <a:pPr marL="596900" marR="0" lvl="0" indent="-457200" algn="l" rtl="0">
              <a:lnSpc>
                <a:spcPct val="100000"/>
              </a:lnSpc>
              <a:spcBef>
                <a:spcPts val="0"/>
              </a:spcBef>
              <a:spcAft>
                <a:spcPts val="0"/>
              </a:spcAft>
              <a:buSzPts val="2800"/>
              <a:buFont typeface="Noto Sans"/>
              <a:buChar char="➢"/>
            </a:pPr>
            <a:r>
              <a:rPr lang="en-US" sz="2800" b="0" i="0" u="none" strike="noStrike" cap="none" dirty="0">
                <a:solidFill>
                  <a:srgbClr val="005087"/>
                </a:solidFill>
                <a:latin typeface="Arial"/>
                <a:ea typeface="Arial"/>
                <a:cs typeface="Arial"/>
                <a:sym typeface="Arial"/>
              </a:rPr>
              <a:t>Use Merchant Category Code (MCC) Blocks.</a:t>
            </a:r>
            <a:endParaRPr sz="1800" b="0" i="0" u="none" strike="noStrike" cap="none" dirty="0">
              <a:solidFill>
                <a:schemeClr val="dk1"/>
              </a:solidFill>
              <a:latin typeface="Calibri"/>
              <a:ea typeface="Calibri"/>
              <a:cs typeface="Calibri"/>
              <a:sym typeface="Calibri"/>
            </a:endParaRPr>
          </a:p>
          <a:p>
            <a:pPr marL="596900" marR="0" lvl="0" indent="-457200" algn="l" rtl="0">
              <a:lnSpc>
                <a:spcPct val="100000"/>
              </a:lnSpc>
              <a:spcBef>
                <a:spcPts val="0"/>
              </a:spcBef>
              <a:spcAft>
                <a:spcPts val="0"/>
              </a:spcAft>
              <a:buSzPts val="2800"/>
              <a:buFont typeface="Noto Sans"/>
              <a:buChar char="➢"/>
            </a:pPr>
            <a:r>
              <a:rPr lang="en-US" sz="2800" b="0" i="0" u="none" strike="noStrike" cap="none" dirty="0">
                <a:solidFill>
                  <a:srgbClr val="005087"/>
                </a:solidFill>
                <a:latin typeface="Arial"/>
                <a:ea typeface="Arial"/>
                <a:cs typeface="Arial"/>
                <a:sym typeface="Arial"/>
              </a:rPr>
              <a:t>Review Online Reports.</a:t>
            </a:r>
            <a:endParaRPr sz="1800" b="0" i="0" u="none" strike="noStrike" cap="none" dirty="0">
              <a:solidFill>
                <a:schemeClr val="dk1"/>
              </a:solidFill>
              <a:latin typeface="Calibri"/>
              <a:ea typeface="Calibri"/>
              <a:cs typeface="Calibri"/>
              <a:sym typeface="Calibri"/>
            </a:endParaRPr>
          </a:p>
          <a:p>
            <a:pPr marL="596900" marR="0" lvl="0" indent="-457200" algn="l" rtl="0">
              <a:lnSpc>
                <a:spcPct val="100000"/>
              </a:lnSpc>
              <a:spcBef>
                <a:spcPts val="0"/>
              </a:spcBef>
              <a:spcAft>
                <a:spcPts val="0"/>
              </a:spcAft>
              <a:buSzPts val="2800"/>
              <a:buFont typeface="Noto Sans"/>
              <a:buChar char="➢"/>
            </a:pPr>
            <a:r>
              <a:rPr lang="en-US" sz="2800" b="0" i="0" u="none" strike="noStrike" cap="none" dirty="0">
                <a:solidFill>
                  <a:srgbClr val="005087"/>
                </a:solidFill>
                <a:latin typeface="Arial"/>
                <a:ea typeface="Arial"/>
                <a:cs typeface="Arial"/>
                <a:sym typeface="Arial"/>
              </a:rPr>
              <a:t>Deactivate Accounts.</a:t>
            </a:r>
            <a:endParaRPr sz="2800" b="0" i="0" u="none" strike="noStrike" cap="none" dirty="0">
              <a:solidFill>
                <a:srgbClr val="005087"/>
              </a:solidFill>
              <a:latin typeface="Arial"/>
              <a:ea typeface="Arial"/>
              <a:cs typeface="Arial"/>
              <a:sym typeface="Arial"/>
            </a:endParaRPr>
          </a:p>
          <a:p>
            <a:pPr marL="596900" marR="0" lvl="0" indent="-457200" algn="l" rtl="0">
              <a:lnSpc>
                <a:spcPct val="100000"/>
              </a:lnSpc>
              <a:spcBef>
                <a:spcPts val="0"/>
              </a:spcBef>
              <a:spcAft>
                <a:spcPts val="0"/>
              </a:spcAft>
              <a:buSzPts val="2800"/>
              <a:buChar char="➢"/>
            </a:pPr>
            <a:r>
              <a:rPr lang="en-US" sz="2800" dirty="0">
                <a:solidFill>
                  <a:srgbClr val="005087"/>
                </a:solidFill>
              </a:rPr>
              <a:t>Guides.</a:t>
            </a:r>
            <a:endParaRPr sz="2800" dirty="0">
              <a:solidFill>
                <a:srgbClr val="005087"/>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95"/>
          <p:cNvSpPr txBox="1">
            <a:spLocks noGrp="1"/>
          </p:cNvSpPr>
          <p:nvPr>
            <p:ph type="title"/>
          </p:nvPr>
        </p:nvSpPr>
        <p:spPr>
          <a:xfrm>
            <a:off x="187658" y="618567"/>
            <a:ext cx="7174037" cy="6858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Tools to Reduce Misuse/Fraud</a:t>
            </a:r>
            <a:endParaRPr sz="3600" dirty="0">
              <a:solidFill>
                <a:srgbClr val="005087"/>
              </a:solidFill>
              <a:latin typeface="Arial"/>
              <a:ea typeface="Arial"/>
              <a:cs typeface="Arial"/>
              <a:sym typeface="Arial"/>
            </a:endParaRPr>
          </a:p>
        </p:txBody>
      </p:sp>
      <p:sp>
        <p:nvSpPr>
          <p:cNvPr id="681" name="Google Shape;681;p95"/>
          <p:cNvSpPr txBox="1"/>
          <p:nvPr/>
        </p:nvSpPr>
        <p:spPr>
          <a:xfrm>
            <a:off x="1009730" y="1304367"/>
            <a:ext cx="6583800" cy="3432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100" b="1" dirty="0">
                <a:solidFill>
                  <a:srgbClr val="005087"/>
                </a:solidFill>
              </a:rPr>
              <a:t>Purchase</a:t>
            </a:r>
            <a:r>
              <a:rPr lang="en-US" sz="2100" b="1" i="0" u="none" strike="noStrike" cap="none" dirty="0">
                <a:solidFill>
                  <a:srgbClr val="005087"/>
                </a:solidFill>
              </a:rPr>
              <a:t> A/OPCs can:</a:t>
            </a:r>
            <a:endParaRPr sz="2100" b="1" i="0" u="none" strike="noStrike" cap="none" dirty="0">
              <a:solidFill>
                <a:srgbClr val="005087"/>
              </a:solidFill>
            </a:endParaRPr>
          </a:p>
          <a:p>
            <a:pPr marL="596900" marR="0" lvl="0" indent="-457200" algn="l" rtl="0">
              <a:lnSpc>
                <a:spcPct val="100000"/>
              </a:lnSpc>
              <a:spcBef>
                <a:spcPts val="0"/>
              </a:spcBef>
              <a:spcAft>
                <a:spcPts val="0"/>
              </a:spcAft>
              <a:buClr>
                <a:srgbClr val="000000"/>
              </a:buClr>
              <a:buSzPts val="2800"/>
              <a:buFont typeface="Noto Sans"/>
              <a:buChar char="➢"/>
            </a:pPr>
            <a:r>
              <a:rPr lang="en-US" sz="2800" b="0" i="0" u="none" strike="noStrike" cap="none" dirty="0">
                <a:solidFill>
                  <a:srgbClr val="005087"/>
                </a:solidFill>
                <a:latin typeface="Arial"/>
                <a:ea typeface="Arial"/>
                <a:cs typeface="Arial"/>
                <a:sym typeface="Arial"/>
              </a:rPr>
              <a:t>Establish policies and procedures to detect fraud, waste and abuse.</a:t>
            </a:r>
            <a:endParaRPr sz="1800" b="0" i="0" u="none" strike="noStrike" cap="none" dirty="0">
              <a:solidFill>
                <a:schemeClr val="dk1"/>
              </a:solidFill>
              <a:latin typeface="Calibri"/>
              <a:ea typeface="Calibri"/>
              <a:cs typeface="Calibri"/>
              <a:sym typeface="Calibri"/>
            </a:endParaRPr>
          </a:p>
          <a:p>
            <a:pPr marL="596900" marR="0" lvl="0" indent="-457200" algn="l" rtl="0">
              <a:lnSpc>
                <a:spcPct val="100000"/>
              </a:lnSpc>
              <a:spcBef>
                <a:spcPts val="0"/>
              </a:spcBef>
              <a:spcAft>
                <a:spcPts val="0"/>
              </a:spcAft>
              <a:buClr>
                <a:srgbClr val="000000"/>
              </a:buClr>
              <a:buSzPts val="2800"/>
              <a:buFont typeface="Noto Sans"/>
              <a:buChar char="➢"/>
            </a:pPr>
            <a:r>
              <a:rPr lang="en-US" sz="2800" b="0" i="0" u="none" strike="noStrike" cap="none" dirty="0">
                <a:solidFill>
                  <a:srgbClr val="005087"/>
                </a:solidFill>
                <a:latin typeface="Arial"/>
                <a:ea typeface="Arial"/>
                <a:cs typeface="Arial"/>
                <a:sym typeface="Arial"/>
              </a:rPr>
              <a:t>Emphasize standards of conduct and clearly state consequences for misuse.</a:t>
            </a:r>
            <a:endParaRPr sz="1800" b="0" i="0" u="none" strike="noStrike" cap="none" dirty="0">
              <a:solidFill>
                <a:schemeClr val="dk1"/>
              </a:solidFill>
              <a:latin typeface="Calibri"/>
              <a:ea typeface="Calibri"/>
              <a:cs typeface="Calibri"/>
              <a:sym typeface="Calibri"/>
            </a:endParaRPr>
          </a:p>
          <a:p>
            <a:pPr marL="596900" marR="0" lvl="0" indent="-457200" algn="l" rtl="0">
              <a:lnSpc>
                <a:spcPct val="100000"/>
              </a:lnSpc>
              <a:spcBef>
                <a:spcPts val="0"/>
              </a:spcBef>
              <a:spcAft>
                <a:spcPts val="0"/>
              </a:spcAft>
              <a:buClr>
                <a:srgbClr val="000000"/>
              </a:buClr>
              <a:buSzPts val="2800"/>
              <a:buFont typeface="Noto Sans"/>
              <a:buChar char="➢"/>
            </a:pPr>
            <a:r>
              <a:rPr lang="en-US" sz="2800" b="0" i="0" u="none" strike="noStrike" cap="none" dirty="0">
                <a:solidFill>
                  <a:srgbClr val="005087"/>
                </a:solidFill>
                <a:latin typeface="Arial"/>
                <a:ea typeface="Arial"/>
                <a:cs typeface="Arial"/>
                <a:sym typeface="Arial"/>
              </a:rPr>
              <a:t>Manage delinquency and implement proper training.</a:t>
            </a:r>
            <a:endParaRPr sz="18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98"/>
          <p:cNvSpPr txBox="1">
            <a:spLocks noGrp="1"/>
          </p:cNvSpPr>
          <p:nvPr>
            <p:ph type="title"/>
          </p:nvPr>
        </p:nvSpPr>
        <p:spPr>
          <a:xfrm>
            <a:off x="457200" y="1937905"/>
            <a:ext cx="8229600" cy="9939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rgbClr val="005087"/>
              </a:buClr>
              <a:buSzPts val="1400"/>
              <a:buFont typeface="Arial"/>
              <a:buNone/>
            </a:pPr>
            <a:r>
              <a:rPr lang="en-US" dirty="0"/>
              <a:t>Best Practices</a:t>
            </a:r>
            <a:endParaRPr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99"/>
          <p:cNvSpPr txBox="1">
            <a:spLocks noGrp="1"/>
          </p:cNvSpPr>
          <p:nvPr>
            <p:ph type="title"/>
          </p:nvPr>
        </p:nvSpPr>
        <p:spPr>
          <a:xfrm>
            <a:off x="1027468" y="624863"/>
            <a:ext cx="6156900" cy="59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Best Practices - Suggestions</a:t>
            </a:r>
            <a:br>
              <a:rPr lang="en-US" sz="3600" dirty="0">
                <a:solidFill>
                  <a:srgbClr val="005087"/>
                </a:solidFill>
                <a:latin typeface="Arial"/>
                <a:ea typeface="Arial"/>
                <a:cs typeface="Arial"/>
                <a:sym typeface="Arial"/>
              </a:rPr>
            </a:br>
            <a:endParaRPr sz="3600" dirty="0">
              <a:solidFill>
                <a:srgbClr val="005087"/>
              </a:solidFill>
              <a:latin typeface="Arial"/>
              <a:ea typeface="Arial"/>
              <a:cs typeface="Arial"/>
              <a:sym typeface="Arial"/>
            </a:endParaRPr>
          </a:p>
        </p:txBody>
      </p:sp>
      <p:sp>
        <p:nvSpPr>
          <p:cNvPr id="708" name="Google Shape;708;p99"/>
          <p:cNvSpPr txBox="1"/>
          <p:nvPr/>
        </p:nvSpPr>
        <p:spPr>
          <a:xfrm>
            <a:off x="441870" y="1395851"/>
            <a:ext cx="8407200" cy="3555600"/>
          </a:xfrm>
          <a:prstGeom prst="rect">
            <a:avLst/>
          </a:prstGeom>
          <a:noFill/>
          <a:ln>
            <a:noFill/>
          </a:ln>
        </p:spPr>
        <p:txBody>
          <a:bodyPr spcFirstLastPara="1" wrap="square" lIns="91425" tIns="45700" rIns="91425" bIns="45700" anchor="t" anchorCtr="0">
            <a:spAutoFit/>
          </a:bodyPr>
          <a:lstStyle/>
          <a:p>
            <a:pPr marL="457200" marR="0" lvl="0" indent="-387350" algn="l" rtl="0">
              <a:lnSpc>
                <a:spcPct val="100000"/>
              </a:lnSpc>
              <a:spcBef>
                <a:spcPts val="0"/>
              </a:spcBef>
              <a:spcAft>
                <a:spcPts val="0"/>
              </a:spcAft>
              <a:buClr>
                <a:schemeClr val="dk1"/>
              </a:buClr>
              <a:buSzPts val="2500"/>
              <a:buChar char="➢"/>
            </a:pPr>
            <a:r>
              <a:rPr lang="en-US" sz="2500" b="0" i="0" u="none" strike="noStrike" cap="none" dirty="0">
                <a:solidFill>
                  <a:srgbClr val="005087"/>
                </a:solidFill>
                <a:latin typeface="Arial"/>
                <a:ea typeface="Arial"/>
                <a:cs typeface="Arial"/>
                <a:sym typeface="Arial"/>
              </a:rPr>
              <a:t>Train account holders on the proper use of the </a:t>
            </a:r>
            <a:r>
              <a:rPr lang="en-US" sz="2500" dirty="0">
                <a:solidFill>
                  <a:srgbClr val="005087"/>
                </a:solidFill>
              </a:rPr>
              <a:t>purchase</a:t>
            </a:r>
            <a:r>
              <a:rPr lang="en-US" sz="2500" b="0" i="0" u="none" strike="noStrike" cap="none" dirty="0">
                <a:solidFill>
                  <a:srgbClr val="005087"/>
                </a:solidFill>
                <a:latin typeface="Arial"/>
                <a:ea typeface="Arial"/>
                <a:cs typeface="Arial"/>
                <a:sym typeface="Arial"/>
              </a:rPr>
              <a:t> account. Use ethics training as another source for instruction.</a:t>
            </a:r>
            <a:endParaRPr sz="2000" dirty="0">
              <a:solidFill>
                <a:schemeClr val="dk1"/>
              </a:solidFill>
              <a:latin typeface="Calibri"/>
              <a:ea typeface="Calibri"/>
              <a:cs typeface="Calibri"/>
              <a:sym typeface="Calibri"/>
            </a:endParaRPr>
          </a:p>
          <a:p>
            <a:pPr marL="457200" marR="0" lvl="0" indent="-387350" algn="l" rtl="0">
              <a:lnSpc>
                <a:spcPct val="100000"/>
              </a:lnSpc>
              <a:spcBef>
                <a:spcPts val="0"/>
              </a:spcBef>
              <a:spcAft>
                <a:spcPts val="0"/>
              </a:spcAft>
              <a:buClr>
                <a:schemeClr val="dk1"/>
              </a:buClr>
              <a:buSzPts val="2500"/>
              <a:buChar char="➢"/>
            </a:pPr>
            <a:r>
              <a:rPr lang="en-US" sz="2500" b="0" i="0" u="none" strike="noStrike" cap="none" dirty="0">
                <a:solidFill>
                  <a:srgbClr val="005087"/>
                </a:solidFill>
                <a:latin typeface="Arial"/>
                <a:ea typeface="Arial"/>
                <a:cs typeface="Arial"/>
                <a:sym typeface="Arial"/>
              </a:rPr>
              <a:t>Develop a </a:t>
            </a:r>
            <a:r>
              <a:rPr lang="en-US" sz="2500" dirty="0">
                <a:solidFill>
                  <a:srgbClr val="005087"/>
                </a:solidFill>
              </a:rPr>
              <a:t>purchase</a:t>
            </a:r>
            <a:r>
              <a:rPr lang="en-US" sz="2500" b="0" i="0" u="none" strike="noStrike" cap="none" dirty="0">
                <a:solidFill>
                  <a:srgbClr val="005087"/>
                </a:solidFill>
                <a:latin typeface="Arial"/>
                <a:ea typeface="Arial"/>
                <a:cs typeface="Arial"/>
                <a:sym typeface="Arial"/>
              </a:rPr>
              <a:t> hotline to respond to account holder questions.</a:t>
            </a:r>
            <a:endParaRPr sz="2000" dirty="0">
              <a:solidFill>
                <a:schemeClr val="dk1"/>
              </a:solidFill>
              <a:latin typeface="Calibri"/>
              <a:ea typeface="Calibri"/>
              <a:cs typeface="Calibri"/>
              <a:sym typeface="Calibri"/>
            </a:endParaRPr>
          </a:p>
          <a:p>
            <a:pPr marL="457200" marR="0" lvl="0" indent="-387350" algn="l" rtl="0">
              <a:lnSpc>
                <a:spcPct val="100000"/>
              </a:lnSpc>
              <a:spcBef>
                <a:spcPts val="0"/>
              </a:spcBef>
              <a:spcAft>
                <a:spcPts val="0"/>
              </a:spcAft>
              <a:buClr>
                <a:schemeClr val="dk1"/>
              </a:buClr>
              <a:buSzPts val="2500"/>
              <a:buChar char="➢"/>
            </a:pPr>
            <a:r>
              <a:rPr lang="en-US" sz="2500" b="0" i="0" u="none" strike="noStrike" cap="none" dirty="0">
                <a:solidFill>
                  <a:srgbClr val="005087"/>
                </a:solidFill>
                <a:latin typeface="Arial"/>
                <a:ea typeface="Arial"/>
                <a:cs typeface="Arial"/>
                <a:sym typeface="Arial"/>
              </a:rPr>
              <a:t>Develop and maintain a </a:t>
            </a:r>
            <a:r>
              <a:rPr lang="en-US" sz="2500" dirty="0">
                <a:solidFill>
                  <a:srgbClr val="005087"/>
                </a:solidFill>
              </a:rPr>
              <a:t>purchase</a:t>
            </a:r>
            <a:r>
              <a:rPr lang="en-US" sz="2500" b="0" i="0" u="none" strike="noStrike" cap="none" dirty="0">
                <a:solidFill>
                  <a:srgbClr val="005087"/>
                </a:solidFill>
                <a:latin typeface="Arial"/>
                <a:ea typeface="Arial"/>
                <a:cs typeface="Arial"/>
                <a:sym typeface="Arial"/>
              </a:rPr>
              <a:t>-specific website for your agency.</a:t>
            </a:r>
            <a:endParaRPr sz="2000" dirty="0">
              <a:solidFill>
                <a:schemeClr val="dk1"/>
              </a:solidFill>
              <a:latin typeface="Calibri"/>
              <a:ea typeface="Calibri"/>
              <a:cs typeface="Calibri"/>
              <a:sym typeface="Calibri"/>
            </a:endParaRPr>
          </a:p>
          <a:p>
            <a:pPr marL="457200" marR="0" lvl="0" indent="-387350" algn="l" rtl="0">
              <a:lnSpc>
                <a:spcPct val="100000"/>
              </a:lnSpc>
              <a:spcBef>
                <a:spcPts val="0"/>
              </a:spcBef>
              <a:spcAft>
                <a:spcPts val="0"/>
              </a:spcAft>
              <a:buClr>
                <a:schemeClr val="dk1"/>
              </a:buClr>
              <a:buSzPts val="2500"/>
              <a:buChar char="➢"/>
            </a:pPr>
            <a:r>
              <a:rPr lang="en-US" sz="2500" b="0" i="0" u="none" strike="noStrike" cap="none" dirty="0">
                <a:solidFill>
                  <a:srgbClr val="005087"/>
                </a:solidFill>
                <a:latin typeface="Arial"/>
                <a:ea typeface="Arial"/>
                <a:cs typeface="Arial"/>
                <a:sym typeface="Arial"/>
              </a:rPr>
              <a:t>Create a monthly newsletter for agency </a:t>
            </a:r>
            <a:r>
              <a:rPr lang="en-US" sz="2500" dirty="0">
                <a:solidFill>
                  <a:srgbClr val="005087"/>
                </a:solidFill>
              </a:rPr>
              <a:t>purchase</a:t>
            </a:r>
            <a:r>
              <a:rPr lang="en-US" sz="2500" b="0" i="0" u="none" strike="noStrike" cap="none" dirty="0">
                <a:solidFill>
                  <a:srgbClr val="005087"/>
                </a:solidFill>
                <a:latin typeface="Arial"/>
                <a:ea typeface="Arial"/>
                <a:cs typeface="Arial"/>
                <a:sym typeface="Arial"/>
              </a:rPr>
              <a:t> policies and procedures.</a:t>
            </a:r>
            <a:endParaRPr sz="20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100"/>
          <p:cNvSpPr txBox="1">
            <a:spLocks noGrp="1"/>
          </p:cNvSpPr>
          <p:nvPr>
            <p:ph type="title"/>
          </p:nvPr>
        </p:nvSpPr>
        <p:spPr>
          <a:xfrm>
            <a:off x="1027468" y="624863"/>
            <a:ext cx="6421200" cy="59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Best Practices - Suggestions</a:t>
            </a:r>
            <a:br>
              <a:rPr lang="en-US" sz="3600" dirty="0">
                <a:solidFill>
                  <a:srgbClr val="005087"/>
                </a:solidFill>
                <a:latin typeface="Arial"/>
                <a:ea typeface="Arial"/>
                <a:cs typeface="Arial"/>
                <a:sym typeface="Arial"/>
              </a:rPr>
            </a:br>
            <a:br>
              <a:rPr lang="en-US" sz="3600" dirty="0">
                <a:solidFill>
                  <a:srgbClr val="005087"/>
                </a:solidFill>
                <a:latin typeface="Arial"/>
                <a:ea typeface="Arial"/>
                <a:cs typeface="Arial"/>
                <a:sym typeface="Arial"/>
              </a:rPr>
            </a:br>
            <a:endParaRPr sz="3600" dirty="0">
              <a:solidFill>
                <a:srgbClr val="005087"/>
              </a:solidFill>
              <a:latin typeface="Arial"/>
              <a:ea typeface="Arial"/>
              <a:cs typeface="Arial"/>
              <a:sym typeface="Arial"/>
            </a:endParaRPr>
          </a:p>
        </p:txBody>
      </p:sp>
      <p:sp>
        <p:nvSpPr>
          <p:cNvPr id="715" name="Google Shape;715;p100"/>
          <p:cNvSpPr txBox="1"/>
          <p:nvPr/>
        </p:nvSpPr>
        <p:spPr>
          <a:xfrm>
            <a:off x="441870" y="1395851"/>
            <a:ext cx="8407200" cy="3170058"/>
          </a:xfrm>
          <a:prstGeom prst="rect">
            <a:avLst/>
          </a:prstGeom>
          <a:noFill/>
          <a:ln>
            <a:noFill/>
          </a:ln>
        </p:spPr>
        <p:txBody>
          <a:bodyPr spcFirstLastPara="1" wrap="square" lIns="91425" tIns="45700" rIns="91425" bIns="45700" anchor="t" anchorCtr="0">
            <a:spAutoFit/>
          </a:bodyPr>
          <a:lstStyle/>
          <a:p>
            <a:pPr marL="457200" marR="0" lvl="0" indent="-387350" algn="l" rtl="0">
              <a:lnSpc>
                <a:spcPct val="100000"/>
              </a:lnSpc>
              <a:spcBef>
                <a:spcPts val="0"/>
              </a:spcBef>
              <a:spcAft>
                <a:spcPts val="0"/>
              </a:spcAft>
              <a:buSzPts val="2500"/>
              <a:buFont typeface="Arial"/>
              <a:buChar char="➢"/>
            </a:pPr>
            <a:r>
              <a:rPr lang="en-US" sz="2500" b="0" i="0" u="none" strike="noStrike" cap="none" dirty="0">
                <a:solidFill>
                  <a:srgbClr val="005087"/>
                </a:solidFill>
                <a:latin typeface="Arial"/>
                <a:ea typeface="Arial"/>
                <a:cs typeface="Arial"/>
                <a:sym typeface="Arial"/>
              </a:rPr>
              <a:t>Publish “Frequently Asked Questions” on the agency internal website.</a:t>
            </a:r>
            <a:endParaRPr sz="2500" dirty="0">
              <a:solidFill>
                <a:schemeClr val="dk1"/>
              </a:solidFill>
              <a:latin typeface="Calibri"/>
              <a:ea typeface="Calibri"/>
              <a:cs typeface="Calibri"/>
              <a:sym typeface="Calibri"/>
            </a:endParaRPr>
          </a:p>
          <a:p>
            <a:pPr marL="457200" marR="0" lvl="0" indent="-387350" algn="l" rtl="0">
              <a:lnSpc>
                <a:spcPct val="100000"/>
              </a:lnSpc>
              <a:spcBef>
                <a:spcPts val="0"/>
              </a:spcBef>
              <a:spcAft>
                <a:spcPts val="0"/>
              </a:spcAft>
              <a:buSzPts val="2500"/>
              <a:buFont typeface="Arial"/>
              <a:buChar char="➢"/>
            </a:pPr>
            <a:r>
              <a:rPr lang="en-US" sz="2500" b="0" i="0" u="none" strike="noStrike" cap="none" dirty="0">
                <a:solidFill>
                  <a:srgbClr val="005087"/>
                </a:solidFill>
                <a:latin typeface="Arial"/>
                <a:ea typeface="Arial"/>
                <a:cs typeface="Arial"/>
                <a:sym typeface="Arial"/>
              </a:rPr>
              <a:t>Send periodic reminders on agency </a:t>
            </a:r>
            <a:r>
              <a:rPr lang="en-US" sz="2500" dirty="0">
                <a:solidFill>
                  <a:srgbClr val="005087"/>
                </a:solidFill>
              </a:rPr>
              <a:t>purchase</a:t>
            </a:r>
            <a:r>
              <a:rPr lang="en-US" sz="2500" b="0" i="0" u="none" strike="noStrike" cap="none" dirty="0">
                <a:solidFill>
                  <a:srgbClr val="005087"/>
                </a:solidFill>
                <a:latin typeface="Arial"/>
                <a:ea typeface="Arial"/>
                <a:cs typeface="Arial"/>
                <a:sym typeface="Arial"/>
              </a:rPr>
              <a:t> policies and procedures.</a:t>
            </a:r>
            <a:endParaRPr sz="2500" dirty="0">
              <a:solidFill>
                <a:schemeClr val="dk1"/>
              </a:solidFill>
              <a:latin typeface="Calibri"/>
              <a:ea typeface="Calibri"/>
              <a:cs typeface="Calibri"/>
              <a:sym typeface="Calibri"/>
            </a:endParaRPr>
          </a:p>
          <a:p>
            <a:pPr marL="457200" marR="0" lvl="0" indent="-387350" algn="l" rtl="0">
              <a:lnSpc>
                <a:spcPct val="100000"/>
              </a:lnSpc>
              <a:spcBef>
                <a:spcPts val="0"/>
              </a:spcBef>
              <a:spcAft>
                <a:spcPts val="0"/>
              </a:spcAft>
              <a:buSzPts val="2500"/>
              <a:buFont typeface="Arial"/>
              <a:buChar char="➢"/>
            </a:pPr>
            <a:r>
              <a:rPr lang="en-US" sz="2500" b="0" i="0" u="none" strike="noStrike" cap="none" dirty="0">
                <a:solidFill>
                  <a:srgbClr val="005087"/>
                </a:solidFill>
                <a:latin typeface="Arial"/>
                <a:ea typeface="Arial"/>
                <a:cs typeface="Arial"/>
                <a:sym typeface="Arial"/>
              </a:rPr>
              <a:t>Hold orientation sessions with new account holders.</a:t>
            </a:r>
            <a:endParaRPr sz="2500" dirty="0">
              <a:solidFill>
                <a:schemeClr val="dk1"/>
              </a:solidFill>
              <a:latin typeface="Calibri"/>
              <a:ea typeface="Calibri"/>
              <a:cs typeface="Calibri"/>
              <a:sym typeface="Calibri"/>
            </a:endParaRPr>
          </a:p>
          <a:p>
            <a:pPr marL="457200" marR="0" lvl="0" indent="-387350" algn="l" rtl="0">
              <a:lnSpc>
                <a:spcPct val="100000"/>
              </a:lnSpc>
              <a:spcBef>
                <a:spcPts val="0"/>
              </a:spcBef>
              <a:spcAft>
                <a:spcPts val="0"/>
              </a:spcAft>
              <a:buSzPts val="2500"/>
              <a:buFont typeface="Arial"/>
              <a:buChar char="➢"/>
            </a:pPr>
            <a:r>
              <a:rPr lang="en-US" sz="2500" b="0" i="0" u="none" strike="noStrike" cap="none" dirty="0">
                <a:solidFill>
                  <a:srgbClr val="005087"/>
                </a:solidFill>
                <a:latin typeface="Arial"/>
                <a:ea typeface="Arial"/>
                <a:cs typeface="Arial"/>
                <a:sym typeface="Arial"/>
              </a:rPr>
              <a:t>Email updates to A/OPCs at all levels on program changes.</a:t>
            </a:r>
          </a:p>
          <a:p>
            <a:pPr marL="457200" indent="-387350">
              <a:buSzPts val="2500"/>
              <a:buFont typeface="Arial"/>
              <a:buChar char="➢"/>
            </a:pPr>
            <a:r>
              <a:rPr lang="en-US" sz="2500" dirty="0">
                <a:solidFill>
                  <a:srgbClr val="005087"/>
                </a:solidFill>
                <a:latin typeface="+mj-lt"/>
                <a:ea typeface="Arial"/>
                <a:cs typeface="Arial"/>
                <a:sym typeface="Arial"/>
              </a:rPr>
              <a:t>Perf</a:t>
            </a:r>
            <a:r>
              <a:rPr lang="en-US" sz="2500" dirty="0">
                <a:solidFill>
                  <a:srgbClr val="005087"/>
                </a:solidFill>
                <a:latin typeface="+mj-lt"/>
              </a:rPr>
              <a:t>orm annual review.</a:t>
            </a:r>
            <a:endParaRPr lang="en-US" sz="2500" b="0" i="0" u="none" strike="noStrike" cap="none" dirty="0">
              <a:solidFill>
                <a:srgbClr val="005087"/>
              </a:solidFill>
              <a:latin typeface="+mj-lt"/>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Google Shape;721;p101"/>
          <p:cNvSpPr txBox="1">
            <a:spLocks noGrp="1"/>
          </p:cNvSpPr>
          <p:nvPr>
            <p:ph type="title"/>
          </p:nvPr>
        </p:nvSpPr>
        <p:spPr>
          <a:xfrm>
            <a:off x="-736" y="627524"/>
            <a:ext cx="6524400" cy="571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Best Practices - Reporting</a:t>
            </a:r>
            <a:endParaRPr dirty="0"/>
          </a:p>
        </p:txBody>
      </p:sp>
      <p:sp>
        <p:nvSpPr>
          <p:cNvPr id="722" name="Google Shape;722;p101"/>
          <p:cNvSpPr txBox="1"/>
          <p:nvPr/>
        </p:nvSpPr>
        <p:spPr>
          <a:xfrm>
            <a:off x="441870" y="1395851"/>
            <a:ext cx="8407200" cy="2786100"/>
          </a:xfrm>
          <a:prstGeom prst="rect">
            <a:avLst/>
          </a:prstGeom>
          <a:noFill/>
          <a:ln>
            <a:noFill/>
          </a:ln>
        </p:spPr>
        <p:txBody>
          <a:bodyPr spcFirstLastPara="1" wrap="square" lIns="91425" tIns="45700" rIns="91425" bIns="45700" anchor="t" anchorCtr="0">
            <a:spAutoFit/>
          </a:bodyPr>
          <a:lstStyle/>
          <a:p>
            <a:pPr marL="457200" marR="0" lvl="0" indent="-387350" algn="l" rtl="0">
              <a:lnSpc>
                <a:spcPct val="100000"/>
              </a:lnSpc>
              <a:spcBef>
                <a:spcPts val="0"/>
              </a:spcBef>
              <a:spcAft>
                <a:spcPts val="0"/>
              </a:spcAft>
              <a:buSzPts val="2500"/>
              <a:buChar char="➢"/>
            </a:pPr>
            <a:r>
              <a:rPr lang="en-US" sz="2500" b="0" i="0" u="none" strike="noStrike" cap="none" dirty="0">
                <a:solidFill>
                  <a:srgbClr val="005087"/>
                </a:solidFill>
                <a:latin typeface="Arial"/>
                <a:ea typeface="Arial"/>
                <a:cs typeface="Arial"/>
                <a:sym typeface="Arial"/>
              </a:rPr>
              <a:t>A/OPCs have access to reports to manage your </a:t>
            </a:r>
            <a:r>
              <a:rPr lang="en-US" sz="2500" dirty="0">
                <a:solidFill>
                  <a:srgbClr val="005087"/>
                </a:solidFill>
              </a:rPr>
              <a:t>purchase</a:t>
            </a:r>
            <a:r>
              <a:rPr lang="en-US" sz="2500" b="0" i="0" u="none" strike="noStrike" cap="none" dirty="0">
                <a:solidFill>
                  <a:srgbClr val="005087"/>
                </a:solidFill>
                <a:latin typeface="Arial"/>
                <a:ea typeface="Arial"/>
                <a:cs typeface="Arial"/>
                <a:sym typeface="Arial"/>
              </a:rPr>
              <a:t> program effectively through your bank’s Electronic Access System (EAS).</a:t>
            </a:r>
            <a:endParaRPr sz="2500" dirty="0">
              <a:solidFill>
                <a:schemeClr val="dk1"/>
              </a:solidFill>
              <a:latin typeface="Calibri"/>
              <a:ea typeface="Calibri"/>
              <a:cs typeface="Calibri"/>
              <a:sym typeface="Calibri"/>
            </a:endParaRPr>
          </a:p>
          <a:p>
            <a:pPr marL="457200" marR="0" lvl="0" indent="-387350" algn="l" rtl="0">
              <a:lnSpc>
                <a:spcPct val="100000"/>
              </a:lnSpc>
              <a:spcBef>
                <a:spcPts val="0"/>
              </a:spcBef>
              <a:spcAft>
                <a:spcPts val="0"/>
              </a:spcAft>
              <a:buSzPts val="2500"/>
              <a:buChar char="➢"/>
            </a:pPr>
            <a:r>
              <a:rPr lang="en-US" sz="2500" b="0" i="0" u="none" strike="noStrike" cap="none" dirty="0">
                <a:solidFill>
                  <a:srgbClr val="005087"/>
                </a:solidFill>
                <a:latin typeface="Arial"/>
                <a:ea typeface="Arial"/>
                <a:cs typeface="Arial"/>
                <a:sym typeface="Arial"/>
              </a:rPr>
              <a:t>A/OPCs should reach out to your bank for User ID/password.</a:t>
            </a:r>
            <a:endParaRPr sz="2500" dirty="0">
              <a:solidFill>
                <a:schemeClr val="dk1"/>
              </a:solidFill>
              <a:latin typeface="Calibri"/>
              <a:ea typeface="Calibri"/>
              <a:cs typeface="Calibri"/>
              <a:sym typeface="Calibri"/>
            </a:endParaRPr>
          </a:p>
          <a:p>
            <a:pPr marL="457200" marR="0" lvl="0" indent="-387350" algn="l" rtl="0">
              <a:lnSpc>
                <a:spcPct val="100000"/>
              </a:lnSpc>
              <a:spcBef>
                <a:spcPts val="0"/>
              </a:spcBef>
              <a:spcAft>
                <a:spcPts val="0"/>
              </a:spcAft>
              <a:buSzPts val="2500"/>
              <a:buChar char="➢"/>
            </a:pPr>
            <a:r>
              <a:rPr lang="en-US" sz="2500" b="0" i="0" u="none" strike="noStrike" cap="none" dirty="0">
                <a:solidFill>
                  <a:srgbClr val="005087"/>
                </a:solidFill>
                <a:latin typeface="Arial"/>
                <a:ea typeface="Arial"/>
                <a:cs typeface="Arial"/>
                <a:sym typeface="Arial"/>
              </a:rPr>
              <a:t>EAS allows for the monitoring of account holder transactions at any time.</a:t>
            </a:r>
            <a:endParaRPr sz="25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102"/>
          <p:cNvSpPr txBox="1">
            <a:spLocks noGrp="1"/>
          </p:cNvSpPr>
          <p:nvPr>
            <p:ph type="title"/>
          </p:nvPr>
        </p:nvSpPr>
        <p:spPr>
          <a:xfrm>
            <a:off x="-736" y="627524"/>
            <a:ext cx="6524400" cy="571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Best Practices - Reporting</a:t>
            </a:r>
            <a:endParaRPr dirty="0"/>
          </a:p>
        </p:txBody>
      </p:sp>
      <p:sp>
        <p:nvSpPr>
          <p:cNvPr id="729" name="Google Shape;729;p102"/>
          <p:cNvSpPr txBox="1"/>
          <p:nvPr/>
        </p:nvSpPr>
        <p:spPr>
          <a:xfrm>
            <a:off x="441870" y="1395851"/>
            <a:ext cx="8407200" cy="3554779"/>
          </a:xfrm>
          <a:prstGeom prst="rect">
            <a:avLst/>
          </a:prstGeom>
          <a:noFill/>
          <a:ln>
            <a:noFill/>
          </a:ln>
        </p:spPr>
        <p:txBody>
          <a:bodyPr spcFirstLastPara="1" wrap="square" lIns="91425" tIns="45700" rIns="91425" bIns="45700" anchor="t" anchorCtr="0">
            <a:spAutoFit/>
          </a:bodyPr>
          <a:lstStyle/>
          <a:p>
            <a:pPr marL="457200" marR="0" lvl="0" indent="-387350" algn="l" rtl="0">
              <a:lnSpc>
                <a:spcPct val="100000"/>
              </a:lnSpc>
              <a:spcBef>
                <a:spcPts val="0"/>
              </a:spcBef>
              <a:spcAft>
                <a:spcPts val="0"/>
              </a:spcAft>
              <a:buSzPts val="2500"/>
              <a:buFont typeface="Arial"/>
              <a:buChar char="➢"/>
            </a:pPr>
            <a:r>
              <a:rPr lang="en-US" sz="2500" b="0" i="0" u="none" strike="noStrike" cap="none" dirty="0">
                <a:solidFill>
                  <a:srgbClr val="005087"/>
                </a:solidFill>
                <a:latin typeface="+mj-lt"/>
                <a:ea typeface="Arial"/>
                <a:cs typeface="Arial"/>
                <a:sym typeface="Arial"/>
              </a:rPr>
              <a:t>Take the time to understand all available reports.</a:t>
            </a:r>
          </a:p>
          <a:p>
            <a:pPr marL="457200" marR="0" lvl="0" indent="-387350" algn="l" rtl="0">
              <a:lnSpc>
                <a:spcPct val="100000"/>
              </a:lnSpc>
              <a:spcBef>
                <a:spcPts val="0"/>
              </a:spcBef>
              <a:spcAft>
                <a:spcPts val="0"/>
              </a:spcAft>
              <a:buSzPts val="2500"/>
              <a:buFont typeface="Arial"/>
              <a:buChar char="➢"/>
            </a:pPr>
            <a:r>
              <a:rPr lang="en-US" sz="2500" b="0" i="0" u="none" strike="noStrike" cap="none" dirty="0">
                <a:solidFill>
                  <a:srgbClr val="005087"/>
                </a:solidFill>
                <a:latin typeface="+mj-lt"/>
                <a:ea typeface="Arial"/>
                <a:cs typeface="Arial"/>
                <a:sym typeface="Arial"/>
              </a:rPr>
              <a:t>Proactively review reports regularly.</a:t>
            </a:r>
            <a:endParaRPr lang="en-US" sz="2500" dirty="0">
              <a:solidFill>
                <a:schemeClr val="dk1"/>
              </a:solidFill>
              <a:latin typeface="+mj-lt"/>
              <a:cs typeface="Calibri"/>
              <a:sym typeface="Calibri"/>
            </a:endParaRPr>
          </a:p>
          <a:p>
            <a:pPr marL="457200" marR="0" lvl="0" indent="-387350" algn="l" rtl="0">
              <a:lnSpc>
                <a:spcPct val="100000"/>
              </a:lnSpc>
              <a:spcBef>
                <a:spcPts val="0"/>
              </a:spcBef>
              <a:spcAft>
                <a:spcPts val="0"/>
              </a:spcAft>
              <a:buSzPts val="2500"/>
              <a:buFont typeface="Arial"/>
              <a:buChar char="➢"/>
            </a:pPr>
            <a:r>
              <a:rPr lang="en-US" sz="2500" b="0" i="0" u="none" strike="noStrike" cap="none" dirty="0">
                <a:solidFill>
                  <a:srgbClr val="005087"/>
                </a:solidFill>
                <a:latin typeface="+mj-lt"/>
                <a:ea typeface="Arial"/>
                <a:cs typeface="Arial"/>
                <a:sym typeface="Arial"/>
              </a:rPr>
              <a:t>Use exception reports to detect misuse of the </a:t>
            </a:r>
            <a:r>
              <a:rPr lang="en-US" sz="2500" dirty="0">
                <a:solidFill>
                  <a:srgbClr val="005087"/>
                </a:solidFill>
                <a:latin typeface="+mj-lt"/>
              </a:rPr>
              <a:t>purchase</a:t>
            </a:r>
            <a:r>
              <a:rPr lang="en-US" sz="2500" b="0" i="0" u="none" strike="noStrike" cap="none" dirty="0">
                <a:solidFill>
                  <a:srgbClr val="005087"/>
                </a:solidFill>
                <a:latin typeface="+mj-lt"/>
                <a:ea typeface="Arial"/>
                <a:cs typeface="Arial"/>
                <a:sym typeface="Arial"/>
              </a:rPr>
              <a:t> account or unusual spending patterns.</a:t>
            </a:r>
            <a:endParaRPr sz="2500" dirty="0">
              <a:solidFill>
                <a:schemeClr val="dk1"/>
              </a:solidFill>
              <a:latin typeface="+mj-lt"/>
              <a:ea typeface="Calibri"/>
              <a:cs typeface="Calibri"/>
              <a:sym typeface="Calibri"/>
            </a:endParaRPr>
          </a:p>
          <a:p>
            <a:pPr marL="457200" marR="0" lvl="0" indent="-387350" algn="l" rtl="0">
              <a:lnSpc>
                <a:spcPct val="100000"/>
              </a:lnSpc>
              <a:spcBef>
                <a:spcPts val="0"/>
              </a:spcBef>
              <a:spcAft>
                <a:spcPts val="0"/>
              </a:spcAft>
              <a:buSzPts val="2500"/>
              <a:buFont typeface="Arial"/>
              <a:buChar char="➢"/>
            </a:pPr>
            <a:r>
              <a:rPr lang="en-US" sz="2500" b="0" i="0" u="none" strike="noStrike" cap="none" dirty="0">
                <a:solidFill>
                  <a:srgbClr val="005087"/>
                </a:solidFill>
                <a:latin typeface="+mj-lt"/>
                <a:ea typeface="Arial"/>
                <a:cs typeface="Arial"/>
                <a:sym typeface="Arial"/>
              </a:rPr>
              <a:t>Use ad hoc reporting tools to customize and/or develop your own agency reports.</a:t>
            </a:r>
            <a:endParaRPr lang="en-US" sz="2500" dirty="0">
              <a:solidFill>
                <a:srgbClr val="005087"/>
              </a:solidFill>
              <a:latin typeface="+mj-lt"/>
            </a:endParaRPr>
          </a:p>
          <a:p>
            <a:pPr marL="457200" indent="-387350">
              <a:buSzPts val="2500"/>
              <a:buFont typeface="Arial"/>
              <a:buChar char="➢"/>
            </a:pPr>
            <a:r>
              <a:rPr lang="en-US" sz="2500" b="0" i="0" u="none" strike="noStrike" cap="none" dirty="0">
                <a:solidFill>
                  <a:srgbClr val="005087"/>
                </a:solidFill>
                <a:latin typeface="+mj-lt"/>
                <a:ea typeface="Roboto"/>
                <a:cs typeface="Roboto"/>
                <a:sym typeface="Roboto"/>
              </a:rPr>
              <a:t>Save copies of all generated electronic reports, particularly statistical or summary reports. </a:t>
            </a:r>
            <a:endParaRPr lang="en-US" sz="2500" dirty="0">
              <a:solidFill>
                <a:srgbClr val="005087"/>
              </a:solidFill>
              <a:ea typeface="Calibri"/>
            </a:endParaRPr>
          </a:p>
          <a:p>
            <a:pPr marL="457200" marR="0" lvl="0" indent="-387350" algn="l" rtl="0">
              <a:lnSpc>
                <a:spcPct val="100000"/>
              </a:lnSpc>
              <a:spcBef>
                <a:spcPts val="0"/>
              </a:spcBef>
              <a:spcAft>
                <a:spcPts val="0"/>
              </a:spcAft>
              <a:buSzPts val="2500"/>
              <a:buFont typeface="Arial"/>
              <a:buChar char="➢"/>
            </a:pPr>
            <a:endParaRPr sz="25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106"/>
          <p:cNvSpPr txBox="1">
            <a:spLocks noGrp="1"/>
          </p:cNvSpPr>
          <p:nvPr>
            <p:ph type="title"/>
          </p:nvPr>
        </p:nvSpPr>
        <p:spPr>
          <a:xfrm>
            <a:off x="457200" y="1937905"/>
            <a:ext cx="8229600" cy="9939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400"/>
              <a:buNone/>
            </a:pPr>
            <a:r>
              <a:rPr lang="en-US" dirty="0"/>
              <a:t>Resources</a:t>
            </a:r>
            <a:endParaRPr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107"/>
          <p:cNvSpPr txBox="1">
            <a:spLocks noGrp="1"/>
          </p:cNvSpPr>
          <p:nvPr>
            <p:ph type="title"/>
          </p:nvPr>
        </p:nvSpPr>
        <p:spPr>
          <a:xfrm>
            <a:off x="29168" y="624314"/>
            <a:ext cx="8229600" cy="519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5087"/>
              </a:buClr>
              <a:buSzPts val="1400"/>
              <a:buFont typeface="Arial"/>
              <a:buNone/>
            </a:pPr>
            <a:r>
              <a:rPr lang="en-US" sz="3400" b="0" i="0" u="none" strike="noStrike" dirty="0">
                <a:solidFill>
                  <a:srgbClr val="005087"/>
                </a:solidFill>
                <a:latin typeface="Arial"/>
                <a:ea typeface="Arial"/>
                <a:cs typeface="Arial"/>
                <a:sym typeface="Arial"/>
              </a:rPr>
              <a:t>Centralized Mail List Service</a:t>
            </a:r>
            <a:r>
              <a:rPr lang="en-US" sz="3400" b="0" i="0" dirty="0">
                <a:solidFill>
                  <a:srgbClr val="005087"/>
                </a:solidFill>
                <a:latin typeface="Arial"/>
                <a:ea typeface="Arial"/>
                <a:cs typeface="Arial"/>
                <a:sym typeface="Arial"/>
              </a:rPr>
              <a:t> (CMLS)</a:t>
            </a:r>
            <a:r>
              <a:rPr lang="en-US" sz="3400" b="0" i="0" dirty="0">
                <a:solidFill>
                  <a:srgbClr val="005087"/>
                </a:solidFill>
                <a:latin typeface="Roboto"/>
                <a:ea typeface="Roboto"/>
                <a:cs typeface="Roboto"/>
                <a:sym typeface="Roboto"/>
              </a:rPr>
              <a:t> </a:t>
            </a:r>
            <a:endParaRPr sz="3400" dirty="0">
              <a:solidFill>
                <a:srgbClr val="005087"/>
              </a:solidFill>
              <a:latin typeface="Arial"/>
              <a:ea typeface="Arial"/>
              <a:cs typeface="Arial"/>
              <a:sym typeface="Arial"/>
            </a:endParaRPr>
          </a:p>
        </p:txBody>
      </p:sp>
      <p:sp>
        <p:nvSpPr>
          <p:cNvPr id="763" name="Google Shape;763;p107"/>
          <p:cNvSpPr txBox="1"/>
          <p:nvPr/>
        </p:nvSpPr>
        <p:spPr>
          <a:xfrm>
            <a:off x="1016000" y="1940560"/>
            <a:ext cx="7284600" cy="2247300"/>
          </a:xfrm>
          <a:prstGeom prst="rect">
            <a:avLst/>
          </a:prstGeom>
          <a:noFill/>
          <a:ln>
            <a:noFill/>
          </a:ln>
        </p:spPr>
        <p:txBody>
          <a:bodyPr spcFirstLastPara="1" wrap="square" lIns="91425" tIns="45700" rIns="91425" bIns="45700" anchor="t" anchorCtr="0">
            <a:spAutoFit/>
          </a:bodyPr>
          <a:lstStyle/>
          <a:p>
            <a:pPr marL="139700" marR="0" lvl="0" indent="0" algn="ctr" rtl="0">
              <a:lnSpc>
                <a:spcPct val="100000"/>
              </a:lnSpc>
              <a:spcBef>
                <a:spcPts val="0"/>
              </a:spcBef>
              <a:spcAft>
                <a:spcPts val="0"/>
              </a:spcAft>
              <a:buClr>
                <a:srgbClr val="000000"/>
              </a:buClr>
              <a:buSzPts val="2800"/>
              <a:buFont typeface="Arial"/>
              <a:buNone/>
            </a:pPr>
            <a:r>
              <a:rPr lang="en-US" sz="2800" b="0" i="0" u="sng" strike="noStrike" cap="none" dirty="0">
                <a:solidFill>
                  <a:schemeClr val="hlink"/>
                </a:solidFill>
                <a:latin typeface="Arial"/>
                <a:ea typeface="Arial"/>
                <a:cs typeface="Arial"/>
                <a:sym typeface="Arial"/>
                <a:hlinkClick r:id="rId3"/>
              </a:rPr>
              <a:t>CMLS Information</a:t>
            </a:r>
            <a:endParaRPr sz="2800" b="0" i="0" u="none" strike="noStrike" cap="none" dirty="0">
              <a:solidFill>
                <a:srgbClr val="3C8C92"/>
              </a:solidFill>
              <a:latin typeface="Arial"/>
              <a:ea typeface="Arial"/>
              <a:cs typeface="Arial"/>
              <a:sym typeface="Arial"/>
            </a:endParaRPr>
          </a:p>
          <a:p>
            <a:pPr marL="139700" marR="0" lvl="0" indent="0" algn="ctr" rtl="0">
              <a:lnSpc>
                <a:spcPct val="100000"/>
              </a:lnSpc>
              <a:spcBef>
                <a:spcPts val="0"/>
              </a:spcBef>
              <a:spcAft>
                <a:spcPts val="0"/>
              </a:spcAft>
              <a:buClr>
                <a:srgbClr val="000000"/>
              </a:buClr>
              <a:buSzPts val="2800"/>
              <a:buFont typeface="Arial"/>
              <a:buNone/>
            </a:pPr>
            <a:r>
              <a:rPr lang="en-US" sz="2800" b="0" i="0" u="none" strike="noStrike" cap="none" dirty="0">
                <a:solidFill>
                  <a:srgbClr val="005087"/>
                </a:solidFill>
                <a:latin typeface="Arial"/>
                <a:ea typeface="Arial"/>
                <a:cs typeface="Arial"/>
                <a:sym typeface="Arial"/>
              </a:rPr>
              <a:t>Phone Number: (800) 488-3111</a:t>
            </a:r>
            <a:br>
              <a:rPr lang="en-US" sz="2800" b="0" i="0" u="none" strike="noStrike" cap="none" dirty="0">
                <a:solidFill>
                  <a:srgbClr val="005087"/>
                </a:solidFill>
                <a:latin typeface="Arial"/>
                <a:ea typeface="Arial"/>
                <a:cs typeface="Arial"/>
                <a:sym typeface="Arial"/>
              </a:rPr>
            </a:br>
            <a:r>
              <a:rPr lang="en-US" sz="2800" b="0" i="0" u="none" strike="noStrike" cap="none" dirty="0">
                <a:solidFill>
                  <a:srgbClr val="005087"/>
                </a:solidFill>
                <a:latin typeface="Arial"/>
                <a:ea typeface="Arial"/>
                <a:cs typeface="Arial"/>
                <a:sym typeface="Arial"/>
              </a:rPr>
              <a:t>Email:  </a:t>
            </a:r>
            <a:r>
              <a:rPr lang="en-US" sz="2800" b="0" i="0" u="sng" strike="noStrike" cap="none" dirty="0">
                <a:solidFill>
                  <a:schemeClr val="hlink"/>
                </a:solidFill>
                <a:latin typeface="Arial"/>
                <a:ea typeface="Arial"/>
                <a:cs typeface="Arial"/>
                <a:sym typeface="Arial"/>
                <a:hlinkClick r:id="rId4"/>
              </a:rPr>
              <a:t>ncsccustomer.service@gsa.gov</a:t>
            </a:r>
            <a:br>
              <a:rPr lang="en-US" sz="2800" dirty="0">
                <a:solidFill>
                  <a:srgbClr val="3C8C92"/>
                </a:solidFill>
              </a:rPr>
            </a:br>
            <a:br>
              <a:rPr lang="en-US" sz="2800" dirty="0">
                <a:solidFill>
                  <a:srgbClr val="3C8C92"/>
                </a:solidFill>
              </a:rPr>
            </a:br>
            <a:r>
              <a:rPr lang="en-US" sz="2800" u="sng" dirty="0">
                <a:solidFill>
                  <a:schemeClr val="hlink"/>
                </a:solidFill>
                <a:hlinkClick r:id="rId5"/>
              </a:rPr>
              <a:t>Helpful Hints for Purchase Account Use</a:t>
            </a:r>
            <a:endParaRPr sz="2800" b="0" i="0" u="none" strike="noStrike" cap="none" dirty="0">
              <a:solidFill>
                <a:srgbClr val="3C8C92"/>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41"/>
          <p:cNvSpPr txBox="1">
            <a:spLocks noGrp="1"/>
          </p:cNvSpPr>
          <p:nvPr>
            <p:ph type="title"/>
          </p:nvPr>
        </p:nvSpPr>
        <p:spPr>
          <a:xfrm>
            <a:off x="995468" y="617789"/>
            <a:ext cx="6723600" cy="564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rgbClr val="005087"/>
              </a:buClr>
              <a:buSzPts val="1400"/>
              <a:buFont typeface="Arial"/>
              <a:buNone/>
            </a:pPr>
            <a:r>
              <a:rPr lang="en-US" sz="3600" dirty="0">
                <a:solidFill>
                  <a:srgbClr val="005087"/>
                </a:solidFill>
                <a:latin typeface="Arial"/>
                <a:ea typeface="Arial"/>
                <a:cs typeface="Arial"/>
                <a:sym typeface="Arial"/>
              </a:rPr>
              <a:t>GSA SmartPay Master Contract</a:t>
            </a:r>
            <a:endParaRPr dirty="0"/>
          </a:p>
        </p:txBody>
      </p:sp>
      <p:sp>
        <p:nvSpPr>
          <p:cNvPr id="202" name="Google Shape;202;p41"/>
          <p:cNvSpPr txBox="1"/>
          <p:nvPr/>
        </p:nvSpPr>
        <p:spPr>
          <a:xfrm>
            <a:off x="578331" y="1278883"/>
            <a:ext cx="8356800" cy="3323946"/>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200"/>
              <a:buFont typeface="Noto Sans"/>
              <a:buChar char="➢"/>
            </a:pPr>
            <a:r>
              <a:rPr lang="en-US" sz="2400" b="0" i="0" u="none" strike="noStrike" cap="none" dirty="0">
                <a:solidFill>
                  <a:srgbClr val="005087"/>
                </a:solidFill>
                <a:latin typeface="Arial"/>
                <a:ea typeface="Arial"/>
                <a:cs typeface="Arial"/>
                <a:sym typeface="Arial"/>
              </a:rPr>
              <a:t>Fixed price, IDIQ contract.</a:t>
            </a:r>
            <a:endParaRPr sz="2400" b="0" i="1" u="none" strike="noStrike" cap="none" dirty="0">
              <a:solidFill>
                <a:srgbClr val="005087"/>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200"/>
              <a:buFont typeface="Noto Sans"/>
              <a:buChar char="➢"/>
            </a:pPr>
            <a:r>
              <a:rPr lang="en-US" sz="2400" b="0" i="0" u="none" strike="noStrike" cap="none" dirty="0">
                <a:solidFill>
                  <a:srgbClr val="005087"/>
                </a:solidFill>
                <a:latin typeface="Arial"/>
                <a:ea typeface="Arial"/>
                <a:cs typeface="Arial"/>
                <a:sym typeface="Arial"/>
              </a:rPr>
              <a:t>Maximum base period for the initial order is </a:t>
            </a:r>
            <a:br>
              <a:rPr lang="en-US" sz="2400" b="0" i="0" u="none" strike="noStrike" cap="none" dirty="0">
                <a:solidFill>
                  <a:srgbClr val="005087"/>
                </a:solidFill>
                <a:latin typeface="Arial"/>
                <a:ea typeface="Arial"/>
                <a:cs typeface="Arial"/>
                <a:sym typeface="Arial"/>
              </a:rPr>
            </a:br>
            <a:r>
              <a:rPr lang="en-US" sz="2400" b="0" i="0" u="none" strike="noStrike" cap="none" dirty="0">
                <a:solidFill>
                  <a:srgbClr val="005087"/>
                </a:solidFill>
                <a:latin typeface="Arial"/>
                <a:ea typeface="Arial"/>
                <a:cs typeface="Arial"/>
                <a:sym typeface="Arial"/>
              </a:rPr>
              <a:t>4 years with three 3 year options (13 years).</a:t>
            </a:r>
            <a:endParaRPr sz="2400" dirty="0">
              <a:solidFill>
                <a:srgbClr val="005087"/>
              </a:solidFill>
            </a:endParaRPr>
          </a:p>
          <a:p>
            <a:pPr marL="342900" marR="0" lvl="0" indent="-342900" algn="l" rtl="0">
              <a:lnSpc>
                <a:spcPct val="100000"/>
              </a:lnSpc>
              <a:spcBef>
                <a:spcPts val="0"/>
              </a:spcBef>
              <a:spcAft>
                <a:spcPts val="0"/>
              </a:spcAft>
              <a:buClr>
                <a:srgbClr val="000000"/>
              </a:buClr>
              <a:buSzPts val="2200"/>
              <a:buFont typeface="Noto Sans"/>
              <a:buChar char="➢"/>
            </a:pPr>
            <a:r>
              <a:rPr lang="en-US" sz="2400" dirty="0">
                <a:solidFill>
                  <a:srgbClr val="005390"/>
                </a:solidFill>
              </a:rPr>
              <a:t>The 4-year base period ended on November 29, 2022.</a:t>
            </a:r>
            <a:endParaRPr sz="2400" dirty="0">
              <a:solidFill>
                <a:srgbClr val="005087"/>
              </a:solidFill>
            </a:endParaRPr>
          </a:p>
          <a:p>
            <a:pPr marL="342900" marR="0" lvl="0" indent="-342900" algn="l" rtl="0">
              <a:lnSpc>
                <a:spcPct val="100000"/>
              </a:lnSpc>
              <a:spcBef>
                <a:spcPts val="0"/>
              </a:spcBef>
              <a:spcAft>
                <a:spcPts val="0"/>
              </a:spcAft>
              <a:buClr>
                <a:srgbClr val="000000"/>
              </a:buClr>
              <a:buSzPts val="2200"/>
              <a:buFont typeface="Noto Sans"/>
              <a:buChar char="➢"/>
            </a:pPr>
            <a:r>
              <a:rPr lang="en-US" sz="2400" b="0" i="0" u="none" strike="noStrike" cap="none" dirty="0">
                <a:solidFill>
                  <a:srgbClr val="005087"/>
                </a:solidFill>
                <a:latin typeface="Arial"/>
                <a:ea typeface="Arial"/>
                <a:cs typeface="Arial"/>
                <a:sym typeface="Arial"/>
              </a:rPr>
              <a:t>Agency awarded a task order to </a:t>
            </a:r>
            <a:r>
              <a:rPr lang="en-US" sz="2400" dirty="0">
                <a:solidFill>
                  <a:srgbClr val="005087"/>
                </a:solidFill>
              </a:rPr>
              <a:t>a</a:t>
            </a:r>
            <a:r>
              <a:rPr lang="en-US" sz="2400" b="0" i="0" u="none" strike="noStrike" cap="none" dirty="0">
                <a:solidFill>
                  <a:srgbClr val="005087"/>
                </a:solidFill>
                <a:latin typeface="Arial"/>
                <a:ea typeface="Arial"/>
                <a:cs typeface="Arial"/>
                <a:sym typeface="Arial"/>
              </a:rPr>
              <a:t> GSA SmartPay contractor bank and to a brand.</a:t>
            </a:r>
            <a:endParaRPr sz="2400" dirty="0">
              <a:solidFill>
                <a:srgbClr val="005087"/>
              </a:solidFill>
            </a:endParaRPr>
          </a:p>
          <a:p>
            <a:pPr marL="342900" marR="0" lvl="0" indent="-342900" algn="l" rtl="0">
              <a:lnSpc>
                <a:spcPct val="100000"/>
              </a:lnSpc>
              <a:spcBef>
                <a:spcPts val="0"/>
              </a:spcBef>
              <a:spcAft>
                <a:spcPts val="0"/>
              </a:spcAft>
              <a:buClr>
                <a:srgbClr val="000000"/>
              </a:buClr>
              <a:buSzPts val="2200"/>
              <a:buFont typeface="Noto Sans"/>
              <a:buChar char="➢"/>
            </a:pPr>
            <a:r>
              <a:rPr lang="en-US" sz="2400" dirty="0">
                <a:solidFill>
                  <a:srgbClr val="005087"/>
                </a:solidFill>
              </a:rPr>
              <a:t>Download a copy at </a:t>
            </a:r>
            <a:r>
              <a:rPr lang="en-US" sz="2400" u="sng" dirty="0">
                <a:solidFill>
                  <a:schemeClr val="hlink"/>
                </a:solidFill>
                <a:hlinkClick r:id="rId3"/>
              </a:rPr>
              <a:t>smartpay.gsa.gov</a:t>
            </a:r>
            <a:r>
              <a:rPr lang="en-US" sz="2400" u="sng" dirty="0">
                <a:solidFill>
                  <a:schemeClr val="hlink"/>
                </a:solidFill>
              </a:rPr>
              <a:t>.</a:t>
            </a:r>
            <a:endParaRPr sz="2400" dirty="0">
              <a:solidFill>
                <a:srgbClr val="505050"/>
              </a:solidFill>
              <a:latin typeface="Roboto"/>
              <a:ea typeface="Roboto"/>
              <a:cs typeface="Roboto"/>
              <a:sym typeface="Roboto"/>
            </a:endParaRPr>
          </a:p>
          <a:p>
            <a:pPr marL="342900" lvl="0" indent="-342900" algn="l" rtl="0">
              <a:spcBef>
                <a:spcPts val="0"/>
              </a:spcBef>
              <a:spcAft>
                <a:spcPts val="0"/>
              </a:spcAft>
              <a:buNone/>
            </a:pPr>
            <a:r>
              <a:rPr lang="en-US" sz="1300" dirty="0">
                <a:solidFill>
                  <a:srgbClr val="013C88"/>
                </a:solidFill>
              </a:rPr>
              <a:t>       </a:t>
            </a:r>
            <a:endParaRPr sz="1700" b="1" dirty="0"/>
          </a:p>
          <a:p>
            <a:pPr marL="0" marR="0" lvl="0" indent="0" algn="l" rtl="0">
              <a:lnSpc>
                <a:spcPct val="100000"/>
              </a:lnSpc>
              <a:spcBef>
                <a:spcPts val="0"/>
              </a:spcBef>
              <a:spcAft>
                <a:spcPts val="0"/>
              </a:spcAft>
              <a:buNone/>
            </a:pPr>
            <a:endParaRPr sz="1100" dirty="0">
              <a:solidFill>
                <a:srgbClr val="005087"/>
              </a:solidFill>
            </a:endParaRPr>
          </a:p>
          <a:p>
            <a:pPr marL="457200" marR="0" lvl="0" indent="0" algn="l" rtl="0">
              <a:lnSpc>
                <a:spcPct val="100000"/>
              </a:lnSpc>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grpSp>
        <p:nvGrpSpPr>
          <p:cNvPr id="203" name="Google Shape;203;p41" descr="Timeline of the 13 year option period."/>
          <p:cNvGrpSpPr/>
          <p:nvPr/>
        </p:nvGrpSpPr>
        <p:grpSpPr>
          <a:xfrm>
            <a:off x="367272" y="4380964"/>
            <a:ext cx="6409930" cy="639466"/>
            <a:chOff x="631684" y="4437443"/>
            <a:chExt cx="6703545" cy="792301"/>
          </a:xfrm>
        </p:grpSpPr>
        <p:sp>
          <p:nvSpPr>
            <p:cNvPr id="204" name="Google Shape;204;p41"/>
            <p:cNvSpPr/>
            <p:nvPr/>
          </p:nvSpPr>
          <p:spPr>
            <a:xfrm>
              <a:off x="631684" y="4437444"/>
              <a:ext cx="2427600" cy="792300"/>
            </a:xfrm>
            <a:prstGeom prst="chevron">
              <a:avLst>
                <a:gd name="adj" fmla="val 23781"/>
              </a:avLst>
            </a:prstGeom>
            <a:solidFill>
              <a:srgbClr val="002060"/>
            </a:solidFill>
            <a:ln>
              <a:noFill/>
            </a:ln>
          </p:spPr>
          <p:txBody>
            <a:bodyPr spcFirstLastPara="1" wrap="square" lIns="82300" tIns="41150" rIns="82300" bIns="41150" anchor="ctr" anchorCtr="0">
              <a:noAutofit/>
            </a:bodyPr>
            <a:lstStyle/>
            <a:p>
              <a:pPr marL="0" marR="0" lvl="0" indent="0" algn="ctr" rtl="0">
                <a:lnSpc>
                  <a:spcPct val="95000"/>
                </a:lnSpc>
                <a:spcBef>
                  <a:spcPts val="0"/>
                </a:spcBef>
                <a:spcAft>
                  <a:spcPts val="0"/>
                </a:spcAft>
                <a:buClr>
                  <a:srgbClr val="FFFFFF"/>
                </a:buClr>
                <a:buSzPts val="2000"/>
                <a:buFont typeface="Arial"/>
                <a:buNone/>
              </a:pPr>
              <a:r>
                <a:rPr lang="en-US" sz="2000" b="0" i="0" u="none" strike="noStrike" cap="none" dirty="0">
                  <a:solidFill>
                    <a:srgbClr val="FFFFFF"/>
                  </a:solidFill>
                  <a:latin typeface="Arial"/>
                  <a:ea typeface="Arial"/>
                  <a:cs typeface="Arial"/>
                  <a:sym typeface="Arial"/>
                </a:rPr>
                <a:t> 2018</a:t>
              </a:r>
              <a:r>
                <a:rPr lang="en-US" sz="2000" b="1" i="0" u="none" strike="noStrike" cap="none" dirty="0">
                  <a:solidFill>
                    <a:srgbClr val="FFFFFF"/>
                  </a:solidFill>
                  <a:latin typeface="Arial"/>
                  <a:ea typeface="Arial"/>
                  <a:cs typeface="Arial"/>
                  <a:sym typeface="Arial"/>
                </a:rPr>
                <a:t> – 2022</a:t>
              </a:r>
              <a:endParaRPr sz="1400" b="0" i="0" u="none" strike="noStrike" cap="none" dirty="0">
                <a:solidFill>
                  <a:srgbClr val="000000"/>
                </a:solidFill>
                <a:latin typeface="Arial"/>
                <a:ea typeface="Arial"/>
                <a:cs typeface="Arial"/>
                <a:sym typeface="Arial"/>
              </a:endParaRPr>
            </a:p>
            <a:p>
              <a:pPr marL="0" marR="0" lvl="0" indent="0" algn="ctr" rtl="0">
                <a:lnSpc>
                  <a:spcPct val="95000"/>
                </a:lnSpc>
                <a:spcBef>
                  <a:spcPts val="0"/>
                </a:spcBef>
                <a:spcAft>
                  <a:spcPts val="0"/>
                </a:spcAft>
                <a:buClr>
                  <a:srgbClr val="FFFFFF"/>
                </a:buClr>
                <a:buSzPts val="1600"/>
                <a:buFont typeface="Arial"/>
                <a:buNone/>
              </a:pPr>
              <a:r>
                <a:rPr lang="en-US" sz="1600" b="0" i="0" u="none" strike="noStrike" cap="none" dirty="0">
                  <a:solidFill>
                    <a:srgbClr val="FFFFFF"/>
                  </a:solidFill>
                  <a:latin typeface="Arial"/>
                  <a:ea typeface="Arial"/>
                  <a:cs typeface="Arial"/>
                  <a:sym typeface="Arial"/>
                </a:rPr>
                <a:t>(4</a:t>
              </a:r>
              <a:r>
                <a:rPr lang="en-US" sz="1600" dirty="0">
                  <a:solidFill>
                    <a:srgbClr val="FFFFFF"/>
                  </a:solidFill>
                </a:rPr>
                <a:t>-</a:t>
              </a:r>
              <a:r>
                <a:rPr lang="en-US" sz="1600" b="0" i="0" u="none" strike="noStrike" cap="none" dirty="0">
                  <a:solidFill>
                    <a:srgbClr val="FFFFFF"/>
                  </a:solidFill>
                  <a:latin typeface="Arial"/>
                  <a:ea typeface="Arial"/>
                  <a:cs typeface="Arial"/>
                  <a:sym typeface="Arial"/>
                </a:rPr>
                <a:t>year base period)</a:t>
              </a:r>
              <a:endParaRPr sz="1400" b="0" i="0" u="none" strike="noStrike" cap="none" dirty="0">
                <a:solidFill>
                  <a:srgbClr val="000000"/>
                </a:solidFill>
                <a:latin typeface="Arial"/>
                <a:ea typeface="Arial"/>
                <a:cs typeface="Arial"/>
                <a:sym typeface="Arial"/>
              </a:endParaRPr>
            </a:p>
          </p:txBody>
        </p:sp>
        <p:sp>
          <p:nvSpPr>
            <p:cNvPr id="205" name="Google Shape;205;p41"/>
            <p:cNvSpPr/>
            <p:nvPr/>
          </p:nvSpPr>
          <p:spPr>
            <a:xfrm>
              <a:off x="2914608" y="4437444"/>
              <a:ext cx="2307600" cy="792300"/>
            </a:xfrm>
            <a:prstGeom prst="chevron">
              <a:avLst>
                <a:gd name="adj" fmla="val 23858"/>
              </a:avLst>
            </a:prstGeom>
            <a:solidFill>
              <a:srgbClr val="7676DE"/>
            </a:solidFill>
            <a:ln>
              <a:noFill/>
            </a:ln>
          </p:spPr>
          <p:txBody>
            <a:bodyPr spcFirstLastPara="1" wrap="square" lIns="82300" tIns="41150" rIns="82300" bIns="41150" anchor="ctr" anchorCtr="0">
              <a:noAutofit/>
            </a:bodyPr>
            <a:lstStyle/>
            <a:p>
              <a:pPr marL="0" marR="0" lvl="0" indent="0" algn="ctr" rtl="0">
                <a:lnSpc>
                  <a:spcPct val="95000"/>
                </a:lnSpc>
                <a:spcBef>
                  <a:spcPts val="0"/>
                </a:spcBef>
                <a:spcAft>
                  <a:spcPts val="0"/>
                </a:spcAft>
                <a:buClr>
                  <a:srgbClr val="000000"/>
                </a:buClr>
                <a:buSzPts val="2000"/>
                <a:buFont typeface="Arial"/>
                <a:buNone/>
              </a:pPr>
              <a:r>
                <a:rPr lang="en-US" sz="2000" b="1" i="0" u="none" strike="noStrike" cap="none" dirty="0">
                  <a:solidFill>
                    <a:srgbClr val="000000"/>
                  </a:solidFill>
                  <a:latin typeface="Arial"/>
                  <a:ea typeface="Arial"/>
                  <a:cs typeface="Arial"/>
                  <a:sym typeface="Arial"/>
                </a:rPr>
                <a:t>2022 – 2025</a:t>
              </a:r>
              <a:endParaRPr sz="1400" b="0" i="0" u="none" strike="noStrike" cap="none" dirty="0">
                <a:solidFill>
                  <a:srgbClr val="000000"/>
                </a:solidFill>
                <a:latin typeface="Arial"/>
                <a:ea typeface="Arial"/>
                <a:cs typeface="Arial"/>
                <a:sym typeface="Arial"/>
              </a:endParaRPr>
            </a:p>
            <a:p>
              <a:pPr marL="0" marR="0" lvl="0" indent="0" algn="ctr" rtl="0">
                <a:lnSpc>
                  <a:spcPct val="95000"/>
                </a:lnSpc>
                <a:spcBef>
                  <a:spcPts val="0"/>
                </a:spcBef>
                <a:spcAft>
                  <a:spcPts val="0"/>
                </a:spcAft>
                <a:buClr>
                  <a:srgbClr val="000000"/>
                </a:buClr>
                <a:buSzPts val="1600"/>
                <a:buFont typeface="Arial"/>
                <a:buNone/>
              </a:pPr>
              <a:r>
                <a:rPr lang="en-US" sz="1600" b="0" i="0" u="none" strike="noStrike" cap="none" dirty="0">
                  <a:solidFill>
                    <a:srgbClr val="000000"/>
                  </a:solidFill>
                  <a:latin typeface="Arial"/>
                  <a:ea typeface="Arial"/>
                  <a:cs typeface="Arial"/>
                  <a:sym typeface="Arial"/>
                </a:rPr>
                <a:t>(3</a:t>
              </a:r>
              <a:r>
                <a:rPr lang="en-US" sz="1600" dirty="0"/>
                <a:t>-</a:t>
              </a:r>
              <a:r>
                <a:rPr lang="en-US" sz="1600" b="0" i="0" u="none" strike="noStrike" cap="none" dirty="0">
                  <a:solidFill>
                    <a:srgbClr val="000000"/>
                  </a:solidFill>
                  <a:latin typeface="Arial"/>
                  <a:ea typeface="Arial"/>
                  <a:cs typeface="Arial"/>
                  <a:sym typeface="Arial"/>
                </a:rPr>
                <a:t>year option)</a:t>
              </a:r>
              <a:endParaRPr sz="1400" b="0" i="0" u="none" strike="noStrike" cap="none" dirty="0">
                <a:solidFill>
                  <a:srgbClr val="000000"/>
                </a:solidFill>
                <a:latin typeface="Arial"/>
                <a:ea typeface="Arial"/>
                <a:cs typeface="Arial"/>
                <a:sym typeface="Arial"/>
              </a:endParaRPr>
            </a:p>
          </p:txBody>
        </p:sp>
        <p:sp>
          <p:nvSpPr>
            <p:cNvPr id="206" name="Google Shape;206;p41"/>
            <p:cNvSpPr/>
            <p:nvPr/>
          </p:nvSpPr>
          <p:spPr>
            <a:xfrm>
              <a:off x="5063929" y="4437443"/>
              <a:ext cx="2271300" cy="792300"/>
            </a:xfrm>
            <a:prstGeom prst="chevron">
              <a:avLst>
                <a:gd name="adj" fmla="val 23866"/>
              </a:avLst>
            </a:prstGeom>
            <a:solidFill>
              <a:srgbClr val="9A9ADF"/>
            </a:solidFill>
            <a:ln>
              <a:noFill/>
            </a:ln>
          </p:spPr>
          <p:txBody>
            <a:bodyPr spcFirstLastPara="1" wrap="square" lIns="82300" tIns="41150" rIns="82300" bIns="41150" anchor="ctr" anchorCtr="0">
              <a:noAutofit/>
            </a:bodyPr>
            <a:lstStyle/>
            <a:p>
              <a:pPr marL="0" marR="0" lvl="0" indent="0" algn="ctr" rtl="0">
                <a:lnSpc>
                  <a:spcPct val="95000"/>
                </a:lnSpc>
                <a:spcBef>
                  <a:spcPts val="0"/>
                </a:spcBef>
                <a:spcAft>
                  <a:spcPts val="0"/>
                </a:spcAft>
                <a:buClr>
                  <a:srgbClr val="000000"/>
                </a:buClr>
                <a:buSzPts val="2000"/>
                <a:buFont typeface="Arial"/>
                <a:buNone/>
              </a:pPr>
              <a:r>
                <a:rPr lang="en-US" sz="2000" b="1" i="0" u="none" strike="noStrike" cap="none" dirty="0">
                  <a:solidFill>
                    <a:srgbClr val="000000"/>
                  </a:solidFill>
                  <a:latin typeface="Arial"/>
                  <a:ea typeface="Arial"/>
                  <a:cs typeface="Arial"/>
                  <a:sym typeface="Arial"/>
                </a:rPr>
                <a:t>2025 – 2028</a:t>
              </a:r>
              <a:endParaRPr sz="1400" b="0" i="0" u="none" strike="noStrike" cap="none" dirty="0">
                <a:solidFill>
                  <a:srgbClr val="000000"/>
                </a:solidFill>
                <a:latin typeface="Arial"/>
                <a:ea typeface="Arial"/>
                <a:cs typeface="Arial"/>
                <a:sym typeface="Arial"/>
              </a:endParaRPr>
            </a:p>
            <a:p>
              <a:pPr marL="0" marR="0" lvl="0" indent="0" algn="ctr" rtl="0">
                <a:lnSpc>
                  <a:spcPct val="95000"/>
                </a:lnSpc>
                <a:spcBef>
                  <a:spcPts val="0"/>
                </a:spcBef>
                <a:spcAft>
                  <a:spcPts val="0"/>
                </a:spcAft>
                <a:buClr>
                  <a:srgbClr val="000000"/>
                </a:buClr>
                <a:buSzPts val="1600"/>
                <a:buFont typeface="Arial"/>
                <a:buNone/>
              </a:pPr>
              <a:r>
                <a:rPr lang="en-US" sz="1600" b="0" i="0" u="none" strike="noStrike" cap="none" dirty="0">
                  <a:solidFill>
                    <a:srgbClr val="000000"/>
                  </a:solidFill>
                  <a:latin typeface="Arial"/>
                  <a:ea typeface="Arial"/>
                  <a:cs typeface="Arial"/>
                  <a:sym typeface="Arial"/>
                </a:rPr>
                <a:t>(3</a:t>
              </a:r>
              <a:r>
                <a:rPr lang="en-US" sz="1600" dirty="0"/>
                <a:t>-</a:t>
              </a:r>
              <a:r>
                <a:rPr lang="en-US" sz="1600" b="0" i="0" u="none" strike="noStrike" cap="none" dirty="0">
                  <a:solidFill>
                    <a:srgbClr val="000000"/>
                  </a:solidFill>
                  <a:latin typeface="Arial"/>
                  <a:ea typeface="Arial"/>
                  <a:cs typeface="Arial"/>
                  <a:sym typeface="Arial"/>
                </a:rPr>
                <a:t>year option)</a:t>
              </a:r>
              <a:endParaRPr sz="1400" b="0" i="0" u="none" strike="noStrike" cap="none" dirty="0">
                <a:solidFill>
                  <a:srgbClr val="000000"/>
                </a:solidFill>
                <a:latin typeface="Arial"/>
                <a:ea typeface="Arial"/>
                <a:cs typeface="Arial"/>
                <a:sym typeface="Arial"/>
              </a:endParaRPr>
            </a:p>
          </p:txBody>
        </p:sp>
      </p:grpSp>
      <p:sp>
        <p:nvSpPr>
          <p:cNvPr id="207" name="Google Shape;207;p41"/>
          <p:cNvSpPr/>
          <p:nvPr/>
        </p:nvSpPr>
        <p:spPr>
          <a:xfrm>
            <a:off x="6619041" y="4381056"/>
            <a:ext cx="2448600" cy="639300"/>
          </a:xfrm>
          <a:prstGeom prst="chevron">
            <a:avLst>
              <a:gd name="adj" fmla="val 23866"/>
            </a:avLst>
          </a:prstGeom>
          <a:solidFill>
            <a:srgbClr val="D0D0F4"/>
          </a:solidFill>
          <a:ln>
            <a:noFill/>
          </a:ln>
        </p:spPr>
        <p:txBody>
          <a:bodyPr spcFirstLastPara="1" wrap="square" lIns="82300" tIns="41150" rIns="82300" bIns="41150" anchor="ctr" anchorCtr="0">
            <a:noAutofit/>
          </a:bodyPr>
          <a:lstStyle/>
          <a:p>
            <a:pPr marL="0" marR="0" lvl="0" indent="0" algn="ctr" rtl="0">
              <a:lnSpc>
                <a:spcPct val="95000"/>
              </a:lnSpc>
              <a:spcBef>
                <a:spcPts val="0"/>
              </a:spcBef>
              <a:spcAft>
                <a:spcPts val="0"/>
              </a:spcAft>
              <a:buClr>
                <a:srgbClr val="000000"/>
              </a:buClr>
              <a:buSzPts val="2000"/>
              <a:buFont typeface="Arial"/>
              <a:buNone/>
            </a:pPr>
            <a:r>
              <a:rPr lang="en-US" sz="2000" b="1" i="0" u="none" strike="noStrike" cap="none" dirty="0">
                <a:solidFill>
                  <a:srgbClr val="000000"/>
                </a:solidFill>
                <a:latin typeface="Arial"/>
                <a:ea typeface="Arial"/>
                <a:cs typeface="Arial"/>
                <a:sym typeface="Arial"/>
              </a:rPr>
              <a:t>2028 – 2031</a:t>
            </a:r>
            <a:endParaRPr sz="1400" b="0" i="0" u="none" strike="noStrike" cap="none" dirty="0">
              <a:solidFill>
                <a:srgbClr val="000000"/>
              </a:solidFill>
              <a:latin typeface="Arial"/>
              <a:ea typeface="Arial"/>
              <a:cs typeface="Arial"/>
              <a:sym typeface="Arial"/>
            </a:endParaRPr>
          </a:p>
          <a:p>
            <a:pPr marL="0" marR="0" lvl="0" indent="0" algn="ctr" rtl="0">
              <a:lnSpc>
                <a:spcPct val="95000"/>
              </a:lnSpc>
              <a:spcBef>
                <a:spcPts val="0"/>
              </a:spcBef>
              <a:spcAft>
                <a:spcPts val="0"/>
              </a:spcAft>
              <a:buClr>
                <a:srgbClr val="000000"/>
              </a:buClr>
              <a:buSzPts val="1600"/>
              <a:buFont typeface="Arial"/>
              <a:buNone/>
            </a:pPr>
            <a:r>
              <a:rPr lang="en-US" sz="1600" b="0" i="0" u="none" strike="noStrike" cap="none" dirty="0">
                <a:solidFill>
                  <a:srgbClr val="000000"/>
                </a:solidFill>
                <a:latin typeface="Arial"/>
                <a:ea typeface="Arial"/>
                <a:cs typeface="Arial"/>
                <a:sym typeface="Arial"/>
              </a:rPr>
              <a:t>(3</a:t>
            </a:r>
            <a:r>
              <a:rPr lang="en-US" sz="1600" dirty="0"/>
              <a:t>-</a:t>
            </a:r>
            <a:r>
              <a:rPr lang="en-US" sz="1600" b="0" i="0" u="none" strike="noStrike" cap="none" dirty="0">
                <a:solidFill>
                  <a:srgbClr val="000000"/>
                </a:solidFill>
                <a:latin typeface="Arial"/>
                <a:ea typeface="Arial"/>
                <a:cs typeface="Arial"/>
                <a:sym typeface="Arial"/>
              </a:rPr>
              <a:t>year option)</a:t>
            </a:r>
            <a:endParaRPr sz="1400" b="0" i="0" u="none" strike="noStrike" cap="none" dirty="0">
              <a:solidFill>
                <a:srgbClr val="000000"/>
              </a:solidFill>
              <a:latin typeface="Arial"/>
              <a:ea typeface="Arial"/>
              <a:cs typeface="Arial"/>
              <a:sym typeface="Arial"/>
            </a:endParaRPr>
          </a:p>
        </p:txBody>
      </p:sp>
      <p:sp>
        <p:nvSpPr>
          <p:cNvPr id="208" name="Google Shape;208;p41">
            <a:extLst>
              <a:ext uri="{C183D7F6-B498-43B3-948B-1728B52AA6E4}">
                <adec:decorative xmlns:adec="http://schemas.microsoft.com/office/drawing/2017/decorative" val="1"/>
              </a:ext>
            </a:extLst>
          </p:cNvPr>
          <p:cNvSpPr/>
          <p:nvPr/>
        </p:nvSpPr>
        <p:spPr>
          <a:xfrm>
            <a:off x="2728096" y="4197970"/>
            <a:ext cx="183000" cy="183000"/>
          </a:xfrm>
          <a:prstGeom prst="star7">
            <a:avLst>
              <a:gd name="adj" fmla="val 20418"/>
              <a:gd name="hf" fmla="val 102572"/>
              <a:gd name="vf" fmla="val 105210"/>
            </a:avLst>
          </a:prstGeom>
          <a:solidFill>
            <a:srgbClr val="FF0000"/>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cxnSp>
        <p:nvCxnSpPr>
          <p:cNvPr id="209" name="Google Shape;209;p41">
            <a:extLst>
              <a:ext uri="{C183D7F6-B498-43B3-948B-1728B52AA6E4}">
                <adec:decorative xmlns:adec="http://schemas.microsoft.com/office/drawing/2017/decorative" val="1"/>
              </a:ext>
            </a:extLst>
          </p:cNvPr>
          <p:cNvCxnSpPr/>
          <p:nvPr/>
        </p:nvCxnSpPr>
        <p:spPr>
          <a:xfrm>
            <a:off x="2573900" y="4047975"/>
            <a:ext cx="154200" cy="150000"/>
          </a:xfrm>
          <a:prstGeom prst="straightConnector1">
            <a:avLst/>
          </a:prstGeom>
          <a:noFill/>
          <a:ln w="9525" cap="flat" cmpd="sng">
            <a:solidFill>
              <a:srgbClr val="000000"/>
            </a:solidFill>
            <a:prstDash val="solid"/>
            <a:round/>
            <a:headEnd type="none" w="sm" len="sm"/>
            <a:tailEnd type="triangle" w="med" len="med"/>
          </a:ln>
        </p:spPr>
      </p:cxnSp>
      <p:sp>
        <p:nvSpPr>
          <p:cNvPr id="210" name="Google Shape;210;p41">
            <a:extLst>
              <a:ext uri="{C183D7F6-B498-43B3-948B-1728B52AA6E4}">
                <adec:decorative xmlns:adec="http://schemas.microsoft.com/office/drawing/2017/decorative" val="1"/>
              </a:ext>
            </a:extLst>
          </p:cNvPr>
          <p:cNvSpPr txBox="1"/>
          <p:nvPr/>
        </p:nvSpPr>
        <p:spPr>
          <a:xfrm>
            <a:off x="1190939" y="3822825"/>
            <a:ext cx="1651800" cy="600300"/>
          </a:xfrm>
          <a:prstGeom prst="rect">
            <a:avLst/>
          </a:prstGeom>
          <a:noFill/>
          <a:ln>
            <a:noFill/>
          </a:ln>
        </p:spPr>
        <p:txBody>
          <a:bodyPr spcFirstLastPara="1" wrap="square" lIns="91425" tIns="91425" rIns="91425" bIns="91425" anchor="t" anchorCtr="0">
            <a:spAutoFit/>
          </a:bodyPr>
          <a:lstStyle/>
          <a:p>
            <a:pPr marL="342900" lvl="0" indent="-342900" algn="l" rtl="0">
              <a:spcBef>
                <a:spcPts val="0"/>
              </a:spcBef>
              <a:spcAft>
                <a:spcPts val="0"/>
              </a:spcAft>
              <a:buClr>
                <a:srgbClr val="000000"/>
              </a:buClr>
              <a:buSzPts val="1000"/>
              <a:buFont typeface="Arial"/>
              <a:buNone/>
            </a:pPr>
            <a:r>
              <a:rPr lang="en-US" sz="1300" dirty="0">
                <a:solidFill>
                  <a:srgbClr val="013C88"/>
                </a:solidFill>
              </a:rPr>
              <a:t>        </a:t>
            </a:r>
            <a:r>
              <a:rPr lang="en-US" sz="1300" b="1" dirty="0">
                <a:solidFill>
                  <a:srgbClr val="013C88"/>
                </a:solidFill>
              </a:rPr>
              <a:t> </a:t>
            </a:r>
            <a:r>
              <a:rPr lang="en-US" sz="1100" b="1" dirty="0">
                <a:solidFill>
                  <a:srgbClr val="013C88"/>
                </a:solidFill>
              </a:rPr>
              <a:t>We are here!</a:t>
            </a:r>
            <a:endParaRPr sz="1700" b="1" dirty="0"/>
          </a:p>
          <a:p>
            <a:pPr marL="0" lvl="0" indent="0" algn="l" rtl="0">
              <a:spcBef>
                <a:spcPts val="0"/>
              </a:spcBef>
              <a:spcAft>
                <a:spcPts val="0"/>
              </a:spcAft>
              <a:buNone/>
            </a:pPr>
            <a:endParaRPr dirty="0">
              <a:latin typeface="Calibri"/>
              <a:ea typeface="Calibri"/>
              <a:cs typeface="Calibri"/>
              <a:sym typeface="Calibri"/>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108"/>
          <p:cNvSpPr txBox="1">
            <a:spLocks noGrp="1"/>
          </p:cNvSpPr>
          <p:nvPr>
            <p:ph type="title"/>
          </p:nvPr>
        </p:nvSpPr>
        <p:spPr>
          <a:xfrm>
            <a:off x="573437" y="674561"/>
            <a:ext cx="6544160" cy="8574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rgbClr val="005087"/>
              </a:buClr>
              <a:buSzPts val="1400"/>
              <a:buFont typeface="Arial"/>
              <a:buNone/>
            </a:pPr>
            <a:r>
              <a:rPr lang="en-US" sz="3400" dirty="0">
                <a:solidFill>
                  <a:srgbClr val="005087"/>
                </a:solidFill>
                <a:latin typeface="Arial"/>
                <a:ea typeface="Arial"/>
                <a:cs typeface="Arial"/>
                <a:sym typeface="Arial"/>
              </a:rPr>
              <a:t>Forum PowerPoints</a:t>
            </a:r>
            <a:endParaRPr sz="2600" dirty="0"/>
          </a:p>
        </p:txBody>
      </p:sp>
      <p:sp>
        <p:nvSpPr>
          <p:cNvPr id="770" name="Google Shape;770;p108"/>
          <p:cNvSpPr txBox="1"/>
          <p:nvPr/>
        </p:nvSpPr>
        <p:spPr>
          <a:xfrm>
            <a:off x="499630" y="1351280"/>
            <a:ext cx="8686800" cy="2677616"/>
          </a:xfrm>
          <a:prstGeom prst="rect">
            <a:avLst/>
          </a:prstGeom>
          <a:noFill/>
          <a:ln>
            <a:noFill/>
          </a:ln>
        </p:spPr>
        <p:txBody>
          <a:bodyPr spcFirstLastPara="1" wrap="square" lIns="91425" tIns="45700" rIns="91425" bIns="45700" anchor="t" anchorCtr="0">
            <a:spAutoFit/>
          </a:bodyPr>
          <a:lstStyle/>
          <a:p>
            <a:pPr marL="457200" marR="0" lvl="0" indent="-406400" algn="l" rtl="0">
              <a:lnSpc>
                <a:spcPct val="100000"/>
              </a:lnSpc>
              <a:spcBef>
                <a:spcPts val="0"/>
              </a:spcBef>
              <a:spcAft>
                <a:spcPts val="0"/>
              </a:spcAft>
              <a:buSzPts val="2800"/>
              <a:buFont typeface="Arial"/>
              <a:buChar char="➢"/>
            </a:pPr>
            <a:r>
              <a:rPr lang="en-US" sz="2800" b="0" i="0" u="none" strike="noStrike" cap="none" dirty="0">
                <a:solidFill>
                  <a:srgbClr val="005087"/>
                </a:solidFill>
                <a:latin typeface="Arial"/>
                <a:ea typeface="Arial"/>
                <a:cs typeface="Arial"/>
                <a:sym typeface="Arial"/>
              </a:rPr>
              <a:t>Go to </a:t>
            </a:r>
            <a:r>
              <a:rPr lang="en-US" sz="2800" b="0" i="0" u="sng" strike="noStrike" cap="none" dirty="0">
                <a:solidFill>
                  <a:schemeClr val="hlink"/>
                </a:solidFill>
                <a:latin typeface="Arial"/>
                <a:ea typeface="Arial"/>
                <a:cs typeface="Arial"/>
                <a:sym typeface="Arial"/>
                <a:hlinkClick r:id="rId3"/>
              </a:rPr>
              <a:t>gsasmartpayforum.org</a:t>
            </a:r>
            <a:r>
              <a:rPr lang="en-US" sz="2800" b="0" i="0" u="none" strike="noStrike" cap="none" dirty="0">
                <a:solidFill>
                  <a:srgbClr val="003399"/>
                </a:solidFill>
                <a:latin typeface="Arial"/>
                <a:ea typeface="Arial"/>
                <a:cs typeface="Arial"/>
                <a:sym typeface="Arial"/>
              </a:rPr>
              <a:t>.</a:t>
            </a:r>
            <a:endParaRPr sz="1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SzPts val="2800"/>
              <a:buFont typeface="Arial"/>
              <a:buChar char="➢"/>
            </a:pPr>
            <a:r>
              <a:rPr lang="en-US" sz="2800" b="0" i="0" u="none" strike="noStrike" cap="none" dirty="0">
                <a:solidFill>
                  <a:srgbClr val="005087"/>
                </a:solidFill>
                <a:latin typeface="Arial"/>
                <a:ea typeface="Arial"/>
                <a:cs typeface="Arial"/>
                <a:sym typeface="Arial"/>
              </a:rPr>
              <a:t>Click on the “Presentations/CLPs” page.</a:t>
            </a:r>
            <a:endParaRPr sz="1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SzPts val="2800"/>
              <a:buFont typeface="Arial"/>
              <a:buChar char="➢"/>
            </a:pPr>
            <a:r>
              <a:rPr lang="en-US" sz="2800" b="0" i="0" u="none" strike="noStrike" cap="none" dirty="0">
                <a:solidFill>
                  <a:srgbClr val="005087"/>
                </a:solidFill>
                <a:latin typeface="Arial"/>
                <a:ea typeface="Arial"/>
                <a:cs typeface="Arial"/>
                <a:sym typeface="Arial"/>
              </a:rPr>
              <a:t>Then, you’ll see how to access GSA PowerPoints, as well as bank/brand PowerPoints.</a:t>
            </a:r>
            <a:endParaRPr sz="1800" dirty="0">
              <a:solidFill>
                <a:schemeClr val="dk1"/>
              </a:solidFill>
              <a:latin typeface="Calibri"/>
              <a:ea typeface="Calibri"/>
              <a:cs typeface="Calibri"/>
              <a:sym typeface="Calibri"/>
            </a:endParaRPr>
          </a:p>
          <a:p>
            <a:pPr marL="457200" marR="0" lvl="0" indent="-406400" algn="l" rtl="0">
              <a:lnSpc>
                <a:spcPct val="100000"/>
              </a:lnSpc>
              <a:spcBef>
                <a:spcPts val="0"/>
              </a:spcBef>
              <a:spcAft>
                <a:spcPts val="0"/>
              </a:spcAft>
              <a:buSzPts val="2800"/>
              <a:buFont typeface="Arial"/>
              <a:buChar char="➢"/>
            </a:pPr>
            <a:r>
              <a:rPr lang="en-US" sz="2800" b="0" i="0" u="none" strike="noStrike" cap="none" dirty="0">
                <a:solidFill>
                  <a:srgbClr val="005087"/>
                </a:solidFill>
                <a:latin typeface="Arial"/>
                <a:ea typeface="Arial"/>
                <a:cs typeface="Arial"/>
                <a:sym typeface="Arial"/>
              </a:rPr>
              <a:t>GSA PowerPoints are housed on </a:t>
            </a:r>
            <a:r>
              <a:rPr lang="en-US" sz="2800" b="0" i="0" u="sng" strike="noStrike" cap="none" dirty="0">
                <a:solidFill>
                  <a:schemeClr val="hlink"/>
                </a:solidFill>
                <a:latin typeface="Arial"/>
                <a:ea typeface="Arial"/>
                <a:cs typeface="Arial"/>
                <a:sym typeface="Arial"/>
                <a:hlinkClick r:id="rId4"/>
              </a:rPr>
              <a:t>smartpay.gsa.gov</a:t>
            </a:r>
            <a:r>
              <a:rPr lang="en-US" sz="2800" b="0" i="0" u="none" strike="noStrike" cap="none" dirty="0">
                <a:solidFill>
                  <a:srgbClr val="003399"/>
                </a:solidFill>
                <a:latin typeface="Arial"/>
                <a:ea typeface="Arial"/>
                <a:cs typeface="Arial"/>
                <a:sym typeface="Arial"/>
              </a:rPr>
              <a:t>.</a:t>
            </a:r>
            <a:endParaRPr sz="1400" b="0" i="0" u="none" strike="noStrike" cap="none" dirty="0">
              <a:solidFill>
                <a:srgbClr val="003399"/>
              </a:solidFill>
              <a:latin typeface="Arial"/>
              <a:ea typeface="Arial"/>
              <a:cs typeface="Arial"/>
              <a:sym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109"/>
          <p:cNvSpPr txBox="1">
            <a:spLocks noGrp="1"/>
          </p:cNvSpPr>
          <p:nvPr>
            <p:ph type="title"/>
          </p:nvPr>
        </p:nvSpPr>
        <p:spPr>
          <a:xfrm>
            <a:off x="1055833" y="1043536"/>
            <a:ext cx="3337935" cy="69296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3100" u="sng" dirty="0">
                <a:solidFill>
                  <a:schemeClr val="hlink"/>
                </a:solidFill>
                <a:hlinkClick r:id="rId3"/>
              </a:rPr>
              <a:t>smartpay.gsa.gov</a:t>
            </a:r>
            <a:endParaRPr sz="3000" dirty="0"/>
          </a:p>
        </p:txBody>
      </p:sp>
      <p:pic>
        <p:nvPicPr>
          <p:cNvPr id="777" name="Google Shape;777;p109" descr="This is a picture of the GSA SmartPay program website."/>
          <p:cNvPicPr preferRelativeResize="0"/>
          <p:nvPr/>
        </p:nvPicPr>
        <p:blipFill rotWithShape="1">
          <a:blip r:embed="rId4" cstate="email">
            <a:alphaModFix/>
            <a:extLst>
              <a:ext uri="{28A0092B-C50C-407E-A947-70E740481C1C}">
                <a14:useLocalDpi xmlns:a14="http://schemas.microsoft.com/office/drawing/2010/main"/>
              </a:ext>
            </a:extLst>
          </a:blip>
          <a:srcRect/>
          <a:stretch/>
        </p:blipFill>
        <p:spPr>
          <a:xfrm>
            <a:off x="0" y="1596725"/>
            <a:ext cx="9144000" cy="3533701"/>
          </a:xfrm>
          <a:prstGeom prst="rect">
            <a:avLst/>
          </a:prstGeom>
          <a:noFill/>
          <a:ln>
            <a:noFill/>
          </a:ln>
        </p:spPr>
      </p:pic>
      <p:sp>
        <p:nvSpPr>
          <p:cNvPr id="778" name="Google Shape;778;p109"/>
          <p:cNvSpPr txBox="1"/>
          <p:nvPr/>
        </p:nvSpPr>
        <p:spPr>
          <a:xfrm>
            <a:off x="1038255" y="652008"/>
            <a:ext cx="67017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dirty="0">
                <a:solidFill>
                  <a:srgbClr val="005A92"/>
                </a:solidFill>
              </a:rPr>
              <a:t>GSA SmartPay Program Website</a:t>
            </a:r>
            <a:endParaRPr sz="3200" dirty="0">
              <a:solidFill>
                <a:srgbClr val="005A92"/>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110"/>
          <p:cNvSpPr txBox="1">
            <a:spLocks noGrp="1"/>
          </p:cNvSpPr>
          <p:nvPr>
            <p:ph type="title"/>
          </p:nvPr>
        </p:nvSpPr>
        <p:spPr>
          <a:xfrm>
            <a:off x="1040401" y="1060920"/>
            <a:ext cx="7185300" cy="109329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3100" u="sng" dirty="0">
                <a:solidFill>
                  <a:schemeClr val="hlink"/>
                </a:solidFill>
                <a:hlinkClick r:id="rId3"/>
              </a:rPr>
              <a:t>training.smartpay.gsa.gov</a:t>
            </a:r>
            <a:endParaRPr sz="3100" dirty="0"/>
          </a:p>
        </p:txBody>
      </p:sp>
      <p:pic>
        <p:nvPicPr>
          <p:cNvPr id="786" name="Google Shape;786;p110" descr="This shows a screenshot of the training website."/>
          <p:cNvPicPr preferRelativeResize="0"/>
          <p:nvPr/>
        </p:nvPicPr>
        <p:blipFill rotWithShape="1">
          <a:blip r:embed="rId4" cstate="email">
            <a:alphaModFix/>
            <a:extLst>
              <a:ext uri="{28A0092B-C50C-407E-A947-70E740481C1C}">
                <a14:useLocalDpi xmlns:a14="http://schemas.microsoft.com/office/drawing/2010/main"/>
              </a:ext>
            </a:extLst>
          </a:blip>
          <a:srcRect/>
          <a:stretch/>
        </p:blipFill>
        <p:spPr>
          <a:xfrm>
            <a:off x="13088" y="1609813"/>
            <a:ext cx="9144000" cy="3546774"/>
          </a:xfrm>
          <a:prstGeom prst="rect">
            <a:avLst/>
          </a:prstGeom>
          <a:noFill/>
          <a:ln>
            <a:noFill/>
          </a:ln>
        </p:spPr>
      </p:pic>
      <p:sp>
        <p:nvSpPr>
          <p:cNvPr id="787" name="Google Shape;787;p110"/>
          <p:cNvSpPr txBox="1"/>
          <p:nvPr/>
        </p:nvSpPr>
        <p:spPr>
          <a:xfrm>
            <a:off x="1037533" y="641292"/>
            <a:ext cx="6516600" cy="116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dirty="0">
                <a:solidFill>
                  <a:srgbClr val="005A92"/>
                </a:solidFill>
              </a:rPr>
              <a:t>GSA SmartPay Training Website</a:t>
            </a:r>
            <a:endParaRPr sz="3200" dirty="0">
              <a:solidFill>
                <a:srgbClr val="005A92"/>
              </a:solidFill>
            </a:endParaRPr>
          </a:p>
          <a:p>
            <a:pPr marL="0" lvl="0" indent="0" algn="l" rtl="0">
              <a:spcBef>
                <a:spcPts val="0"/>
              </a:spcBef>
              <a:spcAft>
                <a:spcPts val="0"/>
              </a:spcAft>
              <a:buNone/>
            </a:pPr>
            <a:endParaRPr sz="3200" dirty="0">
              <a:solidFill>
                <a:schemeClr val="dk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Google Shape;793;p111"/>
          <p:cNvSpPr txBox="1">
            <a:spLocks noGrp="1"/>
          </p:cNvSpPr>
          <p:nvPr>
            <p:ph type="title"/>
          </p:nvPr>
        </p:nvSpPr>
        <p:spPr>
          <a:xfrm>
            <a:off x="421043" y="688040"/>
            <a:ext cx="9362700" cy="8574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chemeClr val="dk1"/>
              </a:buClr>
              <a:buSzPts val="3600"/>
              <a:buFont typeface="Arial"/>
              <a:buNone/>
            </a:pPr>
            <a:r>
              <a:rPr lang="en-US" sz="3200" dirty="0">
                <a:solidFill>
                  <a:srgbClr val="005A92"/>
                </a:solidFill>
              </a:rPr>
              <a:t>GSA’s Center for Charge Card Management </a:t>
            </a:r>
            <a:endParaRPr sz="3200" dirty="0"/>
          </a:p>
        </p:txBody>
      </p:sp>
      <p:sp>
        <p:nvSpPr>
          <p:cNvPr id="794" name="Google Shape;794;p111"/>
          <p:cNvSpPr txBox="1"/>
          <p:nvPr/>
        </p:nvSpPr>
        <p:spPr>
          <a:xfrm>
            <a:off x="637221" y="1381805"/>
            <a:ext cx="8686800" cy="36317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endParaRPr sz="1400" b="0" i="0" u="none" strike="noStrike" cap="none" dirty="0">
              <a:solidFill>
                <a:srgbClr val="005A92"/>
              </a:solidFill>
              <a:latin typeface="Arial"/>
              <a:ea typeface="Arial"/>
              <a:cs typeface="Arial"/>
              <a:sym typeface="Arial"/>
            </a:endParaRPr>
          </a:p>
          <a:p>
            <a:pPr lvl="0" algn="l" rtl="0">
              <a:spcBef>
                <a:spcPts val="0"/>
              </a:spcBef>
              <a:spcAft>
                <a:spcPts val="0"/>
              </a:spcAft>
              <a:buClr>
                <a:schemeClr val="dk1"/>
              </a:buClr>
              <a:buSzPts val="3600"/>
            </a:pPr>
            <a:r>
              <a:rPr lang="en-US" sz="3600" u="sng" dirty="0">
                <a:solidFill>
                  <a:schemeClr val="hlink"/>
                </a:solidFill>
                <a:hlinkClick r:id="rId3"/>
              </a:rPr>
              <a:t>gsa_smartpay@gsa.gov</a:t>
            </a:r>
            <a:br>
              <a:rPr lang="en-US" sz="3600" u="sng" dirty="0">
                <a:solidFill>
                  <a:srgbClr val="005A92"/>
                </a:solidFill>
              </a:rPr>
            </a:br>
            <a:br>
              <a:rPr lang="en-US" sz="3600" u="sng" dirty="0">
                <a:solidFill>
                  <a:srgbClr val="005A92"/>
                </a:solidFill>
              </a:rPr>
            </a:br>
            <a:r>
              <a:rPr lang="en-US" sz="3600" dirty="0">
                <a:solidFill>
                  <a:srgbClr val="005A92"/>
                </a:solidFill>
              </a:rPr>
              <a:t>Monday – Friday</a:t>
            </a:r>
            <a:br>
              <a:rPr lang="en-US" sz="3600" dirty="0">
                <a:solidFill>
                  <a:srgbClr val="005A92"/>
                </a:solidFill>
              </a:rPr>
            </a:br>
            <a:r>
              <a:rPr lang="en-US" sz="3600" dirty="0">
                <a:solidFill>
                  <a:srgbClr val="005A92"/>
                </a:solidFill>
              </a:rPr>
              <a:t>8:00 a.m. - 4:00 p.m. ET</a:t>
            </a:r>
            <a:br>
              <a:rPr lang="en-US" sz="3600" dirty="0">
                <a:solidFill>
                  <a:srgbClr val="005A92"/>
                </a:solidFill>
              </a:rPr>
            </a:br>
            <a:r>
              <a:rPr lang="en-US" sz="3600" dirty="0">
                <a:solidFill>
                  <a:srgbClr val="005A92"/>
                </a:solidFill>
              </a:rPr>
              <a:t>Excluding federal holidays</a:t>
            </a:r>
            <a:endParaRPr sz="3600" dirty="0">
              <a:solidFill>
                <a:srgbClr val="005A92"/>
              </a:solidFill>
            </a:endParaRPr>
          </a:p>
          <a:p>
            <a:pPr marL="457200" lvl="0" indent="-457200" algn="l" rtl="0">
              <a:spcBef>
                <a:spcPts val="0"/>
              </a:spcBef>
              <a:spcAft>
                <a:spcPts val="0"/>
              </a:spcAft>
              <a:buClr>
                <a:schemeClr val="dk1"/>
              </a:buClr>
              <a:buSzPts val="3600"/>
              <a:buChar char="➢"/>
            </a:pPr>
            <a:endParaRPr sz="3600" i="0" u="none" strike="noStrike" cap="none" dirty="0">
              <a:solidFill>
                <a:srgbClr val="3C8C92"/>
              </a:solidFill>
            </a:endParaRPr>
          </a:p>
        </p:txBody>
      </p:sp>
      <p:pic>
        <p:nvPicPr>
          <p:cNvPr id="3" name="Picture 2" descr="Hands of person wearing gray sweater typing on laptop with a tablet, digital pen, and cup of coffee">
            <a:extLst>
              <a:ext uri="{FF2B5EF4-FFF2-40B4-BE49-F238E27FC236}">
                <a16:creationId xmlns:a16="http://schemas.microsoft.com/office/drawing/2014/main" id="{30E84CC2-D082-ECBA-BC31-DC2A843A506E}"/>
              </a:ext>
            </a:extLst>
          </p:cNvPr>
          <p:cNvPicPr>
            <a:picLocks noChangeAspect="1"/>
          </p:cNvPicPr>
          <p:nvPr/>
        </p:nvPicPr>
        <p:blipFill>
          <a:blip r:embed="rId4"/>
          <a:stretch>
            <a:fillRect/>
          </a:stretch>
        </p:blipFill>
        <p:spPr>
          <a:xfrm>
            <a:off x="6384551" y="1954282"/>
            <a:ext cx="2461994" cy="1643779"/>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112"/>
          <p:cNvSpPr txBox="1">
            <a:spLocks noGrp="1"/>
          </p:cNvSpPr>
          <p:nvPr>
            <p:ph type="title"/>
          </p:nvPr>
        </p:nvSpPr>
        <p:spPr>
          <a:xfrm>
            <a:off x="1038243" y="640300"/>
            <a:ext cx="1847700" cy="8574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600"/>
              <a:buFont typeface="Arial"/>
              <a:buNone/>
            </a:pPr>
            <a:r>
              <a:rPr lang="en-US" sz="3600" dirty="0">
                <a:solidFill>
                  <a:srgbClr val="005A92"/>
                </a:solidFill>
              </a:rPr>
              <a:t>Citibank</a:t>
            </a:r>
            <a:endParaRPr dirty="0">
              <a:solidFill>
                <a:srgbClr val="005A92"/>
              </a:solidFill>
            </a:endParaRPr>
          </a:p>
        </p:txBody>
      </p:sp>
      <p:sp>
        <p:nvSpPr>
          <p:cNvPr id="801" name="Google Shape;801;p112"/>
          <p:cNvSpPr txBox="1"/>
          <p:nvPr/>
        </p:nvSpPr>
        <p:spPr>
          <a:xfrm>
            <a:off x="637221" y="1372622"/>
            <a:ext cx="8686800" cy="2524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endParaRPr sz="1400" b="0" i="0" u="none" strike="noStrike" cap="none" dirty="0">
              <a:solidFill>
                <a:srgbClr val="000000"/>
              </a:solidFill>
              <a:latin typeface="Arial"/>
              <a:ea typeface="Arial"/>
              <a:cs typeface="Arial"/>
              <a:sym typeface="Arial"/>
            </a:endParaRPr>
          </a:p>
          <a:p>
            <a:pPr marL="571500" marR="0" lvl="0" indent="-571500" algn="l" rtl="0">
              <a:lnSpc>
                <a:spcPct val="100000"/>
              </a:lnSpc>
              <a:spcBef>
                <a:spcPts val="0"/>
              </a:spcBef>
              <a:spcAft>
                <a:spcPts val="0"/>
              </a:spcAft>
              <a:buClr>
                <a:srgbClr val="000000"/>
              </a:buClr>
              <a:buSzPts val="3600"/>
              <a:buFont typeface="Noto Sans"/>
              <a:buChar char="➢"/>
            </a:pPr>
            <a:r>
              <a:rPr lang="en-US" sz="3600" b="0" i="0" u="none" strike="noStrike" cap="none" dirty="0">
                <a:solidFill>
                  <a:srgbClr val="005087"/>
                </a:solidFill>
                <a:latin typeface="Arial"/>
                <a:ea typeface="Arial"/>
                <a:cs typeface="Arial"/>
                <a:sym typeface="Arial"/>
              </a:rPr>
              <a:t>(800) 790-7206 (within United States)</a:t>
            </a:r>
            <a:endParaRPr sz="1400" b="0" i="0" u="none" strike="noStrike" cap="none" dirty="0">
              <a:solidFill>
                <a:srgbClr val="000000"/>
              </a:solidFill>
              <a:latin typeface="Arial"/>
              <a:ea typeface="Arial"/>
              <a:cs typeface="Arial"/>
              <a:sym typeface="Arial"/>
            </a:endParaRPr>
          </a:p>
          <a:p>
            <a:pPr marL="571500" marR="0" lvl="0" indent="-571500" algn="l" rtl="0">
              <a:lnSpc>
                <a:spcPct val="100000"/>
              </a:lnSpc>
              <a:spcBef>
                <a:spcPts val="0"/>
              </a:spcBef>
              <a:spcAft>
                <a:spcPts val="0"/>
              </a:spcAft>
              <a:buClr>
                <a:srgbClr val="000000"/>
              </a:buClr>
              <a:buSzPts val="3600"/>
              <a:buFont typeface="Noto Sans"/>
              <a:buChar char="➢"/>
            </a:pPr>
            <a:r>
              <a:rPr lang="en-US" sz="3600" b="0" i="0" u="none" strike="noStrike" cap="none" dirty="0">
                <a:solidFill>
                  <a:srgbClr val="005087"/>
                </a:solidFill>
                <a:latin typeface="Arial"/>
                <a:ea typeface="Arial"/>
                <a:cs typeface="Arial"/>
                <a:sym typeface="Arial"/>
              </a:rPr>
              <a:t>(904) 954-7850 (collect calls from outside United States)</a:t>
            </a:r>
            <a:endParaRPr sz="1400" b="0" i="0" u="none" strike="noStrike" cap="none" dirty="0">
              <a:solidFill>
                <a:srgbClr val="000000"/>
              </a:solidFill>
              <a:latin typeface="Arial"/>
              <a:ea typeface="Arial"/>
              <a:cs typeface="Arial"/>
              <a:sym typeface="Arial"/>
            </a:endParaRPr>
          </a:p>
          <a:p>
            <a:pPr marL="571500" marR="0" lvl="0" indent="-571500" algn="l" rtl="0">
              <a:lnSpc>
                <a:spcPct val="100000"/>
              </a:lnSpc>
              <a:spcBef>
                <a:spcPts val="0"/>
              </a:spcBef>
              <a:spcAft>
                <a:spcPts val="0"/>
              </a:spcAft>
              <a:buClr>
                <a:srgbClr val="000000"/>
              </a:buClr>
              <a:buSzPts val="3600"/>
              <a:buFont typeface="Noto Sans"/>
              <a:buChar char="➢"/>
            </a:pPr>
            <a:r>
              <a:rPr lang="en-US" sz="3600" b="0" i="0" u="sng" strike="noStrike" cap="none" dirty="0">
                <a:solidFill>
                  <a:schemeClr val="hlink"/>
                </a:solidFill>
                <a:latin typeface="Arial"/>
                <a:ea typeface="Arial"/>
                <a:cs typeface="Arial"/>
                <a:sym typeface="Arial"/>
                <a:hlinkClick r:id="rId3"/>
              </a:rPr>
              <a:t>Citibank Online Account Access</a:t>
            </a:r>
            <a:endParaRPr sz="3600" b="0" i="0" u="none" strike="noStrike" cap="none" dirty="0">
              <a:solidFill>
                <a:srgbClr val="3C8C92"/>
              </a:solidFill>
              <a:latin typeface="Arial"/>
              <a:ea typeface="Arial"/>
              <a:cs typeface="Arial"/>
              <a:sym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7" name="Google Shape;807;p113"/>
          <p:cNvSpPr txBox="1">
            <a:spLocks noGrp="1"/>
          </p:cNvSpPr>
          <p:nvPr>
            <p:ph type="title"/>
          </p:nvPr>
        </p:nvSpPr>
        <p:spPr>
          <a:xfrm>
            <a:off x="1023142" y="646374"/>
            <a:ext cx="2360100" cy="8574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600"/>
              <a:buFont typeface="Arial"/>
              <a:buNone/>
            </a:pPr>
            <a:r>
              <a:rPr lang="en-US" sz="3600" dirty="0">
                <a:solidFill>
                  <a:srgbClr val="005A92"/>
                </a:solidFill>
              </a:rPr>
              <a:t>U.S. Bank</a:t>
            </a:r>
            <a:endParaRPr sz="3600" dirty="0">
              <a:solidFill>
                <a:srgbClr val="005A92"/>
              </a:solidFill>
            </a:endParaRPr>
          </a:p>
        </p:txBody>
      </p:sp>
      <p:sp>
        <p:nvSpPr>
          <p:cNvPr id="808" name="Google Shape;808;p113"/>
          <p:cNvSpPr txBox="1"/>
          <p:nvPr/>
        </p:nvSpPr>
        <p:spPr>
          <a:xfrm>
            <a:off x="643301" y="1375726"/>
            <a:ext cx="8686800" cy="307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endParaRPr sz="1400" b="0" i="0" u="none" strike="noStrike" cap="none" dirty="0">
              <a:solidFill>
                <a:srgbClr val="000000"/>
              </a:solidFill>
              <a:latin typeface="Arial"/>
              <a:ea typeface="Arial"/>
              <a:cs typeface="Arial"/>
              <a:sym typeface="Arial"/>
            </a:endParaRPr>
          </a:p>
          <a:p>
            <a:pPr marL="571500" marR="0" lvl="0" indent="-571500" algn="l" rtl="0">
              <a:lnSpc>
                <a:spcPct val="100000"/>
              </a:lnSpc>
              <a:spcBef>
                <a:spcPts val="0"/>
              </a:spcBef>
              <a:spcAft>
                <a:spcPts val="0"/>
              </a:spcAft>
              <a:buClr>
                <a:srgbClr val="000000"/>
              </a:buClr>
              <a:buSzPts val="3600"/>
              <a:buFont typeface="Noto Sans"/>
              <a:buChar char="➢"/>
            </a:pPr>
            <a:r>
              <a:rPr lang="en-US" sz="3600" b="0" i="0" u="none" strike="noStrike" cap="none" dirty="0">
                <a:solidFill>
                  <a:srgbClr val="005087"/>
                </a:solidFill>
                <a:latin typeface="Arial"/>
                <a:ea typeface="Arial"/>
                <a:cs typeface="Arial"/>
                <a:sym typeface="Arial"/>
              </a:rPr>
              <a:t>(888) 994-6722 (within United States)</a:t>
            </a:r>
            <a:endParaRPr sz="1400" b="0" i="0" u="none" strike="noStrike" cap="none" dirty="0">
              <a:solidFill>
                <a:srgbClr val="000000"/>
              </a:solidFill>
              <a:latin typeface="Arial"/>
              <a:ea typeface="Arial"/>
              <a:cs typeface="Arial"/>
              <a:sym typeface="Arial"/>
            </a:endParaRPr>
          </a:p>
          <a:p>
            <a:pPr marL="571500" marR="0" lvl="0" indent="-571500" algn="l" rtl="0">
              <a:lnSpc>
                <a:spcPct val="100000"/>
              </a:lnSpc>
              <a:spcBef>
                <a:spcPts val="0"/>
              </a:spcBef>
              <a:spcAft>
                <a:spcPts val="0"/>
              </a:spcAft>
              <a:buClr>
                <a:srgbClr val="000000"/>
              </a:buClr>
              <a:buSzPts val="3600"/>
              <a:buFont typeface="Noto Sans"/>
              <a:buChar char="➢"/>
            </a:pPr>
            <a:r>
              <a:rPr lang="en-US" sz="3600" b="0" i="0" u="none" strike="noStrike" cap="none" dirty="0">
                <a:solidFill>
                  <a:srgbClr val="005087"/>
                </a:solidFill>
                <a:latin typeface="Arial"/>
                <a:ea typeface="Arial"/>
                <a:cs typeface="Arial"/>
                <a:sym typeface="Arial"/>
              </a:rPr>
              <a:t>(701) 461-2232 (collect calls from outside United States)</a:t>
            </a:r>
            <a:endParaRPr sz="1400" b="0" i="0" u="none" strike="noStrike" cap="none" dirty="0">
              <a:solidFill>
                <a:srgbClr val="000000"/>
              </a:solidFill>
              <a:latin typeface="Arial"/>
              <a:ea typeface="Arial"/>
              <a:cs typeface="Arial"/>
              <a:sym typeface="Arial"/>
            </a:endParaRPr>
          </a:p>
          <a:p>
            <a:pPr marL="571500" marR="0" lvl="0" indent="-571500" algn="l" rtl="0">
              <a:lnSpc>
                <a:spcPct val="100000"/>
              </a:lnSpc>
              <a:spcBef>
                <a:spcPts val="0"/>
              </a:spcBef>
              <a:spcAft>
                <a:spcPts val="0"/>
              </a:spcAft>
              <a:buClr>
                <a:srgbClr val="000000"/>
              </a:buClr>
              <a:buSzPts val="3600"/>
              <a:buFont typeface="Noto Sans"/>
              <a:buChar char="➢"/>
            </a:pPr>
            <a:r>
              <a:rPr lang="en-US" sz="3600" b="0" i="0" u="sng" strike="noStrike" cap="none" dirty="0">
                <a:solidFill>
                  <a:schemeClr val="hlink"/>
                </a:solidFill>
                <a:latin typeface="Arial"/>
                <a:ea typeface="Arial"/>
                <a:cs typeface="Arial"/>
                <a:sym typeface="Arial"/>
                <a:hlinkClick r:id="rId3"/>
              </a:rPr>
              <a:t>U.S. Bank Online Account Access</a:t>
            </a:r>
            <a:endParaRPr sz="3600" b="0" i="0" u="none" strike="noStrike" cap="none" dirty="0">
              <a:solidFill>
                <a:srgbClr val="3C8C92"/>
              </a:solidFill>
              <a:latin typeface="Arial"/>
              <a:ea typeface="Arial"/>
              <a:cs typeface="Arial"/>
              <a:sym typeface="Arial"/>
            </a:endParaRPr>
          </a:p>
          <a:p>
            <a:pPr marL="285750" marR="0" lvl="0" indent="-196850" algn="ctr" rtl="0">
              <a:lnSpc>
                <a:spcPct val="100000"/>
              </a:lnSpc>
              <a:spcBef>
                <a:spcPts val="0"/>
              </a:spcBef>
              <a:spcAft>
                <a:spcPts val="0"/>
              </a:spcAft>
              <a:buClr>
                <a:srgbClr val="003399"/>
              </a:buClr>
              <a:buSzPts val="1400"/>
              <a:buFont typeface="Noto Sans"/>
              <a:buNone/>
            </a:pPr>
            <a:endParaRPr sz="1400" b="0" i="0" u="none" strike="noStrike" cap="none" dirty="0">
              <a:solidFill>
                <a:srgbClr val="003399"/>
              </a:solidFill>
              <a:latin typeface="Arial"/>
              <a:ea typeface="Arial"/>
              <a:cs typeface="Arial"/>
              <a:sym typeface="Arial"/>
            </a:endParaRPr>
          </a:p>
          <a:p>
            <a:pPr marL="0" marR="0" lvl="0" indent="0" algn="ctr" rtl="0">
              <a:lnSpc>
                <a:spcPct val="100000"/>
              </a:lnSpc>
              <a:spcBef>
                <a:spcPts val="900"/>
              </a:spcBef>
              <a:spcAft>
                <a:spcPts val="0"/>
              </a:spcAft>
              <a:buClr>
                <a:srgbClr val="003399"/>
              </a:buClr>
              <a:buSzPts val="1400"/>
              <a:buFont typeface="Noto Sans"/>
              <a:buNone/>
            </a:pPr>
            <a:endParaRPr sz="1400" b="0" i="0" u="none" strike="noStrike" cap="none" dirty="0">
              <a:solidFill>
                <a:srgbClr val="003399"/>
              </a:solidFill>
              <a:latin typeface="Arial"/>
              <a:ea typeface="Arial"/>
              <a:cs typeface="Arial"/>
              <a:sym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sp>
        <p:nvSpPr>
          <p:cNvPr id="814" name="Google Shape;814;p114"/>
          <p:cNvSpPr txBox="1">
            <a:spLocks noGrp="1"/>
          </p:cNvSpPr>
          <p:nvPr>
            <p:ph type="title"/>
          </p:nvPr>
        </p:nvSpPr>
        <p:spPr>
          <a:xfrm>
            <a:off x="457200" y="3307902"/>
            <a:ext cx="8229600" cy="99377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400"/>
              <a:buNone/>
            </a:pPr>
            <a:r>
              <a:rPr lang="en-US" sz="3600" b="1" dirty="0"/>
              <a:t>Contact Information</a:t>
            </a:r>
            <a:endParaRPr sz="3600" dirty="0"/>
          </a:p>
        </p:txBody>
      </p:sp>
      <p:pic>
        <p:nvPicPr>
          <p:cNvPr id="815" name="Google Shape;815;p114" descr="This is a BitMoji of Rebekah saying thank you!"/>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3219291" y="933263"/>
            <a:ext cx="2705418" cy="2480497"/>
          </a:xfrm>
          <a:prstGeom prst="rect">
            <a:avLst/>
          </a:prstGeom>
          <a:noFill/>
          <a:ln>
            <a:noFill/>
          </a:ln>
        </p:spPr>
      </p:pic>
      <p:sp>
        <p:nvSpPr>
          <p:cNvPr id="816" name="Google Shape;816;p114"/>
          <p:cNvSpPr txBox="1"/>
          <p:nvPr/>
        </p:nvSpPr>
        <p:spPr>
          <a:xfrm>
            <a:off x="1984845" y="2833914"/>
            <a:ext cx="5174310" cy="19312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3399"/>
              </a:buClr>
              <a:buSzPts val="2800"/>
              <a:buFont typeface="Noto Sans"/>
              <a:buNone/>
            </a:pPr>
            <a:endParaRPr sz="2800" b="1" i="0" u="none" strike="noStrike" cap="none" dirty="0">
              <a:solidFill>
                <a:srgbClr val="005087"/>
              </a:solidFill>
              <a:latin typeface="Arial"/>
              <a:ea typeface="Arial"/>
              <a:cs typeface="Arial"/>
              <a:sym typeface="Arial"/>
            </a:endParaRPr>
          </a:p>
          <a:p>
            <a:pPr marL="0" marR="0" lvl="0" indent="0" algn="ctr" rtl="0">
              <a:lnSpc>
                <a:spcPct val="100000"/>
              </a:lnSpc>
              <a:spcBef>
                <a:spcPts val="900"/>
              </a:spcBef>
              <a:spcAft>
                <a:spcPts val="0"/>
              </a:spcAft>
              <a:buClr>
                <a:srgbClr val="003399"/>
              </a:buClr>
              <a:buSzPts val="2800"/>
              <a:buFont typeface="Noto Sans"/>
              <a:buNone/>
            </a:pPr>
            <a:br>
              <a:rPr lang="en-US" sz="2800" b="1" i="0" u="none" strike="noStrike" cap="none" dirty="0">
                <a:solidFill>
                  <a:srgbClr val="005087"/>
                </a:solidFill>
                <a:latin typeface="Arial"/>
                <a:ea typeface="Arial"/>
                <a:cs typeface="Arial"/>
                <a:sym typeface="Arial"/>
              </a:rPr>
            </a:br>
            <a:r>
              <a:rPr lang="en-US" sz="2800" b="0" i="0" u="none" strike="noStrike" cap="none" dirty="0">
                <a:solidFill>
                  <a:srgbClr val="005087"/>
                </a:solidFill>
                <a:latin typeface="Arial"/>
                <a:ea typeface="Arial"/>
                <a:cs typeface="Arial"/>
                <a:sym typeface="Arial"/>
              </a:rPr>
              <a:t>Rebekah Knouse Perillo</a:t>
            </a:r>
            <a:br>
              <a:rPr lang="en-US" sz="2800" b="0" i="0" u="none" strike="noStrike" cap="none" dirty="0">
                <a:solidFill>
                  <a:srgbClr val="005087"/>
                </a:solidFill>
                <a:latin typeface="Arial"/>
                <a:ea typeface="Arial"/>
                <a:cs typeface="Arial"/>
                <a:sym typeface="Arial"/>
              </a:rPr>
            </a:br>
            <a:r>
              <a:rPr lang="en-US" sz="2800" b="0" i="0" u="sng" strike="noStrike" cap="none" dirty="0">
                <a:solidFill>
                  <a:schemeClr val="hlink"/>
                </a:solidFill>
                <a:latin typeface="Arial"/>
                <a:ea typeface="Arial"/>
                <a:cs typeface="Arial"/>
                <a:sym typeface="Arial"/>
                <a:hlinkClick r:id="rId4"/>
              </a:rPr>
              <a:t>rebekah.knouse@gsa.gov</a:t>
            </a:r>
            <a:endParaRPr sz="2800" b="0" i="0" u="none" strike="noStrike" cap="none" dirty="0">
              <a:solidFill>
                <a:srgbClr val="3C8C92"/>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15"/>
                                        </p:tgtEl>
                                        <p:attrNameLst>
                                          <p:attrName>style.visibility</p:attrName>
                                        </p:attrNameLst>
                                      </p:cBhvr>
                                      <p:to>
                                        <p:strVal val="visible"/>
                                      </p:to>
                                    </p:set>
                                    <p:anim calcmode="lin" valueType="num">
                                      <p:cBhvr additive="base">
                                        <p:cTn id="7" dur="500"/>
                                        <p:tgtEl>
                                          <p:spTgt spid="81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16"/>
                                        </p:tgtEl>
                                        <p:attrNameLst>
                                          <p:attrName>style.visibility</p:attrName>
                                        </p:attrNameLst>
                                      </p:cBhvr>
                                      <p:to>
                                        <p:strVal val="visible"/>
                                      </p:to>
                                    </p:set>
                                    <p:animEffect transition="in" filter="fade">
                                      <p:cBhvr>
                                        <p:cTn id="12" dur="500"/>
                                        <p:tgtEl>
                                          <p:spTgt spid="8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115"/>
          <p:cNvSpPr txBox="1">
            <a:spLocks noGrp="1"/>
          </p:cNvSpPr>
          <p:nvPr>
            <p:ph type="title"/>
          </p:nvPr>
        </p:nvSpPr>
        <p:spPr>
          <a:xfrm>
            <a:off x="628650" y="232758"/>
            <a:ext cx="7886700" cy="99377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GSA Starmark Logo</a:t>
            </a:r>
            <a:endParaRPr dirty="0"/>
          </a:p>
        </p:txBody>
      </p:sp>
      <p:sp>
        <p:nvSpPr>
          <p:cNvPr id="822" name="Google Shape;822;p115" descr="This is the GSA logo."/>
          <p:cNvSpPr/>
          <p:nvPr/>
        </p:nvSpPr>
        <p:spPr>
          <a:xfrm>
            <a:off x="0" y="0"/>
            <a:ext cx="9144000" cy="4500562"/>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dirty="0">
              <a:solidFill>
                <a:schemeClr val="dk1"/>
              </a:solidFill>
              <a:latin typeface="Arial"/>
              <a:ea typeface="Arial"/>
              <a:cs typeface="Arial"/>
              <a:sym typeface="Arial"/>
            </a:endParaRPr>
          </a:p>
        </p:txBody>
      </p:sp>
      <p:pic>
        <p:nvPicPr>
          <p:cNvPr id="823" name="Google Shape;823;p115" descr="GSA Starmark Logo"/>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3044952" y="1051560"/>
            <a:ext cx="3038301" cy="2743200"/>
          </a:xfrm>
          <a:prstGeom prst="rect">
            <a:avLst/>
          </a:prstGeom>
          <a:noFill/>
          <a:ln>
            <a:noFill/>
          </a:ln>
        </p:spPr>
      </p:pic>
    </p:spTree>
  </p:cSld>
  <p:clrMapOvr>
    <a:masterClrMapping/>
  </p:clrMapOvr>
  <p:transition spd="slow">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43"/>
          <p:cNvSpPr txBox="1">
            <a:spLocks noGrp="1"/>
          </p:cNvSpPr>
          <p:nvPr>
            <p:ph type="title"/>
          </p:nvPr>
        </p:nvSpPr>
        <p:spPr>
          <a:xfrm>
            <a:off x="457200" y="2074862"/>
            <a:ext cx="8229600" cy="9939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400"/>
              <a:buNone/>
            </a:pPr>
            <a:r>
              <a:rPr lang="en-US" sz="4800" dirty="0">
                <a:solidFill>
                  <a:srgbClr val="005A92"/>
                </a:solidFill>
              </a:rPr>
              <a:t>Statistics</a:t>
            </a:r>
            <a:endParaRPr sz="4800" dirty="0">
              <a:solidFill>
                <a:srgbClr val="005A9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62" name="Google Shape;262;p44">
            <a:extLst>
              <a:ext uri="{C183D7F6-B498-43B3-948B-1728B52AA6E4}">
                <adec:decorative xmlns:adec="http://schemas.microsoft.com/office/drawing/2017/decorative" val="1"/>
              </a:ext>
            </a:extLst>
          </p:cNvPr>
          <p:cNvSpPr txBox="1">
            <a:spLocks noGrp="1"/>
          </p:cNvSpPr>
          <p:nvPr>
            <p:ph type="title" idx="4294967295"/>
          </p:nvPr>
        </p:nvSpPr>
        <p:spPr>
          <a:xfrm>
            <a:off x="1827146" y="57964"/>
            <a:ext cx="5139000" cy="542685"/>
          </a:xfrm>
          <a:prstGeom prst="rect">
            <a:avLst/>
          </a:prstGeom>
          <a:noFill/>
          <a:ln>
            <a:noFill/>
            <a:prstDash/>
          </a:ln>
          <a:effectLst/>
        </p:spPr>
        <p:txBody>
          <a:bodyPr rot="0" spcFirstLastPara="1" vertOverflow="overflow" horzOverflow="overflow" vert="horz" wrap="square" lIns="91425" tIns="45700" rIns="91425" bIns="4570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5390"/>
              </a:buClr>
              <a:buSzPts val="2800"/>
              <a:buFont typeface="Century Gothic"/>
              <a:buNone/>
              <a:tabLst/>
              <a:defRPr/>
            </a:pPr>
            <a:r>
              <a:rPr kumimoji="0" lang="en-US" sz="3600" b="0" i="0" u="none" strike="noStrike" kern="0" cap="none" spc="0" normalizeH="0" baseline="0" noProof="0" dirty="0">
                <a:ln>
                  <a:noFill/>
                </a:ln>
                <a:solidFill>
                  <a:srgbClr val="005390"/>
                </a:solidFill>
                <a:effectLst/>
                <a:uLnTx/>
                <a:uFillTx/>
                <a:latin typeface="Arial"/>
                <a:ea typeface="Arial"/>
                <a:cs typeface="Arial"/>
                <a:sym typeface="Arial"/>
              </a:rPr>
              <a:t>FY22 Program Statistics</a:t>
            </a:r>
            <a:endParaRPr kumimoji="0" lang="en-US" sz="3600" b="0" i="0" u="none" strike="noStrike" kern="0" cap="none" spc="0" normalizeH="0" baseline="0" noProof="0" dirty="0">
              <a:ln>
                <a:noFill/>
              </a:ln>
              <a:solidFill>
                <a:schemeClr val="dk1"/>
              </a:solidFill>
              <a:effectLst/>
              <a:uLnTx/>
              <a:uFillTx/>
              <a:latin typeface="Arial"/>
              <a:ea typeface="Arial"/>
              <a:cs typeface="Arial"/>
              <a:sym typeface="Arial"/>
            </a:endParaRPr>
          </a:p>
        </p:txBody>
      </p:sp>
      <p:sp>
        <p:nvSpPr>
          <p:cNvPr id="235" name="Google Shape;235;p44">
            <a:extLst>
              <a:ext uri="{C183D7F6-B498-43B3-948B-1728B52AA6E4}">
                <adec:decorative xmlns:adec="http://schemas.microsoft.com/office/drawing/2017/decorative" val="1"/>
              </a:ext>
            </a:extLst>
          </p:cNvPr>
          <p:cNvSpPr txBox="1"/>
          <p:nvPr/>
        </p:nvSpPr>
        <p:spPr>
          <a:xfrm>
            <a:off x="-20733" y="651800"/>
            <a:ext cx="4601700" cy="232500"/>
          </a:xfrm>
          <a:prstGeom prst="rect">
            <a:avLst/>
          </a:prstGeom>
          <a:gradFill>
            <a:gsLst>
              <a:gs pos="0">
                <a:srgbClr val="BFBFBF"/>
              </a:gs>
              <a:gs pos="50000">
                <a:srgbClr val="D8D8D8"/>
              </a:gs>
              <a:gs pos="100000">
                <a:srgbClr val="F2F2F2"/>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Trebuchet MS"/>
              <a:buNone/>
            </a:pPr>
            <a:r>
              <a:rPr lang="en-US" sz="2200" i="0" u="none" strike="noStrike" cap="none" dirty="0">
                <a:solidFill>
                  <a:srgbClr val="000000"/>
                </a:solidFill>
              </a:rPr>
              <a:t>Spend</a:t>
            </a:r>
            <a:endParaRPr sz="1800" i="0" u="none" strike="noStrike" cap="none" dirty="0">
              <a:solidFill>
                <a:schemeClr val="dk1"/>
              </a:solidFill>
            </a:endParaRPr>
          </a:p>
        </p:txBody>
      </p:sp>
      <p:pic>
        <p:nvPicPr>
          <p:cNvPr id="257" name="Google Shape;257;p44">
            <a:extLst>
              <a:ext uri="{C183D7F6-B498-43B3-948B-1728B52AA6E4}">
                <adec:decorative xmlns:adec="http://schemas.microsoft.com/office/drawing/2017/decorative" val="1"/>
              </a:ext>
            </a:extLst>
          </p:cNvPr>
          <p:cNvPicPr preferRelativeResize="0"/>
          <p:nvPr/>
        </p:nvPicPr>
        <p:blipFill rotWithShape="1">
          <a:blip r:embed="rId3" cstate="email">
            <a:alphaModFix/>
            <a:extLst>
              <a:ext uri="{28A0092B-C50C-407E-A947-70E740481C1C}">
                <a14:useLocalDpi xmlns:a14="http://schemas.microsoft.com/office/drawing/2010/main"/>
              </a:ext>
            </a:extLst>
          </a:blip>
          <a:srcRect l="6252" b="12041"/>
          <a:stretch/>
        </p:blipFill>
        <p:spPr>
          <a:xfrm>
            <a:off x="141475" y="920952"/>
            <a:ext cx="4505100" cy="1799725"/>
          </a:xfrm>
          <a:prstGeom prst="rect">
            <a:avLst/>
          </a:prstGeom>
          <a:noFill/>
          <a:ln>
            <a:noFill/>
          </a:ln>
        </p:spPr>
      </p:pic>
      <p:sp>
        <p:nvSpPr>
          <p:cNvPr id="258" name="Google Shape;258;p44">
            <a:extLst>
              <a:ext uri="{C183D7F6-B498-43B3-948B-1728B52AA6E4}">
                <adec:decorative xmlns:adec="http://schemas.microsoft.com/office/drawing/2017/decorative" val="1"/>
              </a:ext>
            </a:extLst>
          </p:cNvPr>
          <p:cNvSpPr txBox="1"/>
          <p:nvPr/>
        </p:nvSpPr>
        <p:spPr>
          <a:xfrm>
            <a:off x="5044050" y="663350"/>
            <a:ext cx="4099800" cy="209400"/>
          </a:xfrm>
          <a:prstGeom prst="rect">
            <a:avLst/>
          </a:prstGeom>
          <a:gradFill>
            <a:gsLst>
              <a:gs pos="0">
                <a:srgbClr val="BFBFBF"/>
              </a:gs>
              <a:gs pos="50000">
                <a:srgbClr val="D8D8D8"/>
              </a:gs>
              <a:gs pos="100000">
                <a:srgbClr val="F2F2F2"/>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Trebuchet MS"/>
              <a:buNone/>
            </a:pPr>
            <a:r>
              <a:rPr lang="en-US" sz="2200" dirty="0"/>
              <a:t>Summary</a:t>
            </a:r>
            <a:endParaRPr sz="1800" i="0" u="none" strike="noStrike" cap="none" dirty="0">
              <a:solidFill>
                <a:schemeClr val="dk1"/>
              </a:solidFill>
            </a:endParaRPr>
          </a:p>
        </p:txBody>
      </p:sp>
      <p:grpSp>
        <p:nvGrpSpPr>
          <p:cNvPr id="236" name="Google Shape;236;p44">
            <a:extLst>
              <a:ext uri="{C183D7F6-B498-43B3-948B-1728B52AA6E4}">
                <adec:decorative xmlns:adec="http://schemas.microsoft.com/office/drawing/2017/decorative" val="1"/>
              </a:ext>
            </a:extLst>
          </p:cNvPr>
          <p:cNvGrpSpPr/>
          <p:nvPr/>
        </p:nvGrpSpPr>
        <p:grpSpPr>
          <a:xfrm>
            <a:off x="5453575" y="859790"/>
            <a:ext cx="3378056" cy="1651317"/>
            <a:chOff x="5261391" y="2063393"/>
            <a:chExt cx="3944484" cy="2201169"/>
          </a:xfrm>
        </p:grpSpPr>
        <p:grpSp>
          <p:nvGrpSpPr>
            <p:cNvPr id="237" name="Google Shape;237;p44"/>
            <p:cNvGrpSpPr/>
            <p:nvPr/>
          </p:nvGrpSpPr>
          <p:grpSpPr>
            <a:xfrm>
              <a:off x="5261391" y="2063393"/>
              <a:ext cx="3944484" cy="2201169"/>
              <a:chOff x="5199248" y="2196558"/>
              <a:chExt cx="3944484" cy="2201169"/>
            </a:xfrm>
          </p:grpSpPr>
          <p:grpSp>
            <p:nvGrpSpPr>
              <p:cNvPr id="238" name="Google Shape;238;p44"/>
              <p:cNvGrpSpPr/>
              <p:nvPr/>
            </p:nvGrpSpPr>
            <p:grpSpPr>
              <a:xfrm>
                <a:off x="5281913" y="2196558"/>
                <a:ext cx="3861820" cy="1053885"/>
                <a:chOff x="5239650" y="1901042"/>
                <a:chExt cx="3861820" cy="1053885"/>
              </a:xfrm>
            </p:grpSpPr>
            <p:grpSp>
              <p:nvGrpSpPr>
                <p:cNvPr id="239" name="Google Shape;239;p44"/>
                <p:cNvGrpSpPr/>
                <p:nvPr/>
              </p:nvGrpSpPr>
              <p:grpSpPr>
                <a:xfrm>
                  <a:off x="5239650" y="1901042"/>
                  <a:ext cx="2009043" cy="1051875"/>
                  <a:chOff x="6799863" y="1290802"/>
                  <a:chExt cx="2159100" cy="1051875"/>
                </a:xfrm>
              </p:grpSpPr>
              <p:sp>
                <p:nvSpPr>
                  <p:cNvPr id="240" name="Google Shape;240;p44"/>
                  <p:cNvSpPr/>
                  <p:nvPr/>
                </p:nvSpPr>
                <p:spPr>
                  <a:xfrm>
                    <a:off x="6843594" y="1290802"/>
                    <a:ext cx="1747200" cy="784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dirty="0">
                        <a:solidFill>
                          <a:srgbClr val="000000"/>
                        </a:solidFill>
                        <a:latin typeface="Century Gothic"/>
                        <a:ea typeface="Century Gothic"/>
                        <a:cs typeface="Century Gothic"/>
                        <a:sym typeface="Century Gothic"/>
                      </a:rPr>
                      <a:t>Total Spend:</a:t>
                    </a:r>
                    <a:endParaRPr sz="1800" b="0" i="0" u="none" strike="noStrike" cap="none" dirty="0">
                      <a:solidFill>
                        <a:schemeClr val="dk1"/>
                      </a:solidFill>
                      <a:latin typeface="Century Gothic"/>
                      <a:ea typeface="Century Gothic"/>
                      <a:cs typeface="Century Gothic"/>
                      <a:sym typeface="Century Gothic"/>
                    </a:endParaRPr>
                  </a:p>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Century Gothic"/>
                        <a:ea typeface="Century Gothic"/>
                        <a:cs typeface="Century Gothic"/>
                        <a:sym typeface="Century Gothic"/>
                      </a:rPr>
                      <a:t>$32.8B</a:t>
                    </a:r>
                    <a:endParaRPr sz="1800" b="0" i="0" u="none" strike="noStrike" cap="none" dirty="0">
                      <a:solidFill>
                        <a:schemeClr val="dk1"/>
                      </a:solidFill>
                      <a:latin typeface="Century Gothic"/>
                      <a:ea typeface="Century Gothic"/>
                      <a:cs typeface="Century Gothic"/>
                      <a:sym typeface="Century Gothic"/>
                    </a:endParaRPr>
                  </a:p>
                </p:txBody>
              </p:sp>
              <p:sp>
                <p:nvSpPr>
                  <p:cNvPr id="241" name="Google Shape;241;p44"/>
                  <p:cNvSpPr/>
                  <p:nvPr/>
                </p:nvSpPr>
                <p:spPr>
                  <a:xfrm>
                    <a:off x="6799863" y="2021377"/>
                    <a:ext cx="2159100" cy="3213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dirty="0">
                        <a:solidFill>
                          <a:srgbClr val="000000"/>
                        </a:solidFill>
                        <a:latin typeface="Century Gothic"/>
                        <a:ea typeface="Century Gothic"/>
                        <a:cs typeface="Century Gothic"/>
                        <a:sym typeface="Century Gothic"/>
                      </a:rPr>
                      <a:t> 12.</a:t>
                    </a:r>
                    <a:r>
                      <a:rPr lang="en-US" sz="1200" b="1" dirty="0">
                        <a:latin typeface="Century Gothic"/>
                        <a:ea typeface="Century Gothic"/>
                        <a:cs typeface="Century Gothic"/>
                        <a:sym typeface="Century Gothic"/>
                      </a:rPr>
                      <a:t>4</a:t>
                    </a:r>
                    <a:r>
                      <a:rPr lang="en-US" sz="1200" b="1" i="0" u="none" strike="noStrike" cap="none" dirty="0">
                        <a:solidFill>
                          <a:srgbClr val="000000"/>
                        </a:solidFill>
                        <a:latin typeface="Century Gothic"/>
                        <a:ea typeface="Century Gothic"/>
                        <a:cs typeface="Century Gothic"/>
                        <a:sym typeface="Century Gothic"/>
                      </a:rPr>
                      <a:t>% vs. FY21.</a:t>
                    </a:r>
                    <a:endParaRPr sz="1800" b="1" i="0" u="none" strike="noStrike" cap="none" dirty="0">
                      <a:solidFill>
                        <a:schemeClr val="dk1"/>
                      </a:solidFill>
                      <a:latin typeface="Century Gothic"/>
                      <a:ea typeface="Century Gothic"/>
                      <a:cs typeface="Century Gothic"/>
                      <a:sym typeface="Century Gothic"/>
                    </a:endParaRPr>
                  </a:p>
                </p:txBody>
              </p:sp>
            </p:grpSp>
            <p:grpSp>
              <p:nvGrpSpPr>
                <p:cNvPr id="242" name="Google Shape;242;p44"/>
                <p:cNvGrpSpPr/>
                <p:nvPr/>
              </p:nvGrpSpPr>
              <p:grpSpPr>
                <a:xfrm>
                  <a:off x="7000372" y="1901042"/>
                  <a:ext cx="2101097" cy="1053885"/>
                  <a:chOff x="6898291" y="1290802"/>
                  <a:chExt cx="1761631" cy="1053885"/>
                </a:xfrm>
              </p:grpSpPr>
              <p:sp>
                <p:nvSpPr>
                  <p:cNvPr id="243" name="Google Shape;243;p44"/>
                  <p:cNvSpPr/>
                  <p:nvPr/>
                </p:nvSpPr>
                <p:spPr>
                  <a:xfrm>
                    <a:off x="6898291" y="1290802"/>
                    <a:ext cx="1719000" cy="784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dirty="0">
                        <a:solidFill>
                          <a:srgbClr val="000000"/>
                        </a:solidFill>
                        <a:latin typeface="Century Gothic"/>
                        <a:ea typeface="Century Gothic"/>
                        <a:cs typeface="Century Gothic"/>
                        <a:sym typeface="Century Gothic"/>
                      </a:rPr>
                      <a:t>Total Transactions: </a:t>
                    </a:r>
                    <a:endParaRPr sz="1800" b="0" i="0" u="none" strike="noStrike" cap="none" dirty="0">
                      <a:solidFill>
                        <a:schemeClr val="dk1"/>
                      </a:solidFill>
                      <a:latin typeface="Century Gothic"/>
                      <a:ea typeface="Century Gothic"/>
                      <a:cs typeface="Century Gothic"/>
                      <a:sym typeface="Century Gothic"/>
                    </a:endParaRPr>
                  </a:p>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Century Gothic"/>
                        <a:ea typeface="Century Gothic"/>
                        <a:cs typeface="Century Gothic"/>
                        <a:sym typeface="Century Gothic"/>
                      </a:rPr>
                      <a:t>78.5M</a:t>
                    </a:r>
                    <a:endParaRPr sz="1800" b="0" i="0" u="none" strike="noStrike" cap="none" dirty="0">
                      <a:solidFill>
                        <a:schemeClr val="dk1"/>
                      </a:solidFill>
                      <a:latin typeface="Century Gothic"/>
                      <a:ea typeface="Century Gothic"/>
                      <a:cs typeface="Century Gothic"/>
                      <a:sym typeface="Century Gothic"/>
                    </a:endParaRPr>
                  </a:p>
                </p:txBody>
              </p:sp>
              <p:sp>
                <p:nvSpPr>
                  <p:cNvPr id="244" name="Google Shape;244;p44"/>
                  <p:cNvSpPr/>
                  <p:nvPr/>
                </p:nvSpPr>
                <p:spPr>
                  <a:xfrm>
                    <a:off x="7081622" y="2008387"/>
                    <a:ext cx="1578300" cy="3363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dirty="0">
                        <a:solidFill>
                          <a:srgbClr val="000000"/>
                        </a:solidFill>
                        <a:latin typeface="Century Gothic"/>
                        <a:ea typeface="Century Gothic"/>
                        <a:cs typeface="Century Gothic"/>
                        <a:sym typeface="Century Gothic"/>
                      </a:rPr>
                      <a:t>12.9% vs. FY21.</a:t>
                    </a:r>
                    <a:endParaRPr sz="1800" b="1" i="0" u="none" strike="noStrike" cap="none" dirty="0">
                      <a:solidFill>
                        <a:schemeClr val="dk1"/>
                      </a:solidFill>
                      <a:latin typeface="Century Gothic"/>
                      <a:ea typeface="Century Gothic"/>
                      <a:cs typeface="Century Gothic"/>
                      <a:sym typeface="Century Gothic"/>
                    </a:endParaRPr>
                  </a:p>
                </p:txBody>
              </p:sp>
            </p:grpSp>
          </p:grpSp>
          <p:grpSp>
            <p:nvGrpSpPr>
              <p:cNvPr id="245" name="Google Shape;245;p44"/>
              <p:cNvGrpSpPr/>
              <p:nvPr/>
            </p:nvGrpSpPr>
            <p:grpSpPr>
              <a:xfrm>
                <a:off x="5199248" y="3343568"/>
                <a:ext cx="3893638" cy="1054159"/>
                <a:chOff x="5156985" y="1901042"/>
                <a:chExt cx="3893638" cy="1054159"/>
              </a:xfrm>
            </p:grpSpPr>
            <p:grpSp>
              <p:nvGrpSpPr>
                <p:cNvPr id="246" name="Google Shape;246;p44"/>
                <p:cNvGrpSpPr/>
                <p:nvPr/>
              </p:nvGrpSpPr>
              <p:grpSpPr>
                <a:xfrm>
                  <a:off x="5156985" y="1901042"/>
                  <a:ext cx="2028734" cy="1053177"/>
                  <a:chOff x="6711024" y="1290802"/>
                  <a:chExt cx="2180262" cy="1053177"/>
                </a:xfrm>
              </p:grpSpPr>
              <p:sp>
                <p:nvSpPr>
                  <p:cNvPr id="247" name="Google Shape;247;p44"/>
                  <p:cNvSpPr/>
                  <p:nvPr/>
                </p:nvSpPr>
                <p:spPr>
                  <a:xfrm>
                    <a:off x="6711024" y="1290802"/>
                    <a:ext cx="2040600" cy="784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dirty="0">
                        <a:solidFill>
                          <a:srgbClr val="000000"/>
                        </a:solidFill>
                        <a:latin typeface="Century Gothic"/>
                        <a:ea typeface="Century Gothic"/>
                        <a:cs typeface="Century Gothic"/>
                        <a:sym typeface="Century Gothic"/>
                      </a:rPr>
                      <a:t>Total Refunds:</a:t>
                    </a:r>
                    <a:endParaRPr sz="1800" b="0" i="0" u="none" strike="noStrike" cap="none" dirty="0">
                      <a:solidFill>
                        <a:schemeClr val="dk1"/>
                      </a:solidFill>
                      <a:latin typeface="Century Gothic"/>
                      <a:ea typeface="Century Gothic"/>
                      <a:cs typeface="Century Gothic"/>
                      <a:sym typeface="Century Gothic"/>
                    </a:endParaRPr>
                  </a:p>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Century Gothic"/>
                        <a:ea typeface="Century Gothic"/>
                        <a:cs typeface="Century Gothic"/>
                        <a:sym typeface="Century Gothic"/>
                      </a:rPr>
                      <a:t>$426.5M</a:t>
                    </a:r>
                    <a:endParaRPr sz="1800" b="0" i="0" u="none" strike="noStrike" cap="none" dirty="0">
                      <a:solidFill>
                        <a:schemeClr val="dk1"/>
                      </a:solidFill>
                      <a:latin typeface="Century Gothic"/>
                      <a:ea typeface="Century Gothic"/>
                      <a:cs typeface="Century Gothic"/>
                      <a:sym typeface="Century Gothic"/>
                    </a:endParaRPr>
                  </a:p>
                </p:txBody>
              </p:sp>
              <p:sp>
                <p:nvSpPr>
                  <p:cNvPr id="248" name="Google Shape;248;p44"/>
                  <p:cNvSpPr/>
                  <p:nvPr/>
                </p:nvSpPr>
                <p:spPr>
                  <a:xfrm>
                    <a:off x="6867486" y="2007679"/>
                    <a:ext cx="2023800" cy="3363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dirty="0">
                        <a:solidFill>
                          <a:srgbClr val="000000"/>
                        </a:solidFill>
                        <a:latin typeface="Century Gothic"/>
                        <a:ea typeface="Century Gothic"/>
                        <a:cs typeface="Century Gothic"/>
                        <a:sym typeface="Century Gothic"/>
                      </a:rPr>
                      <a:t>9.4% vs. FY21.</a:t>
                    </a:r>
                    <a:endParaRPr sz="1800" b="1" i="0" u="none" strike="noStrike" cap="none" dirty="0">
                      <a:solidFill>
                        <a:schemeClr val="dk1"/>
                      </a:solidFill>
                      <a:latin typeface="Century Gothic"/>
                      <a:ea typeface="Century Gothic"/>
                      <a:cs typeface="Century Gothic"/>
                      <a:sym typeface="Century Gothic"/>
                    </a:endParaRPr>
                  </a:p>
                </p:txBody>
              </p:sp>
            </p:grpSp>
            <p:grpSp>
              <p:nvGrpSpPr>
                <p:cNvPr id="249" name="Google Shape;249;p44"/>
                <p:cNvGrpSpPr/>
                <p:nvPr/>
              </p:nvGrpSpPr>
              <p:grpSpPr>
                <a:xfrm>
                  <a:off x="7000372" y="1901042"/>
                  <a:ext cx="2050251" cy="1054159"/>
                  <a:chOff x="6898291" y="1290802"/>
                  <a:chExt cx="1719000" cy="1054159"/>
                </a:xfrm>
              </p:grpSpPr>
              <p:sp>
                <p:nvSpPr>
                  <p:cNvPr id="250" name="Google Shape;250;p44"/>
                  <p:cNvSpPr/>
                  <p:nvPr/>
                </p:nvSpPr>
                <p:spPr>
                  <a:xfrm>
                    <a:off x="6898291" y="1290802"/>
                    <a:ext cx="1719000" cy="784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dirty="0">
                        <a:solidFill>
                          <a:srgbClr val="000000"/>
                        </a:solidFill>
                        <a:latin typeface="Century Gothic"/>
                        <a:ea typeface="Century Gothic"/>
                        <a:cs typeface="Century Gothic"/>
                        <a:sym typeface="Century Gothic"/>
                      </a:rPr>
                      <a:t>Total Accounts: </a:t>
                    </a:r>
                    <a:endParaRPr sz="1800" b="0" i="0" u="none" strike="noStrike" cap="none" dirty="0">
                      <a:solidFill>
                        <a:schemeClr val="dk1"/>
                      </a:solidFill>
                      <a:latin typeface="Century Gothic"/>
                      <a:ea typeface="Century Gothic"/>
                      <a:cs typeface="Century Gothic"/>
                      <a:sym typeface="Century Gothic"/>
                    </a:endParaRPr>
                  </a:p>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Century Gothic"/>
                        <a:ea typeface="Century Gothic"/>
                        <a:cs typeface="Century Gothic"/>
                        <a:sym typeface="Century Gothic"/>
                      </a:rPr>
                      <a:t>6.5</a:t>
                    </a:r>
                    <a:r>
                      <a:rPr lang="en-US" sz="2400" b="1" dirty="0">
                        <a:latin typeface="Century Gothic"/>
                        <a:ea typeface="Century Gothic"/>
                        <a:cs typeface="Century Gothic"/>
                        <a:sym typeface="Century Gothic"/>
                      </a:rPr>
                      <a:t>6</a:t>
                    </a:r>
                    <a:r>
                      <a:rPr lang="en-US" sz="2400" b="1" i="0" u="none" strike="noStrike" cap="none" dirty="0">
                        <a:solidFill>
                          <a:srgbClr val="000000"/>
                        </a:solidFill>
                        <a:latin typeface="Century Gothic"/>
                        <a:ea typeface="Century Gothic"/>
                        <a:cs typeface="Century Gothic"/>
                        <a:sym typeface="Century Gothic"/>
                      </a:rPr>
                      <a:t>M</a:t>
                    </a:r>
                    <a:endParaRPr sz="1800" b="0" i="0" u="none" strike="noStrike" cap="none" dirty="0">
                      <a:solidFill>
                        <a:schemeClr val="dk1"/>
                      </a:solidFill>
                      <a:latin typeface="Century Gothic"/>
                      <a:ea typeface="Century Gothic"/>
                      <a:cs typeface="Century Gothic"/>
                      <a:sym typeface="Century Gothic"/>
                    </a:endParaRPr>
                  </a:p>
                </p:txBody>
              </p:sp>
              <p:sp>
                <p:nvSpPr>
                  <p:cNvPr id="251" name="Google Shape;251;p44"/>
                  <p:cNvSpPr/>
                  <p:nvPr/>
                </p:nvSpPr>
                <p:spPr>
                  <a:xfrm>
                    <a:off x="7036895" y="2008661"/>
                    <a:ext cx="1578300" cy="3363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1" dirty="0">
                        <a:latin typeface="Century Gothic"/>
                        <a:ea typeface="Century Gothic"/>
                        <a:cs typeface="Century Gothic"/>
                        <a:sym typeface="Century Gothic"/>
                      </a:rPr>
                      <a:t>8.5</a:t>
                    </a:r>
                    <a:r>
                      <a:rPr lang="en-US" sz="1200" b="1" i="0" u="none" strike="noStrike" cap="none" dirty="0">
                        <a:solidFill>
                          <a:srgbClr val="000000"/>
                        </a:solidFill>
                        <a:latin typeface="Century Gothic"/>
                        <a:ea typeface="Century Gothic"/>
                        <a:cs typeface="Century Gothic"/>
                        <a:sym typeface="Century Gothic"/>
                      </a:rPr>
                      <a:t>% vs. FY21.</a:t>
                    </a:r>
                    <a:endParaRPr sz="1800" b="1" i="0" u="none" strike="noStrike" cap="none" dirty="0">
                      <a:solidFill>
                        <a:schemeClr val="dk1"/>
                      </a:solidFill>
                      <a:latin typeface="Century Gothic"/>
                      <a:ea typeface="Century Gothic"/>
                      <a:cs typeface="Century Gothic"/>
                      <a:sym typeface="Century Gothic"/>
                    </a:endParaRPr>
                  </a:p>
                </p:txBody>
              </p:sp>
            </p:grpSp>
          </p:grpSp>
        </p:grpSp>
        <p:sp>
          <p:nvSpPr>
            <p:cNvPr id="252" name="Google Shape;252;p44"/>
            <p:cNvSpPr/>
            <p:nvPr/>
          </p:nvSpPr>
          <p:spPr>
            <a:xfrm>
              <a:off x="7439902" y="2895906"/>
              <a:ext cx="142500" cy="150000"/>
            </a:xfrm>
            <a:prstGeom prst="triangle">
              <a:avLst>
                <a:gd name="adj" fmla="val 50000"/>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Arial"/>
                <a:buNone/>
              </a:pPr>
              <a:endParaRPr sz="1800" b="0" i="0" u="none" strike="noStrike" cap="none" dirty="0">
                <a:solidFill>
                  <a:schemeClr val="dk1"/>
                </a:solidFill>
                <a:latin typeface="Century Gothic"/>
                <a:ea typeface="Century Gothic"/>
                <a:cs typeface="Century Gothic"/>
                <a:sym typeface="Century Gothic"/>
              </a:endParaRPr>
            </a:p>
          </p:txBody>
        </p:sp>
      </p:grpSp>
      <p:sp>
        <p:nvSpPr>
          <p:cNvPr id="253" name="Google Shape;253;p44">
            <a:extLst>
              <a:ext uri="{C183D7F6-B498-43B3-948B-1728B52AA6E4}">
                <adec:decorative xmlns:adec="http://schemas.microsoft.com/office/drawing/2017/decorative" val="1"/>
              </a:ext>
            </a:extLst>
          </p:cNvPr>
          <p:cNvSpPr/>
          <p:nvPr/>
        </p:nvSpPr>
        <p:spPr>
          <a:xfrm>
            <a:off x="5705686" y="1493037"/>
            <a:ext cx="122100" cy="92700"/>
          </a:xfrm>
          <a:prstGeom prst="triangle">
            <a:avLst>
              <a:gd name="adj" fmla="val 50000"/>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Arial"/>
              <a:buNone/>
            </a:pPr>
            <a:endParaRPr sz="1800" b="0" i="0" u="none" strike="noStrike" cap="none" dirty="0">
              <a:solidFill>
                <a:schemeClr val="dk1"/>
              </a:solidFill>
              <a:latin typeface="Century Gothic"/>
              <a:ea typeface="Century Gothic"/>
              <a:cs typeface="Century Gothic"/>
              <a:sym typeface="Century Gothic"/>
            </a:endParaRPr>
          </a:p>
        </p:txBody>
      </p:sp>
      <p:sp>
        <p:nvSpPr>
          <p:cNvPr id="254" name="Google Shape;254;p44">
            <a:extLst>
              <a:ext uri="{C183D7F6-B498-43B3-948B-1728B52AA6E4}">
                <adec:decorative xmlns:adec="http://schemas.microsoft.com/office/drawing/2017/decorative" val="1"/>
              </a:ext>
            </a:extLst>
          </p:cNvPr>
          <p:cNvSpPr/>
          <p:nvPr/>
        </p:nvSpPr>
        <p:spPr>
          <a:xfrm>
            <a:off x="5730135" y="2350202"/>
            <a:ext cx="122100" cy="92700"/>
          </a:xfrm>
          <a:prstGeom prst="triangle">
            <a:avLst>
              <a:gd name="adj" fmla="val 50000"/>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Arial"/>
              <a:buNone/>
            </a:pPr>
            <a:endParaRPr sz="1800" b="0" i="0" u="none" strike="noStrike" cap="none" dirty="0">
              <a:solidFill>
                <a:schemeClr val="dk1"/>
              </a:solidFill>
              <a:latin typeface="Century Gothic"/>
              <a:ea typeface="Century Gothic"/>
              <a:cs typeface="Century Gothic"/>
              <a:sym typeface="Century Gothic"/>
            </a:endParaRPr>
          </a:p>
        </p:txBody>
      </p:sp>
      <p:sp>
        <p:nvSpPr>
          <p:cNvPr id="255" name="Google Shape;255;p44">
            <a:extLst>
              <a:ext uri="{C183D7F6-B498-43B3-948B-1728B52AA6E4}">
                <adec:decorative xmlns:adec="http://schemas.microsoft.com/office/drawing/2017/decorative" val="1"/>
              </a:ext>
            </a:extLst>
          </p:cNvPr>
          <p:cNvSpPr/>
          <p:nvPr/>
        </p:nvSpPr>
        <p:spPr>
          <a:xfrm>
            <a:off x="7332747" y="2363194"/>
            <a:ext cx="122100" cy="92700"/>
          </a:xfrm>
          <a:prstGeom prst="triangle">
            <a:avLst>
              <a:gd name="adj" fmla="val 50000"/>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Arial"/>
              <a:buNone/>
            </a:pPr>
            <a:endParaRPr sz="1900" b="0" i="0" u="none" strike="noStrike" cap="none" dirty="0">
              <a:solidFill>
                <a:schemeClr val="dk1"/>
              </a:solidFill>
              <a:latin typeface="Century Gothic"/>
              <a:ea typeface="Century Gothic"/>
              <a:cs typeface="Century Gothic"/>
              <a:sym typeface="Century Gothic"/>
            </a:endParaRPr>
          </a:p>
        </p:txBody>
      </p:sp>
      <p:sp>
        <p:nvSpPr>
          <p:cNvPr id="233" name="Google Shape;233;p44">
            <a:extLst>
              <a:ext uri="{C183D7F6-B498-43B3-948B-1728B52AA6E4}">
                <adec:decorative xmlns:adec="http://schemas.microsoft.com/office/drawing/2017/decorative" val="1"/>
              </a:ext>
            </a:extLst>
          </p:cNvPr>
          <p:cNvSpPr txBox="1"/>
          <p:nvPr/>
        </p:nvSpPr>
        <p:spPr>
          <a:xfrm>
            <a:off x="-29575" y="2793975"/>
            <a:ext cx="4601700" cy="232500"/>
          </a:xfrm>
          <a:prstGeom prst="rect">
            <a:avLst/>
          </a:prstGeom>
          <a:gradFill>
            <a:gsLst>
              <a:gs pos="0">
                <a:srgbClr val="BFBFBF"/>
              </a:gs>
              <a:gs pos="50000">
                <a:srgbClr val="D8D8D8"/>
              </a:gs>
              <a:gs pos="100000">
                <a:srgbClr val="F2F2F2"/>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Trebuchet MS"/>
              <a:buNone/>
            </a:pPr>
            <a:r>
              <a:rPr lang="en-US" sz="2200" i="0" u="none" strike="noStrike" cap="none" dirty="0">
                <a:solidFill>
                  <a:srgbClr val="000000"/>
                </a:solidFill>
              </a:rPr>
              <a:t>Transactions</a:t>
            </a:r>
            <a:endParaRPr sz="1800" i="0" u="none" strike="noStrike" cap="none" dirty="0">
              <a:solidFill>
                <a:schemeClr val="dk1"/>
              </a:solidFill>
            </a:endParaRPr>
          </a:p>
        </p:txBody>
      </p:sp>
      <p:pic>
        <p:nvPicPr>
          <p:cNvPr id="259" name="Google Shape;259;p44">
            <a:extLst>
              <a:ext uri="{C183D7F6-B498-43B3-948B-1728B52AA6E4}">
                <adec:decorative xmlns:adec="http://schemas.microsoft.com/office/drawing/2017/decorative" val="1"/>
              </a:ext>
            </a:extLst>
          </p:cNvPr>
          <p:cNvPicPr preferRelativeResize="0"/>
          <p:nvPr/>
        </p:nvPicPr>
        <p:blipFill>
          <a:blip r:embed="rId4" cstate="email">
            <a:alphaModFix/>
            <a:extLst>
              <a:ext uri="{28A0092B-C50C-407E-A947-70E740481C1C}">
                <a14:useLocalDpi xmlns:a14="http://schemas.microsoft.com/office/drawing/2010/main"/>
              </a:ext>
            </a:extLst>
          </a:blip>
          <a:stretch>
            <a:fillRect/>
          </a:stretch>
        </p:blipFill>
        <p:spPr>
          <a:xfrm>
            <a:off x="156350" y="2950650"/>
            <a:ext cx="4474625" cy="2001325"/>
          </a:xfrm>
          <a:prstGeom prst="rect">
            <a:avLst/>
          </a:prstGeom>
          <a:noFill/>
          <a:ln>
            <a:noFill/>
          </a:ln>
        </p:spPr>
      </p:pic>
      <p:pic>
        <p:nvPicPr>
          <p:cNvPr id="260" name="Google Shape;260;p44">
            <a:extLst>
              <a:ext uri="{C183D7F6-B498-43B3-948B-1728B52AA6E4}">
                <adec:decorative xmlns:adec="http://schemas.microsoft.com/office/drawing/2017/decorative" val="1"/>
              </a:ext>
            </a:extLst>
          </p:cNvPr>
          <p:cNvPicPr preferRelativeResize="0"/>
          <p:nvPr/>
        </p:nvPicPr>
        <p:blipFill>
          <a:blip r:embed="rId5">
            <a:alphaModFix/>
          </a:blip>
          <a:stretch>
            <a:fillRect/>
          </a:stretch>
        </p:blipFill>
        <p:spPr>
          <a:xfrm>
            <a:off x="27584" y="3198545"/>
            <a:ext cx="4505100" cy="1673601"/>
          </a:xfrm>
          <a:prstGeom prst="rect">
            <a:avLst/>
          </a:prstGeom>
          <a:noFill/>
          <a:ln>
            <a:noFill/>
          </a:ln>
        </p:spPr>
      </p:pic>
      <p:sp>
        <p:nvSpPr>
          <p:cNvPr id="234" name="Google Shape;234;p44">
            <a:extLst>
              <a:ext uri="{C183D7F6-B498-43B3-948B-1728B52AA6E4}">
                <adec:decorative xmlns:adec="http://schemas.microsoft.com/office/drawing/2017/decorative" val="1"/>
              </a:ext>
            </a:extLst>
          </p:cNvPr>
          <p:cNvSpPr txBox="1"/>
          <p:nvPr/>
        </p:nvSpPr>
        <p:spPr>
          <a:xfrm>
            <a:off x="5044100" y="2788000"/>
            <a:ext cx="4099800" cy="232500"/>
          </a:xfrm>
          <a:prstGeom prst="rect">
            <a:avLst/>
          </a:prstGeom>
          <a:gradFill>
            <a:gsLst>
              <a:gs pos="0">
                <a:srgbClr val="BFBFBF"/>
              </a:gs>
              <a:gs pos="50000">
                <a:srgbClr val="D8D8D8"/>
              </a:gs>
              <a:gs pos="100000">
                <a:srgbClr val="F2F2F2"/>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Trebuchet MS"/>
              <a:buNone/>
            </a:pPr>
            <a:r>
              <a:rPr lang="en-US" sz="2200" i="0" u="none" strike="noStrike" cap="none" dirty="0">
                <a:solidFill>
                  <a:srgbClr val="000000"/>
                </a:solidFill>
              </a:rPr>
              <a:t>Accounts</a:t>
            </a:r>
            <a:endParaRPr sz="1800" i="0" u="none" strike="noStrike" cap="none" dirty="0">
              <a:solidFill>
                <a:schemeClr val="dk1"/>
              </a:solidFill>
            </a:endParaRPr>
          </a:p>
        </p:txBody>
      </p:sp>
      <p:pic>
        <p:nvPicPr>
          <p:cNvPr id="261" name="Google Shape;261;p44">
            <a:extLst>
              <a:ext uri="{C183D7F6-B498-43B3-948B-1728B52AA6E4}">
                <adec:decorative xmlns:adec="http://schemas.microsoft.com/office/drawing/2017/decorative" val="1"/>
              </a:ext>
            </a:extLst>
          </p:cNvPr>
          <p:cNvPicPr preferRelativeResize="0"/>
          <p:nvPr/>
        </p:nvPicPr>
        <p:blipFill>
          <a:blip r:embed="rId6">
            <a:alphaModFix/>
          </a:blip>
          <a:stretch>
            <a:fillRect/>
          </a:stretch>
        </p:blipFill>
        <p:spPr>
          <a:xfrm>
            <a:off x="5044088" y="3070988"/>
            <a:ext cx="3868625" cy="1928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45">
            <a:extLst>
              <a:ext uri="{C183D7F6-B498-43B3-948B-1728B52AA6E4}">
                <adec:decorative xmlns:adec="http://schemas.microsoft.com/office/drawing/2017/decorative" val="1"/>
              </a:ext>
            </a:extLst>
          </p:cNvPr>
          <p:cNvSpPr txBox="1">
            <a:spLocks noGrp="1"/>
          </p:cNvSpPr>
          <p:nvPr>
            <p:ph type="title"/>
          </p:nvPr>
        </p:nvSpPr>
        <p:spPr>
          <a:xfrm>
            <a:off x="1766074" y="149822"/>
            <a:ext cx="6058500" cy="6429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3600" dirty="0">
                <a:solidFill>
                  <a:srgbClr val="005087"/>
                </a:solidFill>
              </a:rPr>
              <a:t>FY22 Purchase Spend</a:t>
            </a:r>
            <a:endParaRPr sz="3600" dirty="0">
              <a:solidFill>
                <a:srgbClr val="005087"/>
              </a:solidFill>
            </a:endParaRPr>
          </a:p>
        </p:txBody>
      </p:sp>
      <p:sp>
        <p:nvSpPr>
          <p:cNvPr id="269" name="Google Shape;269;p45">
            <a:extLst>
              <a:ext uri="{C183D7F6-B498-43B3-948B-1728B52AA6E4}">
                <adec:decorative xmlns:adec="http://schemas.microsoft.com/office/drawing/2017/decorative" val="1"/>
              </a:ext>
            </a:extLst>
          </p:cNvPr>
          <p:cNvSpPr/>
          <p:nvPr/>
        </p:nvSpPr>
        <p:spPr>
          <a:xfrm>
            <a:off x="0" y="846436"/>
            <a:ext cx="9144000" cy="461700"/>
          </a:xfrm>
          <a:prstGeom prst="rect">
            <a:avLst/>
          </a:prstGeom>
          <a:gradFill>
            <a:gsLst>
              <a:gs pos="0">
                <a:srgbClr val="DB0000"/>
              </a:gs>
              <a:gs pos="100000">
                <a:srgbClr val="540303"/>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5390"/>
              </a:buClr>
              <a:buSzPts val="2400"/>
              <a:buFont typeface="Arial"/>
              <a:buNone/>
            </a:pPr>
            <a:r>
              <a:rPr lang="en-US" sz="2100" b="1" dirty="0">
                <a:solidFill>
                  <a:schemeClr val="lt1"/>
                </a:solidFill>
              </a:rPr>
              <a:t>Purchase spend total $23.0B, 70% of total program spend ($32.8B).</a:t>
            </a:r>
            <a:endParaRPr sz="2100" b="0" i="0" u="none" strike="noStrike" cap="none" dirty="0">
              <a:solidFill>
                <a:srgbClr val="005390"/>
              </a:solidFill>
              <a:latin typeface="Arial"/>
              <a:ea typeface="Arial"/>
              <a:cs typeface="Arial"/>
              <a:sym typeface="Arial"/>
            </a:endParaRPr>
          </a:p>
        </p:txBody>
      </p:sp>
      <p:pic>
        <p:nvPicPr>
          <p:cNvPr id="272" name="Google Shape;272;p45">
            <a:extLst>
              <a:ext uri="{C183D7F6-B498-43B3-948B-1728B52AA6E4}">
                <adec:decorative xmlns:adec="http://schemas.microsoft.com/office/drawing/2017/decorative" val="1"/>
              </a:ext>
            </a:extLst>
          </p:cNvPr>
          <p:cNvPicPr preferRelativeResize="0"/>
          <p:nvPr/>
        </p:nvPicPr>
        <p:blipFill>
          <a:blip r:embed="rId3" cstate="email">
            <a:alphaModFix/>
            <a:extLst>
              <a:ext uri="{28A0092B-C50C-407E-A947-70E740481C1C}">
                <a14:useLocalDpi xmlns:a14="http://schemas.microsoft.com/office/drawing/2010/main"/>
              </a:ext>
            </a:extLst>
          </a:blip>
          <a:stretch>
            <a:fillRect/>
          </a:stretch>
        </p:blipFill>
        <p:spPr>
          <a:xfrm>
            <a:off x="152400" y="1576075"/>
            <a:ext cx="4325188" cy="2064210"/>
          </a:xfrm>
          <a:prstGeom prst="rect">
            <a:avLst/>
          </a:prstGeom>
          <a:noFill/>
          <a:ln>
            <a:noFill/>
          </a:ln>
        </p:spPr>
      </p:pic>
      <p:sp>
        <p:nvSpPr>
          <p:cNvPr id="273" name="Google Shape;273;p45">
            <a:extLst>
              <a:ext uri="{C183D7F6-B498-43B3-948B-1728B52AA6E4}">
                <adec:decorative xmlns:adec="http://schemas.microsoft.com/office/drawing/2017/decorative" val="1"/>
              </a:ext>
            </a:extLst>
          </p:cNvPr>
          <p:cNvSpPr txBox="1"/>
          <p:nvPr/>
        </p:nvSpPr>
        <p:spPr>
          <a:xfrm>
            <a:off x="625289" y="4024293"/>
            <a:ext cx="3026400" cy="677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dirty="0">
                <a:solidFill>
                  <a:srgbClr val="005390"/>
                </a:solidFill>
                <a:latin typeface="Arial"/>
                <a:ea typeface="Arial"/>
                <a:cs typeface="Arial"/>
                <a:sym typeface="Arial"/>
              </a:rPr>
              <a:t>$</a:t>
            </a:r>
            <a:r>
              <a:rPr lang="en-US" sz="2000" b="1" dirty="0">
                <a:solidFill>
                  <a:srgbClr val="005390"/>
                </a:solidFill>
              </a:rPr>
              <a:t>23.0</a:t>
            </a:r>
            <a:r>
              <a:rPr lang="en-US" sz="2000" b="1" i="0" u="none" strike="noStrike" cap="none" dirty="0">
                <a:solidFill>
                  <a:srgbClr val="005390"/>
                </a:solidFill>
                <a:latin typeface="Arial"/>
                <a:ea typeface="Arial"/>
                <a:cs typeface="Arial"/>
                <a:sym typeface="Arial"/>
              </a:rPr>
              <a:t> Billion</a:t>
            </a:r>
            <a:r>
              <a:rPr lang="en-US" sz="2400" b="1" i="0" u="none" strike="noStrike" cap="none" dirty="0">
                <a:solidFill>
                  <a:srgbClr val="005390"/>
                </a:solidFill>
                <a:latin typeface="Arial"/>
                <a:ea typeface="Arial"/>
                <a:cs typeface="Arial"/>
                <a:sym typeface="Arial"/>
              </a:rPr>
              <a:t> </a:t>
            </a:r>
            <a:endParaRPr dirty="0"/>
          </a:p>
          <a:p>
            <a:pPr marL="0" marR="0" lvl="0" indent="0" algn="ctr" rtl="0">
              <a:lnSpc>
                <a:spcPct val="100000"/>
              </a:lnSpc>
              <a:spcBef>
                <a:spcPts val="0"/>
              </a:spcBef>
              <a:spcAft>
                <a:spcPts val="0"/>
              </a:spcAft>
              <a:buClr>
                <a:srgbClr val="000000"/>
              </a:buClr>
              <a:buSzPts val="1400"/>
              <a:buFont typeface="Arial"/>
              <a:buNone/>
            </a:pPr>
            <a:r>
              <a:rPr lang="en-US" dirty="0">
                <a:solidFill>
                  <a:srgbClr val="005390"/>
                </a:solidFill>
              </a:rPr>
              <a:t>Purchase </a:t>
            </a:r>
            <a:r>
              <a:rPr lang="en-US" sz="1400" b="0" i="0" u="none" strike="noStrike" cap="none" dirty="0">
                <a:solidFill>
                  <a:srgbClr val="005390"/>
                </a:solidFill>
                <a:latin typeface="Arial"/>
                <a:ea typeface="Arial"/>
                <a:cs typeface="Arial"/>
                <a:sym typeface="Arial"/>
              </a:rPr>
              <a:t>Spend</a:t>
            </a:r>
            <a:endParaRPr dirty="0"/>
          </a:p>
        </p:txBody>
      </p:sp>
      <p:graphicFrame>
        <p:nvGraphicFramePr>
          <p:cNvPr id="270" name="Google Shape;270;p45">
            <a:extLst>
              <a:ext uri="{C183D7F6-B498-43B3-948B-1728B52AA6E4}">
                <adec:decorative xmlns:adec="http://schemas.microsoft.com/office/drawing/2017/decorative" val="1"/>
              </a:ext>
            </a:extLst>
          </p:cNvPr>
          <p:cNvGraphicFramePr/>
          <p:nvPr>
            <p:extLst>
              <p:ext uri="{D42A27DB-BD31-4B8C-83A1-F6EECF244321}">
                <p14:modId xmlns:p14="http://schemas.microsoft.com/office/powerpoint/2010/main" val="153231671"/>
              </p:ext>
            </p:extLst>
          </p:nvPr>
        </p:nvGraphicFramePr>
        <p:xfrm>
          <a:off x="4645249" y="1545766"/>
          <a:ext cx="4378025" cy="1370185"/>
        </p:xfrm>
        <a:graphic>
          <a:graphicData uri="http://schemas.openxmlformats.org/drawingml/2006/table">
            <a:tbl>
              <a:tblPr firstRow="1" bandRow="1">
                <a:noFill/>
                <a:tableStyleId>{05E76149-E884-46AF-BAC6-1DC94D998E40}</a:tableStyleId>
              </a:tblPr>
              <a:tblGrid>
                <a:gridCol w="1351050">
                  <a:extLst>
                    <a:ext uri="{9D8B030D-6E8A-4147-A177-3AD203B41FA5}">
                      <a16:colId xmlns:a16="http://schemas.microsoft.com/office/drawing/2014/main" val="20000"/>
                    </a:ext>
                  </a:extLst>
                </a:gridCol>
                <a:gridCol w="828875">
                  <a:extLst>
                    <a:ext uri="{9D8B030D-6E8A-4147-A177-3AD203B41FA5}">
                      <a16:colId xmlns:a16="http://schemas.microsoft.com/office/drawing/2014/main" val="20001"/>
                    </a:ext>
                  </a:extLst>
                </a:gridCol>
                <a:gridCol w="933575">
                  <a:extLst>
                    <a:ext uri="{9D8B030D-6E8A-4147-A177-3AD203B41FA5}">
                      <a16:colId xmlns:a16="http://schemas.microsoft.com/office/drawing/2014/main" val="20002"/>
                    </a:ext>
                  </a:extLst>
                </a:gridCol>
                <a:gridCol w="1264525">
                  <a:extLst>
                    <a:ext uri="{9D8B030D-6E8A-4147-A177-3AD203B41FA5}">
                      <a16:colId xmlns:a16="http://schemas.microsoft.com/office/drawing/2014/main" val="20003"/>
                    </a:ext>
                  </a:extLst>
                </a:gridCol>
              </a:tblGrid>
              <a:tr h="260750">
                <a:tc>
                  <a:txBody>
                    <a:bodyPr/>
                    <a:lstStyle/>
                    <a:p>
                      <a:pPr marL="0" marR="0" lvl="0" indent="0" algn="l" rtl="0">
                        <a:lnSpc>
                          <a:spcPct val="100000"/>
                        </a:lnSpc>
                        <a:spcBef>
                          <a:spcPts val="0"/>
                        </a:spcBef>
                        <a:spcAft>
                          <a:spcPts val="0"/>
                        </a:spcAft>
                        <a:buClr>
                          <a:srgbClr val="000000"/>
                        </a:buClr>
                        <a:buSzPts val="1200"/>
                        <a:buFont typeface="Arial"/>
                        <a:buNone/>
                      </a:pPr>
                      <a:r>
                        <a:rPr lang="en-US" sz="1200" b="1" dirty="0">
                          <a:solidFill>
                            <a:schemeClr val="lt1"/>
                          </a:solidFill>
                        </a:rPr>
                        <a:t>Purchase</a:t>
                      </a:r>
                      <a:endParaRPr sz="1200" u="none" strike="noStrike" cap="none" dirty="0">
                        <a:solidFill>
                          <a:schemeClr val="lt1"/>
                        </a:solidFill>
                        <a:latin typeface="Arial"/>
                        <a:ea typeface="Arial"/>
                        <a:cs typeface="Arial"/>
                        <a:sym typeface="Arial"/>
                      </a:endParaRPr>
                    </a:p>
                  </a:txBody>
                  <a:tcPr marL="45725" marR="45725" marT="27425" marB="27425" anchor="ctr">
                    <a:solidFill>
                      <a:srgbClr val="990000"/>
                    </a:solidFill>
                  </a:tcP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b="1" dirty="0">
                          <a:solidFill>
                            <a:schemeClr val="lt1"/>
                          </a:solidFill>
                        </a:rPr>
                        <a:t>FY21</a:t>
                      </a:r>
                      <a:endParaRPr sz="1200" u="none" strike="noStrike" cap="none" dirty="0">
                        <a:solidFill>
                          <a:schemeClr val="lt1"/>
                        </a:solidFill>
                        <a:latin typeface="Arial"/>
                        <a:ea typeface="Arial"/>
                        <a:cs typeface="Arial"/>
                        <a:sym typeface="Arial"/>
                      </a:endParaRPr>
                    </a:p>
                  </a:txBody>
                  <a:tcPr marL="45725" marR="45725" marT="27425" marB="27425" anchor="ctr">
                    <a:solidFill>
                      <a:srgbClr val="990000"/>
                    </a:solidFill>
                  </a:tcP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b="1" dirty="0">
                          <a:solidFill>
                            <a:schemeClr val="lt1"/>
                          </a:solidFill>
                        </a:rPr>
                        <a:t>FY22</a:t>
                      </a:r>
                      <a:endParaRPr sz="1200" b="1" dirty="0">
                        <a:solidFill>
                          <a:schemeClr val="lt1"/>
                        </a:solidFill>
                      </a:endParaRPr>
                    </a:p>
                  </a:txBody>
                  <a:tcPr marL="45725" marR="45725" marT="27425" marB="27425" anchor="ctr">
                    <a:solidFill>
                      <a:srgbClr val="990000"/>
                    </a:solidFill>
                  </a:tcP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b="1" dirty="0">
                          <a:solidFill>
                            <a:schemeClr val="lt1"/>
                          </a:solidFill>
                        </a:rPr>
                        <a:t>% Change</a:t>
                      </a:r>
                      <a:endParaRPr sz="1200" b="1" dirty="0">
                        <a:solidFill>
                          <a:schemeClr val="lt1"/>
                        </a:solidFill>
                      </a:endParaRPr>
                    </a:p>
                  </a:txBody>
                  <a:tcPr marL="45725" marR="45725" marT="27425" marB="27425" anchor="ctr">
                    <a:solidFill>
                      <a:srgbClr val="990000"/>
                    </a:solidFill>
                  </a:tcPr>
                </a:tc>
                <a:extLst>
                  <a:ext uri="{0D108BD9-81ED-4DB2-BD59-A6C34878D82A}">
                    <a16:rowId xmlns:a16="http://schemas.microsoft.com/office/drawing/2014/main" val="10000"/>
                  </a:ext>
                </a:extLst>
              </a:tr>
              <a:tr h="268200">
                <a:tc>
                  <a:txBody>
                    <a:bodyPr/>
                    <a:lstStyle/>
                    <a:p>
                      <a:pPr marL="0" marR="0" lvl="0" indent="0" algn="l" rtl="0">
                        <a:lnSpc>
                          <a:spcPct val="100000"/>
                        </a:lnSpc>
                        <a:spcBef>
                          <a:spcPts val="0"/>
                        </a:spcBef>
                        <a:spcAft>
                          <a:spcPts val="0"/>
                        </a:spcAft>
                        <a:buClr>
                          <a:srgbClr val="000000"/>
                        </a:buClr>
                        <a:buSzPts val="1200"/>
                        <a:buFont typeface="Arial"/>
                        <a:buNone/>
                      </a:pPr>
                      <a:r>
                        <a:rPr lang="en-US" sz="1700" u="none" strike="noStrike" cap="none" dirty="0">
                          <a:solidFill>
                            <a:srgbClr val="005390"/>
                          </a:solidFill>
                          <a:latin typeface="Arial"/>
                          <a:ea typeface="Arial"/>
                          <a:cs typeface="Arial"/>
                          <a:sym typeface="Arial"/>
                        </a:rPr>
                        <a:t>Spend</a:t>
                      </a:r>
                      <a:endParaRPr sz="1700" b="1" i="0" u="none" strike="noStrike" cap="none" dirty="0">
                        <a:solidFill>
                          <a:srgbClr val="005390"/>
                        </a:solidFill>
                        <a:latin typeface="Arial"/>
                        <a:ea typeface="Arial"/>
                        <a:cs typeface="Arial"/>
                        <a:sym typeface="Arial"/>
                      </a:endParaRPr>
                    </a:p>
                  </a:txBody>
                  <a:tcPr marL="45725" marR="45725" marT="27425" marB="27425"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700" u="none" strike="noStrike" cap="none" dirty="0">
                          <a:solidFill>
                            <a:srgbClr val="005390"/>
                          </a:solidFill>
                          <a:latin typeface="Arial"/>
                          <a:ea typeface="Arial"/>
                          <a:cs typeface="Arial"/>
                          <a:sym typeface="Arial"/>
                        </a:rPr>
                        <a:t>$2</a:t>
                      </a:r>
                      <a:r>
                        <a:rPr lang="en-US" sz="1700" dirty="0">
                          <a:solidFill>
                            <a:srgbClr val="005390"/>
                          </a:solidFill>
                        </a:rPr>
                        <a:t>2</a:t>
                      </a:r>
                      <a:r>
                        <a:rPr lang="en-US" sz="1700" u="none" strike="noStrike" cap="none" dirty="0">
                          <a:solidFill>
                            <a:srgbClr val="005390"/>
                          </a:solidFill>
                          <a:latin typeface="Arial"/>
                          <a:ea typeface="Arial"/>
                          <a:cs typeface="Arial"/>
                          <a:sym typeface="Arial"/>
                        </a:rPr>
                        <a:t>.</a:t>
                      </a:r>
                      <a:r>
                        <a:rPr lang="en-US" sz="1700" dirty="0">
                          <a:solidFill>
                            <a:srgbClr val="005390"/>
                          </a:solidFill>
                        </a:rPr>
                        <a:t>0</a:t>
                      </a:r>
                      <a:r>
                        <a:rPr lang="en-US" sz="1700" u="none" strike="noStrike" cap="none" dirty="0">
                          <a:solidFill>
                            <a:srgbClr val="005390"/>
                          </a:solidFill>
                          <a:latin typeface="Arial"/>
                          <a:ea typeface="Arial"/>
                          <a:cs typeface="Arial"/>
                          <a:sym typeface="Arial"/>
                        </a:rPr>
                        <a:t>B</a:t>
                      </a:r>
                      <a:endParaRPr sz="1900" u="none" strike="noStrike" cap="none" dirty="0">
                        <a:solidFill>
                          <a:srgbClr val="005390"/>
                        </a:solidFill>
                      </a:endParaRPr>
                    </a:p>
                  </a:txBody>
                  <a:tcPr marL="68575" marR="68575"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700" u="none" strike="noStrike" cap="none" dirty="0">
                          <a:solidFill>
                            <a:srgbClr val="005390"/>
                          </a:solidFill>
                          <a:latin typeface="Arial"/>
                          <a:ea typeface="Arial"/>
                          <a:cs typeface="Arial"/>
                          <a:sym typeface="Arial"/>
                        </a:rPr>
                        <a:t>$2</a:t>
                      </a:r>
                      <a:r>
                        <a:rPr lang="en-US" sz="1700" dirty="0">
                          <a:solidFill>
                            <a:srgbClr val="005390"/>
                          </a:solidFill>
                        </a:rPr>
                        <a:t>3.0</a:t>
                      </a:r>
                      <a:r>
                        <a:rPr lang="en-US" sz="1700" u="none" strike="noStrike" cap="none" dirty="0">
                          <a:solidFill>
                            <a:srgbClr val="005390"/>
                          </a:solidFill>
                          <a:latin typeface="Arial"/>
                          <a:ea typeface="Arial"/>
                          <a:cs typeface="Arial"/>
                          <a:sym typeface="Arial"/>
                        </a:rPr>
                        <a:t>B</a:t>
                      </a:r>
                      <a:endParaRPr sz="1900" u="none" strike="noStrike" cap="none" dirty="0">
                        <a:solidFill>
                          <a:srgbClr val="005390"/>
                        </a:solidFill>
                      </a:endParaRPr>
                    </a:p>
                  </a:txBody>
                  <a:tcPr marL="68575" marR="68575" marT="0" marB="0" anchor="ctr"/>
                </a:tc>
                <a:tc>
                  <a:txBody>
                    <a:bodyPr/>
                    <a:lstStyle/>
                    <a:p>
                      <a:pPr marL="0" marR="0" lvl="0" indent="0" algn="l" rtl="0">
                        <a:lnSpc>
                          <a:spcPct val="100000"/>
                        </a:lnSpc>
                        <a:spcBef>
                          <a:spcPts val="0"/>
                        </a:spcBef>
                        <a:spcAft>
                          <a:spcPts val="0"/>
                        </a:spcAft>
                        <a:buClr>
                          <a:srgbClr val="000000"/>
                        </a:buClr>
                        <a:buSzPts val="1200"/>
                        <a:buFont typeface="Arial"/>
                        <a:buNone/>
                      </a:pPr>
                      <a:r>
                        <a:rPr lang="en-US" sz="1700" dirty="0">
                          <a:solidFill>
                            <a:srgbClr val="005390"/>
                          </a:solidFill>
                        </a:rPr>
                        <a:t>  ▲</a:t>
                      </a:r>
                      <a:r>
                        <a:rPr lang="en-US" sz="1700" b="1" u="none" strike="noStrike" cap="none" dirty="0">
                          <a:solidFill>
                            <a:srgbClr val="005390"/>
                          </a:solidFill>
                          <a:latin typeface="Trebuchet MS"/>
                          <a:ea typeface="Trebuchet MS"/>
                          <a:cs typeface="Trebuchet MS"/>
                          <a:sym typeface="Trebuchet MS"/>
                        </a:rPr>
                        <a:t> </a:t>
                      </a:r>
                      <a:r>
                        <a:rPr lang="en-US" sz="1700" dirty="0">
                          <a:solidFill>
                            <a:srgbClr val="005390"/>
                          </a:solidFill>
                        </a:rPr>
                        <a:t>4.7</a:t>
                      </a:r>
                      <a:r>
                        <a:rPr lang="en-US" sz="1700" u="none" strike="noStrike" cap="none" dirty="0">
                          <a:solidFill>
                            <a:srgbClr val="005390"/>
                          </a:solidFill>
                          <a:latin typeface="Arial"/>
                          <a:ea typeface="Arial"/>
                          <a:cs typeface="Arial"/>
                          <a:sym typeface="Arial"/>
                        </a:rPr>
                        <a:t>%</a:t>
                      </a:r>
                      <a:endParaRPr sz="1700" b="0" i="0" u="none" strike="noStrike" cap="none" dirty="0">
                        <a:solidFill>
                          <a:srgbClr val="005390"/>
                        </a:solidFill>
                        <a:latin typeface="Arial"/>
                        <a:ea typeface="Arial"/>
                        <a:cs typeface="Arial"/>
                        <a:sym typeface="Arial"/>
                      </a:endParaRPr>
                    </a:p>
                  </a:txBody>
                  <a:tcPr marL="0" marR="0" marT="0" marB="0" anchor="ctr"/>
                </a:tc>
                <a:extLst>
                  <a:ext uri="{0D108BD9-81ED-4DB2-BD59-A6C34878D82A}">
                    <a16:rowId xmlns:a16="http://schemas.microsoft.com/office/drawing/2014/main" val="10001"/>
                  </a:ext>
                </a:extLst>
              </a:tr>
              <a:tr h="268200">
                <a:tc>
                  <a:txBody>
                    <a:bodyPr/>
                    <a:lstStyle/>
                    <a:p>
                      <a:pPr marL="0" marR="0" lvl="0" indent="0" algn="l" rtl="0">
                        <a:lnSpc>
                          <a:spcPct val="100000"/>
                        </a:lnSpc>
                        <a:spcBef>
                          <a:spcPts val="0"/>
                        </a:spcBef>
                        <a:spcAft>
                          <a:spcPts val="0"/>
                        </a:spcAft>
                        <a:buClr>
                          <a:srgbClr val="000000"/>
                        </a:buClr>
                        <a:buSzPts val="1200"/>
                        <a:buFont typeface="Arial"/>
                        <a:buNone/>
                      </a:pPr>
                      <a:r>
                        <a:rPr lang="en-US" sz="1700" u="none" strike="noStrike" cap="none" dirty="0">
                          <a:solidFill>
                            <a:srgbClr val="005390"/>
                          </a:solidFill>
                          <a:latin typeface="Arial"/>
                          <a:ea typeface="Arial"/>
                          <a:cs typeface="Arial"/>
                          <a:sym typeface="Arial"/>
                        </a:rPr>
                        <a:t>Transactions</a:t>
                      </a:r>
                      <a:endParaRPr sz="1700" b="1" i="0" u="none" strike="noStrike" cap="none" dirty="0">
                        <a:solidFill>
                          <a:srgbClr val="005390"/>
                        </a:solidFill>
                        <a:latin typeface="Arial"/>
                        <a:ea typeface="Arial"/>
                        <a:cs typeface="Arial"/>
                        <a:sym typeface="Arial"/>
                      </a:endParaRPr>
                    </a:p>
                  </a:txBody>
                  <a:tcPr marL="45725" marR="45725" marT="27425" marB="27425"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700" dirty="0">
                          <a:solidFill>
                            <a:srgbClr val="005390"/>
                          </a:solidFill>
                        </a:rPr>
                        <a:t>19.4</a:t>
                      </a:r>
                      <a:r>
                        <a:rPr lang="en-US" sz="1700" u="none" strike="noStrike" cap="none" dirty="0">
                          <a:solidFill>
                            <a:srgbClr val="005390"/>
                          </a:solidFill>
                          <a:latin typeface="Arial"/>
                          <a:ea typeface="Arial"/>
                          <a:cs typeface="Arial"/>
                          <a:sym typeface="Arial"/>
                        </a:rPr>
                        <a:t>M</a:t>
                      </a:r>
                      <a:endParaRPr sz="1900" u="none" strike="noStrike" cap="none" dirty="0">
                        <a:solidFill>
                          <a:srgbClr val="005390"/>
                        </a:solidFill>
                      </a:endParaRPr>
                    </a:p>
                  </a:txBody>
                  <a:tcPr marL="68575" marR="68575"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700" u="none" strike="noStrike" cap="none" dirty="0">
                          <a:solidFill>
                            <a:srgbClr val="005390"/>
                          </a:solidFill>
                          <a:latin typeface="Arial"/>
                          <a:ea typeface="Arial"/>
                          <a:cs typeface="Arial"/>
                          <a:sym typeface="Arial"/>
                        </a:rPr>
                        <a:t>19.</a:t>
                      </a:r>
                      <a:r>
                        <a:rPr lang="en-US" sz="1700" dirty="0">
                          <a:solidFill>
                            <a:srgbClr val="005390"/>
                          </a:solidFill>
                        </a:rPr>
                        <a:t>2</a:t>
                      </a:r>
                      <a:r>
                        <a:rPr lang="en-US" sz="1700" u="none" strike="noStrike" cap="none" dirty="0">
                          <a:solidFill>
                            <a:srgbClr val="005390"/>
                          </a:solidFill>
                          <a:latin typeface="Arial"/>
                          <a:ea typeface="Arial"/>
                          <a:cs typeface="Arial"/>
                          <a:sym typeface="Arial"/>
                        </a:rPr>
                        <a:t>M</a:t>
                      </a:r>
                      <a:endParaRPr sz="1900" u="none" strike="noStrike" cap="none" dirty="0">
                        <a:solidFill>
                          <a:srgbClr val="005390"/>
                        </a:solidFill>
                      </a:endParaRPr>
                    </a:p>
                  </a:txBody>
                  <a:tcPr marL="68575" marR="68575" marT="0" marB="0" anchor="ctr"/>
                </a:tc>
                <a:tc>
                  <a:txBody>
                    <a:bodyPr/>
                    <a:lstStyle/>
                    <a:p>
                      <a:pPr marL="0" marR="0" lvl="0" indent="0" algn="l" rtl="0">
                        <a:lnSpc>
                          <a:spcPct val="100000"/>
                        </a:lnSpc>
                        <a:spcBef>
                          <a:spcPts val="0"/>
                        </a:spcBef>
                        <a:spcAft>
                          <a:spcPts val="0"/>
                        </a:spcAft>
                        <a:buClr>
                          <a:srgbClr val="000000"/>
                        </a:buClr>
                        <a:buSzPts val="1000"/>
                        <a:buFont typeface="Arial"/>
                        <a:buNone/>
                      </a:pPr>
                      <a:r>
                        <a:rPr lang="en-US" sz="1500" b="1" dirty="0">
                          <a:solidFill>
                            <a:srgbClr val="005390"/>
                          </a:solidFill>
                        </a:rPr>
                        <a:t> </a:t>
                      </a:r>
                      <a:r>
                        <a:rPr lang="en-US" sz="1500" b="1" u="none" strike="noStrike" cap="none" dirty="0">
                          <a:solidFill>
                            <a:srgbClr val="005390"/>
                          </a:solidFill>
                          <a:latin typeface="Arial"/>
                          <a:ea typeface="Arial"/>
                          <a:cs typeface="Arial"/>
                          <a:sym typeface="Arial"/>
                        </a:rPr>
                        <a:t>▼</a:t>
                      </a:r>
                      <a:r>
                        <a:rPr lang="en-US" sz="1700" b="1" u="none" strike="noStrike" cap="none" dirty="0">
                          <a:solidFill>
                            <a:srgbClr val="005390"/>
                          </a:solidFill>
                          <a:latin typeface="Trebuchet MS"/>
                          <a:ea typeface="Trebuchet MS"/>
                          <a:cs typeface="Trebuchet MS"/>
                          <a:sym typeface="Trebuchet MS"/>
                        </a:rPr>
                        <a:t> </a:t>
                      </a:r>
                      <a:r>
                        <a:rPr lang="en-US" sz="1700" u="none" strike="noStrike" cap="none" dirty="0">
                          <a:solidFill>
                            <a:srgbClr val="005390"/>
                          </a:solidFill>
                        </a:rPr>
                        <a:t>-0</a:t>
                      </a:r>
                      <a:r>
                        <a:rPr lang="en-US" sz="1700" dirty="0">
                          <a:solidFill>
                            <a:srgbClr val="005390"/>
                          </a:solidFill>
                        </a:rPr>
                        <a:t>.9</a:t>
                      </a:r>
                      <a:r>
                        <a:rPr lang="en-US" sz="1700" u="none" strike="noStrike" cap="none" dirty="0">
                          <a:solidFill>
                            <a:srgbClr val="005390"/>
                          </a:solidFill>
                          <a:latin typeface="Arial"/>
                          <a:ea typeface="Arial"/>
                          <a:cs typeface="Arial"/>
                          <a:sym typeface="Arial"/>
                        </a:rPr>
                        <a:t>%</a:t>
                      </a:r>
                      <a:endParaRPr sz="1700" b="0" u="none" strike="noStrike" cap="none" dirty="0">
                        <a:solidFill>
                          <a:srgbClr val="005390"/>
                        </a:solidFill>
                        <a:latin typeface="Arial"/>
                        <a:ea typeface="Arial"/>
                        <a:cs typeface="Arial"/>
                        <a:sym typeface="Arial"/>
                      </a:endParaRPr>
                    </a:p>
                  </a:txBody>
                  <a:tcPr marL="68575" marR="68575" marT="0" marB="0" anchor="ctr"/>
                </a:tc>
                <a:extLst>
                  <a:ext uri="{0D108BD9-81ED-4DB2-BD59-A6C34878D82A}">
                    <a16:rowId xmlns:a16="http://schemas.microsoft.com/office/drawing/2014/main" val="10002"/>
                  </a:ext>
                </a:extLst>
              </a:tr>
              <a:tr h="481575">
                <a:tc>
                  <a:txBody>
                    <a:bodyPr/>
                    <a:lstStyle/>
                    <a:p>
                      <a:pPr marL="0" marR="0" lvl="0" indent="0" algn="l" rtl="0">
                        <a:lnSpc>
                          <a:spcPct val="100000"/>
                        </a:lnSpc>
                        <a:spcBef>
                          <a:spcPts val="0"/>
                        </a:spcBef>
                        <a:spcAft>
                          <a:spcPts val="0"/>
                        </a:spcAft>
                        <a:buClr>
                          <a:srgbClr val="000000"/>
                        </a:buClr>
                        <a:buSzPts val="1200"/>
                        <a:buFont typeface="Arial"/>
                        <a:buNone/>
                      </a:pPr>
                      <a:r>
                        <a:rPr lang="en-US" sz="1700" dirty="0">
                          <a:solidFill>
                            <a:srgbClr val="005390"/>
                          </a:solidFill>
                        </a:rPr>
                        <a:t>Accounts</a:t>
                      </a:r>
                      <a:endParaRPr sz="1700" b="1" i="0" u="none" strike="noStrike" cap="none" dirty="0">
                        <a:solidFill>
                          <a:srgbClr val="005390"/>
                        </a:solidFill>
                        <a:latin typeface="Arial"/>
                        <a:ea typeface="Arial"/>
                        <a:cs typeface="Arial"/>
                        <a:sym typeface="Arial"/>
                      </a:endParaRPr>
                    </a:p>
                  </a:txBody>
                  <a:tcPr marL="45725" marR="45725" marT="27425" marB="27425"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700" dirty="0">
                          <a:solidFill>
                            <a:srgbClr val="005390"/>
                          </a:solidFill>
                        </a:rPr>
                        <a:t>987</a:t>
                      </a:r>
                      <a:r>
                        <a:rPr lang="en-US" sz="1700" u="none" strike="noStrike" cap="none" dirty="0">
                          <a:solidFill>
                            <a:srgbClr val="005390"/>
                          </a:solidFill>
                          <a:latin typeface="Arial"/>
                          <a:ea typeface="Arial"/>
                          <a:cs typeface="Arial"/>
                          <a:sym typeface="Arial"/>
                        </a:rPr>
                        <a:t>K</a:t>
                      </a:r>
                      <a:endParaRPr sz="1900" u="none" strike="noStrike" cap="none" dirty="0">
                        <a:solidFill>
                          <a:srgbClr val="005390"/>
                        </a:solidFill>
                      </a:endParaRPr>
                    </a:p>
                  </a:txBody>
                  <a:tcPr marL="68575" marR="68575"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700" dirty="0">
                          <a:solidFill>
                            <a:srgbClr val="005390"/>
                          </a:solidFill>
                        </a:rPr>
                        <a:t>1.1M</a:t>
                      </a:r>
                      <a:endParaRPr sz="1900" u="none" strike="noStrike" cap="none" dirty="0">
                        <a:solidFill>
                          <a:srgbClr val="005390"/>
                        </a:solidFill>
                      </a:endParaRPr>
                    </a:p>
                  </a:txBody>
                  <a:tcPr marL="68575" marR="68575" marT="0" marB="0" anchor="ctr"/>
                </a:tc>
                <a:tc>
                  <a:txBody>
                    <a:bodyPr/>
                    <a:lstStyle/>
                    <a:p>
                      <a:pPr marL="0" marR="0" lvl="0" indent="0" algn="l" rtl="0">
                        <a:lnSpc>
                          <a:spcPct val="100000"/>
                        </a:lnSpc>
                        <a:spcBef>
                          <a:spcPts val="0"/>
                        </a:spcBef>
                        <a:spcAft>
                          <a:spcPts val="0"/>
                        </a:spcAft>
                        <a:buClr>
                          <a:srgbClr val="000000"/>
                        </a:buClr>
                        <a:buSzPts val="1200"/>
                        <a:buFont typeface="Arial"/>
                        <a:buNone/>
                      </a:pPr>
                      <a:r>
                        <a:rPr lang="en-US" sz="1700" dirty="0">
                          <a:solidFill>
                            <a:srgbClr val="005390"/>
                          </a:solidFill>
                        </a:rPr>
                        <a:t>  </a:t>
                      </a:r>
                      <a:r>
                        <a:rPr lang="en-US" sz="1700" u="none" strike="noStrike" cap="none" dirty="0">
                          <a:solidFill>
                            <a:srgbClr val="005390"/>
                          </a:solidFill>
                          <a:latin typeface="Arial"/>
                          <a:ea typeface="Arial"/>
                          <a:cs typeface="Arial"/>
                          <a:sym typeface="Arial"/>
                        </a:rPr>
                        <a:t>▲</a:t>
                      </a:r>
                      <a:r>
                        <a:rPr lang="en-US" sz="1500" b="1" u="none" strike="noStrike" cap="none" dirty="0">
                          <a:solidFill>
                            <a:srgbClr val="005390"/>
                          </a:solidFill>
                          <a:latin typeface="Arial"/>
                          <a:ea typeface="Arial"/>
                          <a:cs typeface="Arial"/>
                          <a:sym typeface="Arial"/>
                        </a:rPr>
                        <a:t> </a:t>
                      </a:r>
                      <a:r>
                        <a:rPr lang="en-US" sz="1700" dirty="0">
                          <a:solidFill>
                            <a:srgbClr val="005390"/>
                          </a:solidFill>
                        </a:rPr>
                        <a:t>9.8</a:t>
                      </a:r>
                      <a:r>
                        <a:rPr lang="en-US" sz="1700" u="none" strike="noStrike" cap="none" dirty="0">
                          <a:solidFill>
                            <a:srgbClr val="005390"/>
                          </a:solidFill>
                          <a:latin typeface="Arial"/>
                          <a:ea typeface="Arial"/>
                          <a:cs typeface="Arial"/>
                          <a:sym typeface="Arial"/>
                        </a:rPr>
                        <a:t>%</a:t>
                      </a:r>
                      <a:endParaRPr sz="1700" b="0" i="0" u="none" strike="noStrike" cap="none" dirty="0">
                        <a:solidFill>
                          <a:srgbClr val="005390"/>
                        </a:solidFill>
                        <a:latin typeface="Arial"/>
                        <a:ea typeface="Arial"/>
                        <a:cs typeface="Arial"/>
                        <a:sym typeface="Arial"/>
                      </a:endParaRPr>
                    </a:p>
                  </a:txBody>
                  <a:tcPr marL="0" marR="0" marT="0" marB="0" anchor="ctr"/>
                </a:tc>
                <a:extLst>
                  <a:ext uri="{0D108BD9-81ED-4DB2-BD59-A6C34878D82A}">
                    <a16:rowId xmlns:a16="http://schemas.microsoft.com/office/drawing/2014/main" val="10003"/>
                  </a:ext>
                </a:extLst>
              </a:tr>
            </a:tbl>
          </a:graphicData>
        </a:graphic>
      </p:graphicFrame>
      <p:graphicFrame>
        <p:nvGraphicFramePr>
          <p:cNvPr id="271" name="Google Shape;271;p45">
            <a:extLst>
              <a:ext uri="{C183D7F6-B498-43B3-948B-1728B52AA6E4}">
                <adec:decorative xmlns:adec="http://schemas.microsoft.com/office/drawing/2017/decorative" val="1"/>
              </a:ext>
            </a:extLst>
          </p:cNvPr>
          <p:cNvGraphicFramePr/>
          <p:nvPr>
            <p:extLst>
              <p:ext uri="{D42A27DB-BD31-4B8C-83A1-F6EECF244321}">
                <p14:modId xmlns:p14="http://schemas.microsoft.com/office/powerpoint/2010/main" val="2834935719"/>
              </p:ext>
            </p:extLst>
          </p:nvPr>
        </p:nvGraphicFramePr>
        <p:xfrm>
          <a:off x="4645238" y="2931226"/>
          <a:ext cx="4275550" cy="2082165"/>
        </p:xfrm>
        <a:graphic>
          <a:graphicData uri="http://schemas.openxmlformats.org/drawingml/2006/table">
            <a:tbl>
              <a:tblPr firstRow="1" bandRow="1">
                <a:noFill/>
                <a:tableStyleId>{05E76149-E884-46AF-BAC6-1DC94D998E40}</a:tableStyleId>
              </a:tblPr>
              <a:tblGrid>
                <a:gridCol w="1753100">
                  <a:extLst>
                    <a:ext uri="{9D8B030D-6E8A-4147-A177-3AD203B41FA5}">
                      <a16:colId xmlns:a16="http://schemas.microsoft.com/office/drawing/2014/main" val="20000"/>
                    </a:ext>
                  </a:extLst>
                </a:gridCol>
                <a:gridCol w="1051050">
                  <a:extLst>
                    <a:ext uri="{9D8B030D-6E8A-4147-A177-3AD203B41FA5}">
                      <a16:colId xmlns:a16="http://schemas.microsoft.com/office/drawing/2014/main" val="20001"/>
                    </a:ext>
                  </a:extLst>
                </a:gridCol>
                <a:gridCol w="1471400">
                  <a:extLst>
                    <a:ext uri="{9D8B030D-6E8A-4147-A177-3AD203B41FA5}">
                      <a16:colId xmlns:a16="http://schemas.microsoft.com/office/drawing/2014/main" val="20002"/>
                    </a:ext>
                  </a:extLst>
                </a:gridCol>
              </a:tblGrid>
              <a:tr h="237750">
                <a:tc>
                  <a:txBody>
                    <a:bodyPr/>
                    <a:lstStyle/>
                    <a:p>
                      <a:pPr marL="0" marR="0" lvl="0" indent="0" algn="l" rtl="0">
                        <a:lnSpc>
                          <a:spcPct val="100000"/>
                        </a:lnSpc>
                        <a:spcBef>
                          <a:spcPts val="0"/>
                        </a:spcBef>
                        <a:spcAft>
                          <a:spcPts val="0"/>
                        </a:spcAft>
                        <a:buClr>
                          <a:srgbClr val="000000"/>
                        </a:buClr>
                        <a:buSzPts val="1200"/>
                        <a:buFont typeface="Arial"/>
                        <a:buNone/>
                      </a:pPr>
                      <a:r>
                        <a:rPr lang="en-US" b="1" dirty="0">
                          <a:solidFill>
                            <a:schemeClr val="lt1"/>
                          </a:solidFill>
                        </a:rPr>
                        <a:t>Agency</a:t>
                      </a:r>
                      <a:endParaRPr u="none" strike="noStrike" cap="none" dirty="0">
                        <a:solidFill>
                          <a:schemeClr val="lt1"/>
                        </a:solidFill>
                        <a:latin typeface="Arial"/>
                        <a:ea typeface="Arial"/>
                        <a:cs typeface="Arial"/>
                        <a:sym typeface="Arial"/>
                      </a:endParaRPr>
                    </a:p>
                  </a:txBody>
                  <a:tcPr marL="45725" marR="45725" marT="27425" marB="27425" anchor="ctr">
                    <a:solidFill>
                      <a:srgbClr val="990000"/>
                    </a:solidFill>
                  </a:tcPr>
                </a:tc>
                <a:tc>
                  <a:txBody>
                    <a:bodyPr/>
                    <a:lstStyle/>
                    <a:p>
                      <a:pPr marL="0" marR="0" lvl="0" indent="0" algn="ctr" rtl="0">
                        <a:lnSpc>
                          <a:spcPct val="100000"/>
                        </a:lnSpc>
                        <a:spcBef>
                          <a:spcPts val="0"/>
                        </a:spcBef>
                        <a:spcAft>
                          <a:spcPts val="0"/>
                        </a:spcAft>
                        <a:buClr>
                          <a:srgbClr val="000000"/>
                        </a:buClr>
                        <a:buSzPts val="1200"/>
                        <a:buFont typeface="Arial"/>
                        <a:buNone/>
                      </a:pPr>
                      <a:r>
                        <a:rPr lang="en-US" b="1" u="none" strike="noStrike" cap="none" dirty="0">
                          <a:solidFill>
                            <a:schemeClr val="lt1"/>
                          </a:solidFill>
                          <a:latin typeface="Arial"/>
                          <a:ea typeface="Arial"/>
                          <a:cs typeface="Arial"/>
                          <a:sym typeface="Arial"/>
                        </a:rPr>
                        <a:t>FY2</a:t>
                      </a:r>
                      <a:r>
                        <a:rPr lang="en-US" b="1" dirty="0">
                          <a:solidFill>
                            <a:schemeClr val="lt1"/>
                          </a:solidFill>
                        </a:rPr>
                        <a:t>2</a:t>
                      </a:r>
                      <a:r>
                        <a:rPr lang="en-US" b="1" u="none" strike="noStrike" cap="none" dirty="0">
                          <a:solidFill>
                            <a:schemeClr val="lt1"/>
                          </a:solidFill>
                          <a:latin typeface="Arial"/>
                          <a:ea typeface="Arial"/>
                          <a:cs typeface="Arial"/>
                          <a:sym typeface="Arial"/>
                        </a:rPr>
                        <a:t> Spend</a:t>
                      </a:r>
                      <a:endParaRPr u="none" strike="noStrike" cap="none" dirty="0"/>
                    </a:p>
                  </a:txBody>
                  <a:tcPr marL="9525" marR="9525" marT="9525" marB="0" anchor="ctr">
                    <a:solidFill>
                      <a:srgbClr val="990000"/>
                    </a:solidFill>
                  </a:tcPr>
                </a:tc>
                <a:tc>
                  <a:txBody>
                    <a:bodyPr/>
                    <a:lstStyle/>
                    <a:p>
                      <a:pPr marL="0" marR="0" lvl="0" indent="0" algn="ctr" rtl="0">
                        <a:lnSpc>
                          <a:spcPct val="100000"/>
                        </a:lnSpc>
                        <a:spcBef>
                          <a:spcPts val="0"/>
                        </a:spcBef>
                        <a:spcAft>
                          <a:spcPts val="0"/>
                        </a:spcAft>
                        <a:buClr>
                          <a:srgbClr val="000000"/>
                        </a:buClr>
                        <a:buSzPts val="1200"/>
                        <a:buFont typeface="Arial"/>
                        <a:buNone/>
                      </a:pPr>
                      <a:r>
                        <a:rPr lang="en-US" b="1" i="0" u="none" strike="noStrike" cap="none" dirty="0">
                          <a:solidFill>
                            <a:schemeClr val="lt1"/>
                          </a:solidFill>
                          <a:latin typeface="Arial"/>
                          <a:ea typeface="Arial"/>
                          <a:cs typeface="Arial"/>
                          <a:sym typeface="Arial"/>
                        </a:rPr>
                        <a:t>% of Purchase Spend</a:t>
                      </a:r>
                      <a:endParaRPr b="1" i="0" u="none" strike="noStrike" cap="none" dirty="0">
                        <a:solidFill>
                          <a:schemeClr val="lt1"/>
                        </a:solidFill>
                        <a:latin typeface="Arial"/>
                        <a:ea typeface="Arial"/>
                        <a:cs typeface="Arial"/>
                        <a:sym typeface="Arial"/>
                      </a:endParaRPr>
                    </a:p>
                  </a:txBody>
                  <a:tcPr marL="9525" marR="9525" marT="9525" marB="0" anchor="ctr">
                    <a:solidFill>
                      <a:srgbClr val="990000"/>
                    </a:solidFill>
                  </a:tcPr>
                </a:tc>
                <a:extLst>
                  <a:ext uri="{0D108BD9-81ED-4DB2-BD59-A6C34878D82A}">
                    <a16:rowId xmlns:a16="http://schemas.microsoft.com/office/drawing/2014/main" val="10000"/>
                  </a:ext>
                </a:extLst>
              </a:tr>
              <a:tr h="304800">
                <a:tc>
                  <a:txBody>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dirty="0">
                          <a:solidFill>
                            <a:srgbClr val="005390"/>
                          </a:solidFill>
                          <a:latin typeface="Arial"/>
                          <a:ea typeface="Arial"/>
                          <a:cs typeface="Arial"/>
                          <a:sym typeface="Arial"/>
                        </a:rPr>
                        <a:t>1. </a:t>
                      </a:r>
                      <a:r>
                        <a:rPr lang="en-US" sz="1200" dirty="0">
                          <a:solidFill>
                            <a:srgbClr val="005390"/>
                          </a:solidFill>
                        </a:rPr>
                        <a:t>Department of Veteran Affairs</a:t>
                      </a:r>
                      <a:endParaRPr sz="1200" b="0" i="0" u="none" strike="noStrike" cap="none" dirty="0">
                        <a:solidFill>
                          <a:srgbClr val="005390"/>
                        </a:solidFill>
                        <a:latin typeface="Arial"/>
                        <a:ea typeface="Arial"/>
                        <a:cs typeface="Arial"/>
                        <a:sym typeface="Arial"/>
                      </a:endParaRPr>
                    </a:p>
                  </a:txBody>
                  <a:tcPr marL="0" marR="0"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005390"/>
                          </a:solidFill>
                          <a:latin typeface="Arial"/>
                          <a:ea typeface="Arial"/>
                          <a:cs typeface="Arial"/>
                          <a:sym typeface="Arial"/>
                        </a:rPr>
                        <a:t>$1</a:t>
                      </a:r>
                      <a:r>
                        <a:rPr lang="en-US" sz="1200" dirty="0">
                          <a:solidFill>
                            <a:srgbClr val="005390"/>
                          </a:solidFill>
                        </a:rPr>
                        <a:t>3.6</a:t>
                      </a:r>
                      <a:r>
                        <a:rPr lang="en-US" sz="1200" b="0" i="0" u="none" strike="noStrike" cap="none" dirty="0">
                          <a:solidFill>
                            <a:srgbClr val="005390"/>
                          </a:solidFill>
                          <a:latin typeface="Arial"/>
                          <a:ea typeface="Arial"/>
                          <a:cs typeface="Arial"/>
                          <a:sym typeface="Arial"/>
                        </a:rPr>
                        <a:t>B</a:t>
                      </a:r>
                      <a:endParaRPr sz="1200" u="none" strike="noStrike" cap="none" dirty="0">
                        <a:solidFill>
                          <a:srgbClr val="005390"/>
                        </a:solidFill>
                      </a:endParaRPr>
                    </a:p>
                  </a:txBody>
                  <a:tcPr marL="0" marR="0"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dirty="0">
                          <a:solidFill>
                            <a:srgbClr val="005390"/>
                          </a:solidFill>
                        </a:rPr>
                        <a:t>59.1</a:t>
                      </a:r>
                      <a:r>
                        <a:rPr lang="en-US" sz="1200" b="0" i="0" u="none" strike="noStrike" cap="none" dirty="0">
                          <a:solidFill>
                            <a:srgbClr val="005390"/>
                          </a:solidFill>
                          <a:latin typeface="Arial"/>
                          <a:ea typeface="Arial"/>
                          <a:cs typeface="Arial"/>
                          <a:sym typeface="Arial"/>
                        </a:rPr>
                        <a:t>%</a:t>
                      </a:r>
                      <a:endParaRPr sz="1200" u="none" strike="noStrike" cap="none" dirty="0">
                        <a:solidFill>
                          <a:srgbClr val="005390"/>
                        </a:solidFill>
                      </a:endParaRPr>
                    </a:p>
                  </a:txBody>
                  <a:tcPr marL="0" marR="0" marT="0" marB="0" anchor="ctr"/>
                </a:tc>
                <a:extLst>
                  <a:ext uri="{0D108BD9-81ED-4DB2-BD59-A6C34878D82A}">
                    <a16:rowId xmlns:a16="http://schemas.microsoft.com/office/drawing/2014/main" val="10001"/>
                  </a:ext>
                </a:extLst>
              </a:tr>
              <a:tr h="304800">
                <a:tc>
                  <a:txBody>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dirty="0">
                          <a:solidFill>
                            <a:srgbClr val="005390"/>
                          </a:solidFill>
                          <a:latin typeface="Arial"/>
                          <a:ea typeface="Arial"/>
                          <a:cs typeface="Arial"/>
                          <a:sym typeface="Arial"/>
                        </a:rPr>
                        <a:t>2. </a:t>
                      </a:r>
                      <a:r>
                        <a:rPr lang="en-US" sz="1200" dirty="0">
                          <a:solidFill>
                            <a:srgbClr val="005390"/>
                          </a:solidFill>
                        </a:rPr>
                        <a:t>Department of Defense</a:t>
                      </a:r>
                      <a:endParaRPr sz="1200" u="none" strike="noStrike" cap="none" dirty="0">
                        <a:solidFill>
                          <a:srgbClr val="005390"/>
                        </a:solidFill>
                      </a:endParaRPr>
                    </a:p>
                  </a:txBody>
                  <a:tcPr marL="0" marR="0"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005390"/>
                          </a:solidFill>
                          <a:latin typeface="Arial"/>
                          <a:ea typeface="Arial"/>
                          <a:cs typeface="Arial"/>
                          <a:sym typeface="Arial"/>
                        </a:rPr>
                        <a:t>$</a:t>
                      </a:r>
                      <a:r>
                        <a:rPr lang="en-US" sz="1200" dirty="0">
                          <a:solidFill>
                            <a:srgbClr val="005390"/>
                          </a:solidFill>
                        </a:rPr>
                        <a:t>5.0</a:t>
                      </a:r>
                      <a:r>
                        <a:rPr lang="en-US" sz="1200" b="0" i="0" u="none" strike="noStrike" cap="none" dirty="0">
                          <a:solidFill>
                            <a:srgbClr val="005390"/>
                          </a:solidFill>
                          <a:latin typeface="Arial"/>
                          <a:ea typeface="Arial"/>
                          <a:cs typeface="Arial"/>
                          <a:sym typeface="Arial"/>
                        </a:rPr>
                        <a:t>B</a:t>
                      </a:r>
                      <a:endParaRPr sz="1200" u="none" strike="noStrike" cap="none" dirty="0">
                        <a:solidFill>
                          <a:srgbClr val="005390"/>
                        </a:solidFill>
                      </a:endParaRPr>
                    </a:p>
                  </a:txBody>
                  <a:tcPr marL="0" marR="0"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dirty="0">
                          <a:solidFill>
                            <a:srgbClr val="005390"/>
                          </a:solidFill>
                        </a:rPr>
                        <a:t>21.7</a:t>
                      </a:r>
                      <a:r>
                        <a:rPr lang="en-US" sz="1200" b="0" i="0" u="none" strike="noStrike" cap="none" dirty="0">
                          <a:solidFill>
                            <a:srgbClr val="005390"/>
                          </a:solidFill>
                          <a:latin typeface="Arial"/>
                          <a:ea typeface="Arial"/>
                          <a:cs typeface="Arial"/>
                          <a:sym typeface="Arial"/>
                        </a:rPr>
                        <a:t>%</a:t>
                      </a:r>
                      <a:endParaRPr sz="1200" u="none" strike="noStrike" cap="none" dirty="0">
                        <a:solidFill>
                          <a:srgbClr val="005390"/>
                        </a:solidFill>
                      </a:endParaRPr>
                    </a:p>
                  </a:txBody>
                  <a:tcPr marL="0" marR="0" marT="0" marB="0" anchor="ctr"/>
                </a:tc>
                <a:extLst>
                  <a:ext uri="{0D108BD9-81ED-4DB2-BD59-A6C34878D82A}">
                    <a16:rowId xmlns:a16="http://schemas.microsoft.com/office/drawing/2014/main" val="10002"/>
                  </a:ext>
                </a:extLst>
              </a:tr>
              <a:tr h="304800">
                <a:tc>
                  <a:txBody>
                    <a:bodyPr/>
                    <a:lstStyle/>
                    <a:p>
                      <a:pPr marL="0" marR="0" lvl="0" indent="0" algn="l" rtl="0">
                        <a:lnSpc>
                          <a:spcPct val="100000"/>
                        </a:lnSpc>
                        <a:spcBef>
                          <a:spcPts val="0"/>
                        </a:spcBef>
                        <a:spcAft>
                          <a:spcPts val="0"/>
                        </a:spcAft>
                        <a:buClr>
                          <a:srgbClr val="000000"/>
                        </a:buClr>
                        <a:buSzPts val="1200"/>
                        <a:buFont typeface="Arial"/>
                        <a:buNone/>
                      </a:pPr>
                      <a:r>
                        <a:rPr lang="en-US" sz="1200" dirty="0">
                          <a:solidFill>
                            <a:srgbClr val="005390"/>
                          </a:solidFill>
                        </a:rPr>
                        <a:t>3</a:t>
                      </a:r>
                      <a:r>
                        <a:rPr lang="en-US" sz="1200" b="0" i="0" u="none" strike="noStrike" cap="none" dirty="0">
                          <a:solidFill>
                            <a:srgbClr val="005390"/>
                          </a:solidFill>
                          <a:latin typeface="Arial"/>
                          <a:ea typeface="Arial"/>
                          <a:cs typeface="Arial"/>
                          <a:sym typeface="Arial"/>
                        </a:rPr>
                        <a:t>. </a:t>
                      </a:r>
                      <a:r>
                        <a:rPr lang="en-US" sz="1200" dirty="0">
                          <a:solidFill>
                            <a:srgbClr val="005390"/>
                          </a:solidFill>
                        </a:rPr>
                        <a:t>Department of Justice</a:t>
                      </a:r>
                      <a:endParaRPr sz="1200" b="0" i="0" u="none" strike="noStrike" cap="none" dirty="0">
                        <a:solidFill>
                          <a:srgbClr val="005390"/>
                        </a:solidFill>
                        <a:latin typeface="Arial"/>
                        <a:ea typeface="Arial"/>
                        <a:cs typeface="Arial"/>
                        <a:sym typeface="Arial"/>
                      </a:endParaRPr>
                    </a:p>
                  </a:txBody>
                  <a:tcPr marL="0" marR="0"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005390"/>
                          </a:solidFill>
                          <a:latin typeface="Arial"/>
                          <a:ea typeface="Arial"/>
                          <a:cs typeface="Arial"/>
                          <a:sym typeface="Arial"/>
                        </a:rPr>
                        <a:t>$</a:t>
                      </a:r>
                      <a:r>
                        <a:rPr lang="en-US" sz="1200" dirty="0">
                          <a:solidFill>
                            <a:srgbClr val="005390"/>
                          </a:solidFill>
                        </a:rPr>
                        <a:t>831M</a:t>
                      </a:r>
                      <a:endParaRPr sz="1200" b="0" i="0" u="none" strike="noStrike" cap="none" dirty="0">
                        <a:solidFill>
                          <a:srgbClr val="005390"/>
                        </a:solidFill>
                        <a:latin typeface="Arial"/>
                        <a:ea typeface="Arial"/>
                        <a:cs typeface="Arial"/>
                        <a:sym typeface="Arial"/>
                      </a:endParaRPr>
                    </a:p>
                  </a:txBody>
                  <a:tcPr marL="0" marR="0"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dirty="0">
                          <a:solidFill>
                            <a:srgbClr val="005390"/>
                          </a:solidFill>
                        </a:rPr>
                        <a:t>3.6</a:t>
                      </a:r>
                      <a:r>
                        <a:rPr lang="en-US" sz="1200" b="0" i="0" u="none" strike="noStrike" cap="none" dirty="0">
                          <a:solidFill>
                            <a:srgbClr val="005390"/>
                          </a:solidFill>
                          <a:latin typeface="Arial"/>
                          <a:ea typeface="Arial"/>
                          <a:cs typeface="Arial"/>
                          <a:sym typeface="Arial"/>
                        </a:rPr>
                        <a:t>%</a:t>
                      </a:r>
                      <a:endParaRPr sz="1200" u="none" strike="noStrike" cap="none" dirty="0">
                        <a:solidFill>
                          <a:srgbClr val="005390"/>
                        </a:solidFill>
                      </a:endParaRPr>
                    </a:p>
                  </a:txBody>
                  <a:tcPr marL="0" marR="0" marT="0" marB="0" anchor="ctr"/>
                </a:tc>
                <a:extLst>
                  <a:ext uri="{0D108BD9-81ED-4DB2-BD59-A6C34878D82A}">
                    <a16:rowId xmlns:a16="http://schemas.microsoft.com/office/drawing/2014/main" val="10003"/>
                  </a:ext>
                </a:extLst>
              </a:tr>
              <a:tr h="304800">
                <a:tc>
                  <a:txBody>
                    <a:bodyPr/>
                    <a:lstStyle/>
                    <a:p>
                      <a:pPr marL="0" marR="0" lvl="0" indent="0" algn="l" rtl="0">
                        <a:lnSpc>
                          <a:spcPct val="100000"/>
                        </a:lnSpc>
                        <a:spcBef>
                          <a:spcPts val="0"/>
                        </a:spcBef>
                        <a:spcAft>
                          <a:spcPts val="0"/>
                        </a:spcAft>
                        <a:buClr>
                          <a:srgbClr val="000000"/>
                        </a:buClr>
                        <a:buSzPts val="1200"/>
                        <a:buFont typeface="Arial"/>
                        <a:buNone/>
                      </a:pPr>
                      <a:r>
                        <a:rPr lang="en-US" sz="1200" dirty="0">
                          <a:solidFill>
                            <a:srgbClr val="005390"/>
                          </a:solidFill>
                        </a:rPr>
                        <a:t>4</a:t>
                      </a:r>
                      <a:r>
                        <a:rPr lang="en-US" sz="1200" b="0" i="0" u="none" strike="noStrike" cap="none" dirty="0">
                          <a:solidFill>
                            <a:srgbClr val="005390"/>
                          </a:solidFill>
                          <a:latin typeface="Arial"/>
                          <a:ea typeface="Arial"/>
                          <a:cs typeface="Arial"/>
                          <a:sym typeface="Arial"/>
                        </a:rPr>
                        <a:t>. </a:t>
                      </a:r>
                      <a:r>
                        <a:rPr lang="en-US" sz="1200" dirty="0">
                          <a:solidFill>
                            <a:srgbClr val="005390"/>
                          </a:solidFill>
                        </a:rPr>
                        <a:t>Department of Health and Human Services</a:t>
                      </a:r>
                      <a:endParaRPr sz="1200" u="none" strike="noStrike" cap="none" dirty="0">
                        <a:solidFill>
                          <a:srgbClr val="005390"/>
                        </a:solidFill>
                      </a:endParaRPr>
                    </a:p>
                  </a:txBody>
                  <a:tcPr marL="0" marR="0"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005390"/>
                          </a:solidFill>
                          <a:latin typeface="Arial"/>
                          <a:ea typeface="Arial"/>
                          <a:cs typeface="Arial"/>
                          <a:sym typeface="Arial"/>
                        </a:rPr>
                        <a:t>$</a:t>
                      </a:r>
                      <a:r>
                        <a:rPr lang="en-US" sz="1200" dirty="0">
                          <a:solidFill>
                            <a:srgbClr val="005390"/>
                          </a:solidFill>
                        </a:rPr>
                        <a:t>523M</a:t>
                      </a:r>
                      <a:r>
                        <a:rPr lang="en-US" sz="1200" b="0" i="0" u="none" strike="noStrike" cap="none" dirty="0">
                          <a:solidFill>
                            <a:srgbClr val="005390"/>
                          </a:solidFill>
                          <a:latin typeface="Arial"/>
                          <a:ea typeface="Arial"/>
                          <a:cs typeface="Arial"/>
                          <a:sym typeface="Arial"/>
                        </a:rPr>
                        <a:t> </a:t>
                      </a:r>
                      <a:endParaRPr sz="1200" u="none" strike="noStrike" cap="none" dirty="0">
                        <a:solidFill>
                          <a:srgbClr val="005390"/>
                        </a:solidFill>
                      </a:endParaRPr>
                    </a:p>
                  </a:txBody>
                  <a:tcPr marL="0" marR="0"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dirty="0">
                          <a:solidFill>
                            <a:srgbClr val="005390"/>
                          </a:solidFill>
                        </a:rPr>
                        <a:t>2.3</a:t>
                      </a:r>
                      <a:r>
                        <a:rPr lang="en-US" sz="1200" b="0" i="0" u="none" strike="noStrike" cap="none" dirty="0">
                          <a:solidFill>
                            <a:srgbClr val="005390"/>
                          </a:solidFill>
                          <a:latin typeface="Arial"/>
                          <a:ea typeface="Arial"/>
                          <a:cs typeface="Arial"/>
                          <a:sym typeface="Arial"/>
                        </a:rPr>
                        <a:t>%</a:t>
                      </a:r>
                      <a:endParaRPr sz="1200" u="none" strike="noStrike" cap="none" dirty="0">
                        <a:solidFill>
                          <a:srgbClr val="005390"/>
                        </a:solidFill>
                      </a:endParaRPr>
                    </a:p>
                  </a:txBody>
                  <a:tcPr marL="0" marR="0" marT="0" marB="0" anchor="ctr"/>
                </a:tc>
                <a:extLst>
                  <a:ext uri="{0D108BD9-81ED-4DB2-BD59-A6C34878D82A}">
                    <a16:rowId xmlns:a16="http://schemas.microsoft.com/office/drawing/2014/main" val="10004"/>
                  </a:ext>
                </a:extLst>
              </a:tr>
              <a:tr h="304800">
                <a:tc>
                  <a:txBody>
                    <a:bodyPr/>
                    <a:lstStyle/>
                    <a:p>
                      <a:pPr marL="0" marR="0" lvl="0" indent="0" algn="l" rtl="0">
                        <a:lnSpc>
                          <a:spcPct val="100000"/>
                        </a:lnSpc>
                        <a:spcBef>
                          <a:spcPts val="0"/>
                        </a:spcBef>
                        <a:spcAft>
                          <a:spcPts val="0"/>
                        </a:spcAft>
                        <a:buClr>
                          <a:srgbClr val="000000"/>
                        </a:buClr>
                        <a:buSzPts val="1200"/>
                        <a:buFont typeface="Arial"/>
                        <a:buNone/>
                      </a:pPr>
                      <a:r>
                        <a:rPr lang="en-US" sz="1200" dirty="0">
                          <a:solidFill>
                            <a:srgbClr val="005390"/>
                          </a:solidFill>
                        </a:rPr>
                        <a:t>5</a:t>
                      </a:r>
                      <a:r>
                        <a:rPr lang="en-US" sz="1200" b="0" i="0" u="none" strike="noStrike" cap="none" dirty="0">
                          <a:solidFill>
                            <a:srgbClr val="005390"/>
                          </a:solidFill>
                          <a:latin typeface="Arial"/>
                          <a:ea typeface="Arial"/>
                          <a:cs typeface="Arial"/>
                          <a:sym typeface="Arial"/>
                        </a:rPr>
                        <a:t>. </a:t>
                      </a:r>
                      <a:r>
                        <a:rPr lang="en-US" sz="1200" dirty="0">
                          <a:solidFill>
                            <a:srgbClr val="005390"/>
                          </a:solidFill>
                        </a:rPr>
                        <a:t>Department of Interior</a:t>
                      </a:r>
                      <a:endParaRPr sz="1200" u="none" strike="noStrike" cap="none" dirty="0">
                        <a:solidFill>
                          <a:srgbClr val="005390"/>
                        </a:solidFill>
                      </a:endParaRPr>
                    </a:p>
                  </a:txBody>
                  <a:tcPr marL="0" marR="0"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005390"/>
                          </a:solidFill>
                          <a:latin typeface="Arial"/>
                          <a:ea typeface="Arial"/>
                          <a:cs typeface="Arial"/>
                          <a:sym typeface="Arial"/>
                        </a:rPr>
                        <a:t>$</a:t>
                      </a:r>
                      <a:r>
                        <a:rPr lang="en-US" sz="1200" dirty="0">
                          <a:solidFill>
                            <a:srgbClr val="005390"/>
                          </a:solidFill>
                        </a:rPr>
                        <a:t>519M</a:t>
                      </a:r>
                      <a:r>
                        <a:rPr lang="en-US" sz="1200" b="0" i="0" u="none" strike="noStrike" cap="none" dirty="0">
                          <a:solidFill>
                            <a:srgbClr val="005390"/>
                          </a:solidFill>
                          <a:latin typeface="Arial"/>
                          <a:ea typeface="Arial"/>
                          <a:cs typeface="Arial"/>
                          <a:sym typeface="Arial"/>
                        </a:rPr>
                        <a:t> </a:t>
                      </a:r>
                      <a:endParaRPr sz="1200" u="none" strike="noStrike" cap="none" dirty="0">
                        <a:solidFill>
                          <a:srgbClr val="005390"/>
                        </a:solidFill>
                      </a:endParaRPr>
                    </a:p>
                  </a:txBody>
                  <a:tcPr marL="0" marR="0" marT="0" marB="0" anchor="ct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dirty="0">
                          <a:solidFill>
                            <a:srgbClr val="005390"/>
                          </a:solidFill>
                        </a:rPr>
                        <a:t>2.2</a:t>
                      </a:r>
                      <a:r>
                        <a:rPr lang="en-US" sz="1200" b="0" i="0" u="none" strike="noStrike" cap="none" dirty="0">
                          <a:solidFill>
                            <a:srgbClr val="005390"/>
                          </a:solidFill>
                          <a:latin typeface="Arial"/>
                          <a:ea typeface="Arial"/>
                          <a:cs typeface="Arial"/>
                          <a:sym typeface="Arial"/>
                        </a:rPr>
                        <a:t>%</a:t>
                      </a:r>
                      <a:endParaRPr sz="1200" u="none" strike="noStrike" cap="none" dirty="0">
                        <a:solidFill>
                          <a:srgbClr val="005390"/>
                        </a:solidFill>
                      </a:endParaRPr>
                    </a:p>
                  </a:txBody>
                  <a:tcPr marL="0" marR="0" marT="0" marB="0" anchor="ctr"/>
                </a:tc>
                <a:extLst>
                  <a:ext uri="{0D108BD9-81ED-4DB2-BD59-A6C34878D82A}">
                    <a16:rowId xmlns:a16="http://schemas.microsoft.com/office/drawing/2014/main" val="10005"/>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GSA SmartPay">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C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2041</TotalTime>
  <Words>14296</Words>
  <Application>Microsoft Office PowerPoint</Application>
  <PresentationFormat>On-screen Show (16:9)</PresentationFormat>
  <Paragraphs>1010</Paragraphs>
  <Slides>67</Slides>
  <Notes>67</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67</vt:i4>
      </vt:variant>
    </vt:vector>
  </HeadingPairs>
  <TitlesOfParts>
    <vt:vector size="77" baseType="lpstr">
      <vt:lpstr>Arial</vt:lpstr>
      <vt:lpstr>Roboto</vt:lpstr>
      <vt:lpstr>Noto Sans</vt:lpstr>
      <vt:lpstr>Wingdings</vt:lpstr>
      <vt:lpstr>Trebuchet MS</vt:lpstr>
      <vt:lpstr>Century Gothic</vt:lpstr>
      <vt:lpstr>Times</vt:lpstr>
      <vt:lpstr>Calibri</vt:lpstr>
      <vt:lpstr>Simple Light</vt:lpstr>
      <vt:lpstr>Office Theme</vt:lpstr>
      <vt:lpstr>GSA SmartPay Purchase Management Essentials  Rebekah Knouse Perillo</vt:lpstr>
      <vt:lpstr>Overview</vt:lpstr>
      <vt:lpstr>GSA SmartPay Program Overview</vt:lpstr>
      <vt:lpstr>GSA SmartPay Program Overview</vt:lpstr>
      <vt:lpstr>Banks and Brands</vt:lpstr>
      <vt:lpstr>GSA SmartPay Master Contract</vt:lpstr>
      <vt:lpstr>Statistics</vt:lpstr>
      <vt:lpstr>FY22 Program Statistics</vt:lpstr>
      <vt:lpstr>FY22 Purchase Spend</vt:lpstr>
      <vt:lpstr>FY22 Purchase Refunds </vt:lpstr>
      <vt:lpstr>Key Participants</vt:lpstr>
      <vt:lpstr>GSA SmartPay Key Participants </vt:lpstr>
      <vt:lpstr>A/OPC Roles and Responsibilities </vt:lpstr>
      <vt:lpstr>A/OPC Roles and Responsibilities </vt:lpstr>
      <vt:lpstr>Suspending/Canceling Accounts</vt:lpstr>
      <vt:lpstr>Closing/Terminating Accounts</vt:lpstr>
      <vt:lpstr>Lost or Stolen Account</vt:lpstr>
      <vt:lpstr>GSA SmartPay Purchase Business Line</vt:lpstr>
      <vt:lpstr>Tier 1 Offerings</vt:lpstr>
      <vt:lpstr>Tier 1 Offerings</vt:lpstr>
      <vt:lpstr> Tier 2 Offerings</vt:lpstr>
      <vt:lpstr>Tier 2 Offerings</vt:lpstr>
      <vt:lpstr>What is a Micro-Purchase (MPT)? </vt:lpstr>
      <vt:lpstr>Evolution of the MPT (FAR Subpart 2.101)</vt:lpstr>
      <vt:lpstr>MPT Exception for Construction</vt:lpstr>
      <vt:lpstr>MPT Exception for Services</vt:lpstr>
      <vt:lpstr>MPT for Supplies</vt:lpstr>
      <vt:lpstr>MPT Exception for Contingency Operations</vt:lpstr>
      <vt:lpstr>Methods of Use (FAR 13.301)</vt:lpstr>
      <vt:lpstr>Uses Under/Over the MPT (FAR 13.301)</vt:lpstr>
      <vt:lpstr>Micro-Purchase Mythbusting</vt:lpstr>
      <vt:lpstr>Required Sources - FAR 8.002(a)(1) &amp; (2)</vt:lpstr>
      <vt:lpstr>Section 508 of the Rehabilitation Act</vt:lpstr>
      <vt:lpstr>Sustainability/Environmental Consideration</vt:lpstr>
      <vt:lpstr>New 889 Search Tool</vt:lpstr>
      <vt:lpstr>Convenience Checks</vt:lpstr>
      <vt:lpstr>Convenience Checks</vt:lpstr>
      <vt:lpstr>Recurring Payments</vt:lpstr>
      <vt:lpstr>Split Purchases</vt:lpstr>
      <vt:lpstr>Tax Exemption and Surcharges</vt:lpstr>
      <vt:lpstr>Third Party Payment Processors</vt:lpstr>
      <vt:lpstr>Disputing Transactions</vt:lpstr>
      <vt:lpstr>Recordkeeping and Retention</vt:lpstr>
      <vt:lpstr>Misuse and Fraud</vt:lpstr>
      <vt:lpstr>Misuse/Abuse</vt:lpstr>
      <vt:lpstr>Suspected Misuse/Abuse</vt:lpstr>
      <vt:lpstr>Consequences</vt:lpstr>
      <vt:lpstr>Fraud</vt:lpstr>
      <vt:lpstr>Fraud</vt:lpstr>
      <vt:lpstr>Fraud</vt:lpstr>
      <vt:lpstr>Tools to Reduce Misuse/Fraud</vt:lpstr>
      <vt:lpstr>Tools to Reduce Misuse/Fraud</vt:lpstr>
      <vt:lpstr>Best Practices</vt:lpstr>
      <vt:lpstr>Best Practices - Suggestions </vt:lpstr>
      <vt:lpstr>Best Practices - Suggestions  </vt:lpstr>
      <vt:lpstr>Best Practices - Reporting</vt:lpstr>
      <vt:lpstr>Best Practices - Reporting</vt:lpstr>
      <vt:lpstr>Resources</vt:lpstr>
      <vt:lpstr>Centralized Mail List Service (CMLS) </vt:lpstr>
      <vt:lpstr>Forum PowerPoints</vt:lpstr>
      <vt:lpstr>smartpay.gsa.gov</vt:lpstr>
      <vt:lpstr>training.smartpay.gsa.gov</vt:lpstr>
      <vt:lpstr>GSA’s Center for Charge Card Management </vt:lpstr>
      <vt:lpstr>Citibank</vt:lpstr>
      <vt:lpstr>U.S. Bank</vt:lpstr>
      <vt:lpstr>Contact Information</vt:lpstr>
      <vt:lpstr>GSA Starmark Logo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GSA SmartPay Purchase Management Essentials  Rebekah Knouse Perillo</dc:title>
  <cp:lastModifiedBy>RebekahKnouse</cp:lastModifiedBy>
  <cp:revision>99</cp:revision>
  <dcterms:modified xsi:type="dcterms:W3CDTF">2023-04-11T15:18:35Z</dcterms:modified>
</cp:coreProperties>
</file>